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7" r:id="rId2"/>
    <p:sldId id="384" r:id="rId3"/>
    <p:sldId id="490" r:id="rId4"/>
    <p:sldId id="512" r:id="rId5"/>
    <p:sldId id="513" r:id="rId6"/>
    <p:sldId id="514" r:id="rId7"/>
    <p:sldId id="511" r:id="rId8"/>
    <p:sldId id="390" r:id="rId9"/>
    <p:sldId id="493" r:id="rId10"/>
    <p:sldId id="500" r:id="rId11"/>
    <p:sldId id="495" r:id="rId12"/>
    <p:sldId id="496" r:id="rId13"/>
    <p:sldId id="497" r:id="rId14"/>
    <p:sldId id="499" r:id="rId15"/>
    <p:sldId id="502" r:id="rId16"/>
    <p:sldId id="501" r:id="rId17"/>
    <p:sldId id="503" r:id="rId18"/>
    <p:sldId id="464" r:id="rId19"/>
    <p:sldId id="391" r:id="rId20"/>
    <p:sldId id="393" r:id="rId21"/>
    <p:sldId id="392" r:id="rId22"/>
    <p:sldId id="394" r:id="rId23"/>
    <p:sldId id="395" r:id="rId24"/>
    <p:sldId id="397" r:id="rId25"/>
    <p:sldId id="445" r:id="rId26"/>
    <p:sldId id="446" r:id="rId27"/>
    <p:sldId id="447" r:id="rId28"/>
    <p:sldId id="448" r:id="rId29"/>
    <p:sldId id="452" r:id="rId30"/>
    <p:sldId id="466" r:id="rId31"/>
    <p:sldId id="396" r:id="rId32"/>
    <p:sldId id="400" r:id="rId33"/>
    <p:sldId id="398" r:id="rId34"/>
    <p:sldId id="399" r:id="rId35"/>
    <p:sldId id="407" r:id="rId36"/>
    <p:sldId id="408" r:id="rId37"/>
    <p:sldId id="515" r:id="rId38"/>
    <p:sldId id="516" r:id="rId39"/>
    <p:sldId id="508" r:id="rId40"/>
    <p:sldId id="507" r:id="rId41"/>
    <p:sldId id="468" r:id="rId42"/>
    <p:sldId id="409" r:id="rId43"/>
    <p:sldId id="410" r:id="rId44"/>
    <p:sldId id="504" r:id="rId45"/>
    <p:sldId id="506" r:id="rId46"/>
    <p:sldId id="411" r:id="rId47"/>
    <p:sldId id="453" r:id="rId48"/>
    <p:sldId id="509" r:id="rId49"/>
    <p:sldId id="510" r:id="rId50"/>
    <p:sldId id="469" r:id="rId51"/>
    <p:sldId id="488" r:id="rId52"/>
    <p:sldId id="454" r:id="rId53"/>
    <p:sldId id="416" r:id="rId54"/>
    <p:sldId id="418" r:id="rId55"/>
    <p:sldId id="455" r:id="rId56"/>
    <p:sldId id="421" r:id="rId57"/>
    <p:sldId id="467" r:id="rId58"/>
    <p:sldId id="422" r:id="rId59"/>
    <p:sldId id="423" r:id="rId60"/>
    <p:sldId id="424" r:id="rId61"/>
    <p:sldId id="425" r:id="rId62"/>
    <p:sldId id="426" r:id="rId63"/>
    <p:sldId id="428" r:id="rId64"/>
    <p:sldId id="427" r:id="rId65"/>
    <p:sldId id="429" r:id="rId66"/>
    <p:sldId id="432" r:id="rId67"/>
    <p:sldId id="430" r:id="rId68"/>
    <p:sldId id="456" r:id="rId69"/>
    <p:sldId id="458" r:id="rId70"/>
    <p:sldId id="434" r:id="rId71"/>
    <p:sldId id="459" r:id="rId72"/>
    <p:sldId id="460" r:id="rId73"/>
    <p:sldId id="461" r:id="rId74"/>
    <p:sldId id="462" r:id="rId75"/>
    <p:sldId id="463" r:id="rId76"/>
    <p:sldId id="470" r:id="rId77"/>
    <p:sldId id="471" r:id="rId78"/>
    <p:sldId id="474" r:id="rId79"/>
    <p:sldId id="475" r:id="rId80"/>
    <p:sldId id="478" r:id="rId81"/>
    <p:sldId id="480" r:id="rId82"/>
    <p:sldId id="481" r:id="rId83"/>
    <p:sldId id="477" r:id="rId84"/>
    <p:sldId id="483" r:id="rId85"/>
    <p:sldId id="482" r:id="rId86"/>
    <p:sldId id="484" r:id="rId8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66"/>
    <a:srgbClr val="3333FF"/>
    <a:srgbClr val="3366FF"/>
    <a:srgbClr val="FF33CC"/>
    <a:srgbClr val="99FF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Estilo Médio 4 - Ênfas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Estilo Médio 4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36F8C-9231-42EF-B335-94DE5C20E902}" type="datetimeFigureOut">
              <a:rPr lang="pt-BR" smtClean="0"/>
              <a:pPr/>
              <a:t>17/06/2012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E45C8-8FA0-4A6F-B5BB-4C475DEF2CFF}" type="slidenum">
              <a:rPr lang="pt-BR" smtClean="0"/>
              <a:pPr/>
              <a:t>‹nº›</a:t>
            </a:fld>
            <a:endParaRPr lang="pt-BR"/>
          </a:p>
        </p:txBody>
      </p:sp>
    </p:spTree>
    <p:extLst>
      <p:ext uri="{BB962C8B-B14F-4D97-AF65-F5344CB8AC3E}">
        <p14:creationId xmlns:p14="http://schemas.microsoft.com/office/powerpoint/2010/main" val="16325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normAutofit/>
          </a:bodyPr>
          <a:lstStyle>
            <a:lvl1pPr>
              <a:defRPr sz="3200" b="1" cap="none" spc="0">
                <a:ln w="900" cmpd="sng">
                  <a:solidFill>
                    <a:schemeClr val="accent1">
                      <a:satMod val="190000"/>
                      <a:alpha val="55000"/>
                    </a:schemeClr>
                  </a:solidFill>
                  <a:prstDash val="solid"/>
                </a:ln>
                <a:solidFill>
                  <a:sysClr val="windowText" lastClr="000000"/>
                </a:solidFill>
                <a:effectLst>
                  <a:outerShdw blurRad="38100" dist="38100" dir="2700000" algn="tl">
                    <a:srgbClr val="000000">
                      <a:alpha val="43137"/>
                    </a:srgbClr>
                  </a:outerShdw>
                </a:effectLst>
                <a:latin typeface="Arial Narrow" pitchFamily="34" charset="0"/>
              </a:defRPr>
            </a:lvl1p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normAutofit/>
          </a:bodyPr>
          <a:lstStyle>
            <a:lvl1pPr marL="0" indent="0" algn="ctr">
              <a:buNone/>
              <a:defRPr sz="2800" b="1" cap="none" spc="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smtClean="0"/>
              <a:t>Clique para editar o estilo do subtítulo mestre</a:t>
            </a:r>
            <a:endParaRPr lang="pt-BR" dirty="0"/>
          </a:p>
        </p:txBody>
      </p:sp>
      <p:sp>
        <p:nvSpPr>
          <p:cNvPr id="6" name="Espaço Reservado para Número de Slide 5"/>
          <p:cNvSpPr>
            <a:spLocks noGrp="1"/>
          </p:cNvSpPr>
          <p:nvPr>
            <p:ph type="sldNum" sz="quarter" idx="12"/>
          </p:nvPr>
        </p:nvSpPr>
        <p:spPr>
          <a:xfrm>
            <a:off x="3428992" y="6492875"/>
            <a:ext cx="2133600" cy="365125"/>
          </a:xfrm>
        </p:spPr>
        <p:txBody>
          <a:bodyPr/>
          <a:lstStyle>
            <a:lvl1pPr algn="ctr">
              <a:defRPr sz="1600" b="1">
                <a:solidFill>
                  <a:schemeClr val="tx2">
                    <a:lumMod val="50000"/>
                  </a:schemeClr>
                </a:solidFill>
                <a:effectLst/>
              </a:defRPr>
            </a:lvl1pPr>
          </a:lstStyle>
          <a:p>
            <a:fld id="{16E12678-28ED-4479-8C51-0F9611E8A808}" type="slidenum">
              <a:rPr lang="pt-BR" smtClean="0"/>
              <a:pPr/>
              <a:t>‹nº›</a:t>
            </a:fld>
            <a:endParaRPr lang="pt-BR"/>
          </a:p>
        </p:txBody>
      </p:sp>
      <p:pic>
        <p:nvPicPr>
          <p:cNvPr id="9" name="Imagem 8" descr="rexnet_2.jpg"/>
          <p:cNvPicPr>
            <a:picLocks noChangeAspect="1"/>
          </p:cNvPicPr>
          <p:nvPr userDrawn="1"/>
        </p:nvPicPr>
        <p:blipFill>
          <a:blip r:embed="rId2" cstate="print"/>
          <a:stretch>
            <a:fillRect/>
          </a:stretch>
        </p:blipFill>
        <p:spPr>
          <a:xfrm>
            <a:off x="142844" y="6429396"/>
            <a:ext cx="1071570" cy="326830"/>
          </a:xfrm>
          <a:prstGeom prst="rect">
            <a:avLst/>
          </a:prstGeom>
        </p:spPr>
      </p:pic>
      <p:sp>
        <p:nvSpPr>
          <p:cNvPr id="10" name="Retângulo de cantos arredondados 9"/>
          <p:cNvSpPr/>
          <p:nvPr userDrawn="1"/>
        </p:nvSpPr>
        <p:spPr>
          <a:xfrm>
            <a:off x="142844" y="928670"/>
            <a:ext cx="8858312" cy="5429288"/>
          </a:xfrm>
          <a:prstGeom prst="roundRect">
            <a:avLst>
              <a:gd name="adj" fmla="val 175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pic>
        <p:nvPicPr>
          <p:cNvPr id="11" name="Imagem 10" descr="ponta_2.png"/>
          <p:cNvPicPr>
            <a:picLocks noChangeAspect="1"/>
          </p:cNvPicPr>
          <p:nvPr userDrawn="1"/>
        </p:nvPicPr>
        <p:blipFill>
          <a:blip r:embed="rId3" cstate="print"/>
          <a:stretch>
            <a:fillRect/>
          </a:stretch>
        </p:blipFill>
        <p:spPr>
          <a:xfrm>
            <a:off x="5149512" y="0"/>
            <a:ext cx="3994488" cy="857232"/>
          </a:xfrm>
          <a:prstGeom prst="rect">
            <a:avLst/>
          </a:prstGeom>
        </p:spPr>
      </p:pic>
      <p:pic>
        <p:nvPicPr>
          <p:cNvPr id="13" name="Imagem 12" descr="rx2.jpg"/>
          <p:cNvPicPr>
            <a:picLocks noChangeAspect="1"/>
          </p:cNvPicPr>
          <p:nvPr userDrawn="1"/>
        </p:nvPicPr>
        <p:blipFill>
          <a:blip r:embed="rId4" cstate="print"/>
          <a:stretch>
            <a:fillRect/>
          </a:stretch>
        </p:blipFill>
        <p:spPr>
          <a:xfrm>
            <a:off x="7643834" y="6400845"/>
            <a:ext cx="1285803" cy="38574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42844" y="0"/>
            <a:ext cx="5000660" cy="857232"/>
          </a:xfrm>
        </p:spPr>
        <p:txBody>
          <a:bodyPr>
            <a:noAutofit/>
          </a:bodyPr>
          <a:lstStyle>
            <a:lvl1pPr algn="l">
              <a:defRPr sz="2400" b="1" cap="none" spc="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defRPr>
            </a:lvl1pPr>
          </a:lstStyle>
          <a:p>
            <a:r>
              <a:rPr lang="pt-BR" dirty="0" smtClean="0"/>
              <a:t>Clique para editar o estilo do título mestre</a:t>
            </a:r>
            <a:endParaRPr lang="pt-BR" dirty="0"/>
          </a:p>
        </p:txBody>
      </p:sp>
      <p:sp>
        <p:nvSpPr>
          <p:cNvPr id="3" name="Espaço Reservado para Conteúdo 2"/>
          <p:cNvSpPr>
            <a:spLocks noGrp="1"/>
          </p:cNvSpPr>
          <p:nvPr>
            <p:ph idx="1"/>
          </p:nvPr>
        </p:nvSpPr>
        <p:spPr>
          <a:xfrm>
            <a:off x="142844" y="928670"/>
            <a:ext cx="8858312" cy="5357850"/>
          </a:xfrm>
        </p:spPr>
        <p:txBody>
          <a:bodyPr>
            <a:normAutofit/>
          </a:bodyPr>
          <a:lstStyle>
            <a:lvl1pPr>
              <a:buFont typeface="Calibri" pitchFamily="34" charset="0"/>
              <a:buChar char="–"/>
              <a:defRPr sz="2400" b="1" cap="none" spc="0">
                <a:ln w="900" cmpd="sng">
                  <a:solidFill>
                    <a:schemeClr val="accent1">
                      <a:satMod val="190000"/>
                      <a:alpha val="55000"/>
                    </a:schemeClr>
                  </a:solidFill>
                  <a:prstDash val="solid"/>
                </a:ln>
                <a:solidFill>
                  <a:schemeClr val="tx1"/>
                </a:solidFill>
                <a:effectLst>
                  <a:outerShdw blurRad="38100" dist="38100" dir="2700000" algn="tl">
                    <a:srgbClr val="000000">
                      <a:alpha val="43137"/>
                    </a:srgbClr>
                  </a:outerShdw>
                </a:effectLst>
                <a:latin typeface="Arial Narrow" pitchFamily="34" charset="0"/>
              </a:defRPr>
            </a:lvl1pPr>
            <a:lvl2pPr>
              <a:buFont typeface="Calibri" pitchFamily="34" charset="0"/>
              <a:buChar char="–"/>
              <a:defRPr sz="2400" b="1" cap="none" spc="0">
                <a:ln w="900" cmpd="sng">
                  <a:solidFill>
                    <a:schemeClr val="accent1">
                      <a:satMod val="190000"/>
                      <a:alpha val="55000"/>
                    </a:schemeClr>
                  </a:solidFill>
                  <a:prstDash val="solid"/>
                </a:ln>
                <a:solidFill>
                  <a:schemeClr val="tx1"/>
                </a:solidFill>
                <a:effectLst>
                  <a:outerShdw blurRad="38100" dist="38100" dir="2700000" algn="tl">
                    <a:srgbClr val="000000">
                      <a:alpha val="43137"/>
                    </a:srgbClr>
                  </a:outerShdw>
                </a:effectLst>
                <a:latin typeface="Arial Narrow" pitchFamily="34" charset="0"/>
              </a:defRPr>
            </a:lvl2pPr>
            <a:lvl3pPr>
              <a:buFont typeface="Calibri" pitchFamily="34" charset="0"/>
              <a:buChar char="–"/>
              <a:defRPr sz="2400" b="1" cap="none" spc="0">
                <a:ln w="900" cmpd="sng">
                  <a:solidFill>
                    <a:schemeClr val="accent1">
                      <a:satMod val="190000"/>
                      <a:alpha val="55000"/>
                    </a:schemeClr>
                  </a:solidFill>
                  <a:prstDash val="solid"/>
                </a:ln>
                <a:solidFill>
                  <a:schemeClr val="tx1"/>
                </a:solidFill>
                <a:effectLst>
                  <a:outerShdw blurRad="38100" dist="38100" dir="2700000" algn="tl">
                    <a:srgbClr val="000000">
                      <a:alpha val="43137"/>
                    </a:srgbClr>
                  </a:outerShdw>
                </a:effectLst>
                <a:latin typeface="Arial Narrow" pitchFamily="34" charset="0"/>
              </a:defRPr>
            </a:lvl3pPr>
            <a:lvl4pPr>
              <a:buFont typeface="Calibri" pitchFamily="34" charset="0"/>
              <a:buChar char="–"/>
              <a:defRPr sz="2400" b="1" cap="none" spc="0">
                <a:ln w="900" cmpd="sng">
                  <a:solidFill>
                    <a:schemeClr val="accent1">
                      <a:satMod val="190000"/>
                      <a:alpha val="55000"/>
                    </a:schemeClr>
                  </a:solidFill>
                  <a:prstDash val="solid"/>
                </a:ln>
                <a:solidFill>
                  <a:schemeClr val="tx1"/>
                </a:solidFill>
                <a:effectLst>
                  <a:outerShdw blurRad="38100" dist="38100" dir="2700000" algn="tl">
                    <a:srgbClr val="000000">
                      <a:alpha val="43137"/>
                    </a:srgbClr>
                  </a:outerShdw>
                </a:effectLst>
                <a:latin typeface="Arial Narrow" pitchFamily="34" charset="0"/>
              </a:defRPr>
            </a:lvl4pPr>
            <a:lvl5pPr>
              <a:buFont typeface="Calibri" pitchFamily="34" charset="0"/>
              <a:buChar char="–"/>
              <a:defRPr sz="2400" b="1" cap="none" spc="0">
                <a:ln w="900" cmpd="sng">
                  <a:solidFill>
                    <a:schemeClr val="accent1">
                      <a:satMod val="190000"/>
                      <a:alpha val="55000"/>
                    </a:schemeClr>
                  </a:solidFill>
                  <a:prstDash val="solid"/>
                </a:ln>
                <a:solidFill>
                  <a:schemeClr val="tx1"/>
                </a:solidFill>
                <a:effectLst>
                  <a:outerShdw blurRad="38100" dist="38100" dir="2700000" algn="tl">
                    <a:srgbClr val="000000">
                      <a:alpha val="43137"/>
                    </a:srgbClr>
                  </a:outerShdw>
                </a:effectLst>
                <a:latin typeface="Arial Narrow" pitchFamily="34" charset="0"/>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6" name="Espaço Reservado para Número de Slide 5"/>
          <p:cNvSpPr>
            <a:spLocks noGrp="1"/>
          </p:cNvSpPr>
          <p:nvPr>
            <p:ph type="sldNum" sz="quarter" idx="12"/>
          </p:nvPr>
        </p:nvSpPr>
        <p:spPr>
          <a:xfrm>
            <a:off x="3214678" y="6492875"/>
            <a:ext cx="2133600" cy="365125"/>
          </a:xfrm>
        </p:spPr>
        <p:txBody>
          <a:bodyPr/>
          <a:lstStyle>
            <a:lvl1pPr algn="ctr">
              <a:defRPr sz="1400" b="1">
                <a:solidFill>
                  <a:srgbClr val="000066"/>
                </a:solidFill>
                <a:latin typeface="Arial Narrow" pitchFamily="34" charset="0"/>
              </a:defRPr>
            </a:lvl1pPr>
          </a:lstStyle>
          <a:p>
            <a:fld id="{16E12678-28ED-4479-8C51-0F9611E8A808}" type="slidenum">
              <a:rPr lang="pt-BR" smtClean="0"/>
              <a:pPr/>
              <a:t>‹nº›</a:t>
            </a:fld>
            <a:endParaRPr lang="pt-BR"/>
          </a:p>
        </p:txBody>
      </p:sp>
      <p:sp>
        <p:nvSpPr>
          <p:cNvPr id="10" name="Retângulo de cantos arredondados 9"/>
          <p:cNvSpPr/>
          <p:nvPr userDrawn="1"/>
        </p:nvSpPr>
        <p:spPr>
          <a:xfrm>
            <a:off x="142844" y="928670"/>
            <a:ext cx="8858312" cy="5429288"/>
          </a:xfrm>
          <a:prstGeom prst="roundRect">
            <a:avLst>
              <a:gd name="adj" fmla="val 175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pic>
        <p:nvPicPr>
          <p:cNvPr id="12" name="Imagem 11" descr="ponta_2.png"/>
          <p:cNvPicPr>
            <a:picLocks noChangeAspect="1"/>
          </p:cNvPicPr>
          <p:nvPr userDrawn="1"/>
        </p:nvPicPr>
        <p:blipFill>
          <a:blip r:embed="rId2" cstate="print"/>
          <a:stretch>
            <a:fillRect/>
          </a:stretch>
        </p:blipFill>
        <p:spPr>
          <a:xfrm>
            <a:off x="5149512" y="0"/>
            <a:ext cx="3994488" cy="857232"/>
          </a:xfrm>
          <a:prstGeom prst="rect">
            <a:avLst/>
          </a:prstGeom>
        </p:spPr>
      </p:pic>
      <p:pic>
        <p:nvPicPr>
          <p:cNvPr id="15" name="Imagem 14" descr="rexnet_2.jpg"/>
          <p:cNvPicPr>
            <a:picLocks noChangeAspect="1"/>
          </p:cNvPicPr>
          <p:nvPr userDrawn="1"/>
        </p:nvPicPr>
        <p:blipFill>
          <a:blip r:embed="rId3" cstate="print"/>
          <a:stretch>
            <a:fillRect/>
          </a:stretch>
        </p:blipFill>
        <p:spPr>
          <a:xfrm>
            <a:off x="142844" y="6429396"/>
            <a:ext cx="1071570" cy="326830"/>
          </a:xfrm>
          <a:prstGeom prst="rect">
            <a:avLst/>
          </a:prstGeom>
        </p:spPr>
      </p:pic>
      <p:pic>
        <p:nvPicPr>
          <p:cNvPr id="9" name="Imagem 8" descr="rx2.jpg"/>
          <p:cNvPicPr>
            <a:picLocks noChangeAspect="1"/>
          </p:cNvPicPr>
          <p:nvPr userDrawn="1"/>
        </p:nvPicPr>
        <p:blipFill>
          <a:blip r:embed="rId4" cstate="print"/>
          <a:stretch>
            <a:fillRect/>
          </a:stretch>
        </p:blipFill>
        <p:spPr>
          <a:xfrm>
            <a:off x="7715272" y="6400821"/>
            <a:ext cx="1285884" cy="385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12678-28ED-4479-8C51-0F9611E8A80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2.png"/><Relationship Id="rId4" Type="http://schemas.openxmlformats.org/officeDocument/2006/relationships/image" Target="../media/image39.png"/></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2.png"/><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2.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4.png"/><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2.png"/><Relationship Id="rId4" Type="http://schemas.openxmlformats.org/officeDocument/2006/relationships/image" Target="../media/image44.png"/></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2.png"/><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2.png"/><Relationship Id="rId4" Type="http://schemas.openxmlformats.org/officeDocument/2006/relationships/image" Target="../media/image44.png"/></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5.png"/><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5.png"/><Relationship Id="rId4" Type="http://schemas.openxmlformats.org/officeDocument/2006/relationships/image" Target="../media/image4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2844" y="2214554"/>
            <a:ext cx="8858312" cy="1200329"/>
          </a:xfrm>
          <a:prstGeom prst="rect">
            <a:avLst/>
          </a:prstGeom>
        </p:spPr>
        <p:txBody>
          <a:bodyPr wrap="square">
            <a:spAutoFit/>
          </a:bodyPr>
          <a:lstStyle/>
          <a:p>
            <a:pPr algn="ctr"/>
            <a:r>
              <a:rPr lang="pt-BR" sz="36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Organização e Arquitetura de Computadores I</a:t>
            </a:r>
          </a:p>
          <a:p>
            <a:pPr algn="ctr"/>
            <a:r>
              <a:rPr lang="pt-BR" sz="36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ARA 7123</a:t>
            </a:r>
            <a:endParaRPr lang="pt-BR" sz="36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3" name="CaixaDeTexto 2"/>
          <p:cNvSpPr txBox="1"/>
          <p:nvPr/>
        </p:nvSpPr>
        <p:spPr>
          <a:xfrm>
            <a:off x="142844" y="5286388"/>
            <a:ext cx="8784976" cy="523220"/>
          </a:xfrm>
          <a:prstGeom prst="rect">
            <a:avLst/>
          </a:prstGeom>
          <a:noFill/>
        </p:spPr>
        <p:txBody>
          <a:bodyPr wrap="square" rtlCol="0">
            <a:spAutoFit/>
          </a:bodyPr>
          <a:lstStyle/>
          <a:p>
            <a:pPr algn="ctr"/>
            <a:r>
              <a:rPr lang="pt-BR" sz="28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Prof. Roderval Marcelino, Dr. Eng.</a:t>
            </a:r>
            <a:endParaRPr lang="pt-BR" sz="28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4" name="Imagem 3" descr="ponta_2x.png"/>
          <p:cNvPicPr>
            <a:picLocks noChangeAspect="1"/>
          </p:cNvPicPr>
          <p:nvPr/>
        </p:nvPicPr>
        <p:blipFill>
          <a:blip r:embed="rId2" cstate="print"/>
          <a:stretch>
            <a:fillRect/>
          </a:stretch>
        </p:blipFill>
        <p:spPr>
          <a:xfrm>
            <a:off x="-1" y="0"/>
            <a:ext cx="7715355" cy="857231"/>
          </a:xfrm>
          <a:prstGeom prst="rect">
            <a:avLst/>
          </a:prstGeom>
        </p:spPr>
      </p:pic>
      <p:sp>
        <p:nvSpPr>
          <p:cNvPr id="5" name="CaixaDeTexto 4"/>
          <p:cNvSpPr txBox="1"/>
          <p:nvPr/>
        </p:nvSpPr>
        <p:spPr>
          <a:xfrm>
            <a:off x="2786050" y="214290"/>
            <a:ext cx="5615704" cy="492443"/>
          </a:xfrm>
          <a:prstGeom prst="rect">
            <a:avLst/>
          </a:prstGeom>
          <a:noFill/>
        </p:spPr>
        <p:txBody>
          <a:bodyPr wrap="none" rtlCol="0">
            <a:spAutoFit/>
          </a:bodyPr>
          <a:lstStyle/>
          <a:p>
            <a:r>
              <a:rPr lang="pt-BR" sz="2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Universidade Federal de Santa Catarina</a:t>
            </a:r>
            <a:endParaRPr lang="pt-BR" sz="2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6" name="Retângulo 5"/>
          <p:cNvSpPr/>
          <p:nvPr/>
        </p:nvSpPr>
        <p:spPr>
          <a:xfrm>
            <a:off x="142844" y="928670"/>
            <a:ext cx="8858312" cy="954107"/>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rPr>
              <a:t>Bacharelado em Tecnologias da Informação e Comunicação</a:t>
            </a:r>
          </a:p>
          <a:p>
            <a:pPr algn="ctr"/>
            <a:r>
              <a:rPr lang="pt-BR" sz="2800" b="1" dirty="0" smtClean="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rPr>
              <a:t>Engenharia de Computação </a:t>
            </a: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1</a:t>
            </a:fld>
            <a:endParaRPr lang="pt-BR"/>
          </a:p>
        </p:txBody>
      </p:sp>
      <p:sp>
        <p:nvSpPr>
          <p:cNvPr id="9" name="CaixaDeTexto 8"/>
          <p:cNvSpPr txBox="1"/>
          <p:nvPr/>
        </p:nvSpPr>
        <p:spPr>
          <a:xfrm>
            <a:off x="142844" y="3643314"/>
            <a:ext cx="8784976" cy="1261884"/>
          </a:xfrm>
          <a:prstGeom prst="rect">
            <a:avLst/>
          </a:prstGeom>
          <a:noFill/>
        </p:spPr>
        <p:txBody>
          <a:bodyPr wrap="square" rtlCol="0">
            <a:spAutoFit/>
          </a:bodyPr>
          <a:lstStyle/>
          <a:p>
            <a:pPr algn="ctr"/>
            <a:r>
              <a:rPr lang="pt-BR" sz="3600" b="1" i="1" dirty="0" smtClean="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rPr>
              <a:t>Unidade 4.0 – Parte 4.4.</a:t>
            </a:r>
          </a:p>
          <a:p>
            <a:pPr algn="ctr"/>
            <a:r>
              <a:rPr lang="pt-BR" sz="4000" b="1" i="1" dirty="0" smtClean="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rPr>
              <a:t>Memória Virtual</a:t>
            </a:r>
            <a:endParaRPr lang="pt-BR" sz="4000" b="1" i="1" dirty="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10</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effectLst/>
              </a:rPr>
              <a:t>Os conceitos de memória virtual e </a:t>
            </a:r>
            <a:r>
              <a:rPr lang="pt-BR" sz="3000" dirty="0" err="1" smtClean="0">
                <a:effectLst/>
              </a:rPr>
              <a:t>caches</a:t>
            </a:r>
            <a:r>
              <a:rPr lang="pt-BR" sz="3000" dirty="0" smtClean="0">
                <a:effectLst/>
              </a:rPr>
              <a:t> são os mesmos porém com nomes diferentes.</a:t>
            </a:r>
          </a:p>
          <a:p>
            <a:pPr>
              <a:spcBef>
                <a:spcPts val="0"/>
              </a:spcBef>
            </a:pPr>
            <a:r>
              <a:rPr lang="pt-BR" sz="3000" dirty="0" smtClean="0">
                <a:effectLst/>
              </a:rPr>
              <a:t>Um bloco na memória virtual é chamado “</a:t>
            </a:r>
            <a:r>
              <a:rPr lang="pt-BR" sz="3000" dirty="0" smtClean="0">
                <a:solidFill>
                  <a:srgbClr val="0000CC"/>
                </a:solidFill>
              </a:rPr>
              <a:t>página</a:t>
            </a:r>
            <a:r>
              <a:rPr lang="pt-BR" sz="3000" dirty="0" smtClean="0">
                <a:effectLst/>
              </a:rPr>
              <a:t>”.</a:t>
            </a:r>
          </a:p>
          <a:p>
            <a:pPr>
              <a:spcBef>
                <a:spcPts val="0"/>
              </a:spcBef>
            </a:pPr>
            <a:r>
              <a:rPr lang="pt-BR" sz="3000" dirty="0" smtClean="0">
                <a:effectLst/>
              </a:rPr>
              <a:t>Uma falha na memória virtual se chama “</a:t>
            </a:r>
            <a:r>
              <a:rPr lang="pt-BR" sz="3000" dirty="0" smtClean="0">
                <a:solidFill>
                  <a:srgbClr val="0000CC"/>
                </a:solidFill>
              </a:rPr>
              <a:t>falha de página</a:t>
            </a:r>
            <a:r>
              <a:rPr lang="pt-BR" sz="3000" dirty="0" smtClean="0">
                <a:effectLst/>
              </a:rPr>
              <a:t>”.</a:t>
            </a:r>
          </a:p>
          <a:p>
            <a:pPr>
              <a:spcBef>
                <a:spcPts val="0"/>
              </a:spcBef>
            </a:pPr>
            <a:r>
              <a:rPr lang="pt-BR" sz="3000" dirty="0" smtClean="0">
                <a:effectLst/>
              </a:rPr>
              <a:t>Na memória virtual a CPU produz um “</a:t>
            </a:r>
            <a:r>
              <a:rPr lang="pt-BR" sz="3000" dirty="0" smtClean="0">
                <a:solidFill>
                  <a:srgbClr val="0000CC"/>
                </a:solidFill>
              </a:rPr>
              <a:t>endereço virtual</a:t>
            </a:r>
            <a:r>
              <a:rPr lang="pt-BR" sz="3000" dirty="0" smtClean="0">
                <a:effectLst/>
              </a:rPr>
              <a:t>” que é traduzido pelo hardware e pelo software para uma endereço físico que é usado para acessar a </a:t>
            </a:r>
            <a:r>
              <a:rPr lang="pt-BR" sz="3000" dirty="0" smtClean="0">
                <a:solidFill>
                  <a:srgbClr val="0000CC"/>
                </a:solidFill>
              </a:rPr>
              <a:t>Memória Principal</a:t>
            </a:r>
            <a:r>
              <a:rPr lang="pt-BR" sz="3000" dirty="0" smtClean="0">
                <a:effectLst/>
              </a:rPr>
              <a:t>.</a:t>
            </a:r>
          </a:p>
        </p:txBody>
      </p:sp>
      <p:sp>
        <p:nvSpPr>
          <p:cNvPr id="6" name="Título 5"/>
          <p:cNvSpPr>
            <a:spLocks noGrp="1"/>
          </p:cNvSpPr>
          <p:nvPr>
            <p:ph type="title"/>
          </p:nvPr>
        </p:nvSpPr>
        <p:spPr>
          <a:xfrm>
            <a:off x="0" y="0"/>
            <a:ext cx="5143504" cy="857232"/>
          </a:xfrm>
        </p:spPr>
        <p:txBody>
          <a:bodyPr/>
          <a:lstStyle/>
          <a:p>
            <a:r>
              <a:rPr lang="pt-BR" sz="2800" dirty="0" smtClean="0"/>
              <a:t>Memória e </a:t>
            </a:r>
            <a:r>
              <a:rPr lang="pt-BR" sz="2800" dirty="0" err="1" smtClean="0"/>
              <a:t>caches</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11</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effectLst/>
              </a:rPr>
              <a:t>Enquanto </a:t>
            </a:r>
            <a:r>
              <a:rPr lang="pt-BR" sz="3000" dirty="0" err="1" smtClean="0">
                <a:effectLst/>
              </a:rPr>
              <a:t>caches</a:t>
            </a:r>
            <a:r>
              <a:rPr lang="pt-BR" sz="3000" dirty="0" smtClean="0">
                <a:effectLst/>
              </a:rPr>
              <a:t> são utilizadas para aumentar o desempenho transparentemente, memória virtual é usada por conveniência.</a:t>
            </a:r>
          </a:p>
          <a:p>
            <a:pPr>
              <a:spcBef>
                <a:spcPts val="0"/>
              </a:spcBef>
            </a:pPr>
            <a:r>
              <a:rPr lang="pt-BR" sz="3000" dirty="0" smtClean="0">
                <a:effectLst/>
              </a:rPr>
              <a:t>Em alguns casos, desabilitar a memória virtual pode levar à obtenção de resultado melhor.</a:t>
            </a:r>
          </a:p>
          <a:p>
            <a:pPr>
              <a:spcBef>
                <a:spcPts val="0"/>
              </a:spcBef>
            </a:pPr>
            <a:r>
              <a:rPr lang="pt-BR" sz="3000" dirty="0" smtClean="0">
                <a:effectLst/>
              </a:rPr>
              <a:t>Memória Virtual provê a ilusão de uma memória principal que é muito maior que a memória física disponível.</a:t>
            </a: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12</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effectLst/>
              </a:rPr>
              <a:t>Com </a:t>
            </a:r>
            <a:r>
              <a:rPr lang="pt-BR" sz="3000" dirty="0" smtClean="0">
                <a:solidFill>
                  <a:srgbClr val="0000CC"/>
                </a:solidFill>
              </a:rPr>
              <a:t>Memória Virtual</a:t>
            </a:r>
            <a:r>
              <a:rPr lang="pt-BR" sz="3000" dirty="0" smtClean="0">
                <a:effectLst/>
              </a:rPr>
              <a:t>, o programador ou o Compilador geram códigos fazendo de conta que a MP é tão grande quanto o espaço de endereçamento disponível sugere.</a:t>
            </a:r>
          </a:p>
          <a:p>
            <a:pPr>
              <a:spcBef>
                <a:spcPts val="0"/>
              </a:spcBef>
            </a:pPr>
            <a:r>
              <a:rPr lang="pt-BR" sz="3000" dirty="0" smtClean="0">
                <a:effectLst/>
              </a:rPr>
              <a:t>Em Memória Virtual, transferência de dados entre as memórias de disco e principal é feita por meio de uma unidade de tamanho fixo conhecida por página.</a:t>
            </a:r>
          </a:p>
          <a:p>
            <a:pPr>
              <a:spcBef>
                <a:spcPts val="0"/>
              </a:spcBef>
            </a:pPr>
            <a:r>
              <a:rPr lang="pt-BR" sz="3000" dirty="0" smtClean="0">
                <a:solidFill>
                  <a:srgbClr val="0000CC"/>
                </a:solidFill>
                <a:effectLst/>
              </a:rPr>
              <a:t>Uma página está tipicamente no intervalo de 4-64KB.</a:t>
            </a:r>
          </a:p>
          <a:p>
            <a:pPr>
              <a:spcBef>
                <a:spcPts val="0"/>
              </a:spcBef>
            </a:pPr>
            <a:r>
              <a:rPr lang="pt-BR" sz="3000" dirty="0" smtClean="0">
                <a:solidFill>
                  <a:srgbClr val="0000CC"/>
                </a:solidFill>
                <a:effectLst/>
              </a:rPr>
              <a:t>Em um disco com setores de 512B, uma página corresponde de 8-128 setores.</a:t>
            </a: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13</a:t>
            </a:fld>
            <a:endParaRPr lang="pt-BR"/>
          </a:p>
        </p:txBody>
      </p:sp>
      <p:sp>
        <p:nvSpPr>
          <p:cNvPr id="5" name="Espaço Reservado para Conteúdo 4"/>
          <p:cNvSpPr>
            <a:spLocks noGrp="1"/>
          </p:cNvSpPr>
          <p:nvPr>
            <p:ph idx="1"/>
          </p:nvPr>
        </p:nvSpPr>
        <p:spPr>
          <a:xfrm>
            <a:off x="142844" y="928670"/>
            <a:ext cx="4572032" cy="5429288"/>
          </a:xfrm>
        </p:spPr>
        <p:txBody>
          <a:bodyPr>
            <a:noAutofit/>
          </a:bodyPr>
          <a:lstStyle/>
          <a:p>
            <a:pPr>
              <a:spcBef>
                <a:spcPts val="0"/>
              </a:spcBef>
            </a:pPr>
            <a:r>
              <a:rPr lang="pt-BR" sz="3000" dirty="0" smtClean="0">
                <a:solidFill>
                  <a:srgbClr val="0000CC"/>
                </a:solidFill>
              </a:rPr>
              <a:t>Memória Virtual:</a:t>
            </a:r>
          </a:p>
          <a:p>
            <a:pPr>
              <a:spcBef>
                <a:spcPts val="0"/>
              </a:spcBef>
            </a:pPr>
            <a:r>
              <a:rPr lang="pt-BR" sz="3000" dirty="0" smtClean="0">
                <a:effectLst/>
              </a:rPr>
              <a:t>Fazer a CPU acreditar que dispõe de mais Memória Principal do que realmente dispõe.</a:t>
            </a:r>
          </a:p>
          <a:p>
            <a:pPr lvl="1">
              <a:spcBef>
                <a:spcPts val="0"/>
              </a:spcBef>
            </a:pPr>
            <a:r>
              <a:rPr lang="pt-BR" sz="3000" dirty="0" smtClean="0">
                <a:effectLst/>
              </a:rPr>
              <a:t>Onde está o resto dos dados que não cabem em memória?</a:t>
            </a:r>
          </a:p>
          <a:p>
            <a:pPr lvl="1">
              <a:spcBef>
                <a:spcPts val="0"/>
              </a:spcBef>
            </a:pPr>
            <a:r>
              <a:rPr lang="pt-BR" sz="3000" dirty="0" smtClean="0">
                <a:effectLst/>
              </a:rPr>
              <a:t>No disco rígido (</a:t>
            </a:r>
            <a:r>
              <a:rPr lang="pt-BR" sz="3000" i="1" dirty="0" smtClean="0">
                <a:solidFill>
                  <a:srgbClr val="0000CC"/>
                </a:solidFill>
              </a:rPr>
              <a:t>SWAP</a:t>
            </a:r>
            <a:r>
              <a:rPr lang="pt-BR" sz="3000" dirty="0" smtClean="0">
                <a:effectLst/>
              </a:rPr>
              <a:t>).</a:t>
            </a: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pic>
        <p:nvPicPr>
          <p:cNvPr id="8" name="Imagem 7" descr="7_4.png"/>
          <p:cNvPicPr>
            <a:picLocks noChangeAspect="1"/>
          </p:cNvPicPr>
          <p:nvPr/>
        </p:nvPicPr>
        <p:blipFill>
          <a:blip r:embed="rId2"/>
          <a:stretch>
            <a:fillRect/>
          </a:stretch>
        </p:blipFill>
        <p:spPr>
          <a:xfrm>
            <a:off x="5143504" y="1714488"/>
            <a:ext cx="3703729" cy="3503888"/>
          </a:xfrm>
          <a:prstGeom prst="rect">
            <a:avLst/>
          </a:prstGeom>
        </p:spPr>
      </p:pic>
      <p:sp>
        <p:nvSpPr>
          <p:cNvPr id="9" name="CaixaDeTexto 8"/>
          <p:cNvSpPr txBox="1"/>
          <p:nvPr/>
        </p:nvSpPr>
        <p:spPr>
          <a:xfrm>
            <a:off x="5357818" y="3071810"/>
            <a:ext cx="580608" cy="369332"/>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rPr>
              <a:t>CPU</a:t>
            </a:r>
            <a:endParaRPr lang="pt-BR" b="1" dirty="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endParaRPr>
          </a:p>
        </p:txBody>
      </p:sp>
      <p:sp>
        <p:nvSpPr>
          <p:cNvPr id="10" name="CaixaDeTexto 9"/>
          <p:cNvSpPr txBox="1"/>
          <p:nvPr/>
        </p:nvSpPr>
        <p:spPr>
          <a:xfrm>
            <a:off x="7643834" y="1857364"/>
            <a:ext cx="1071571" cy="646331"/>
          </a:xfrm>
          <a:prstGeom prst="rect">
            <a:avLst/>
          </a:prstGeom>
          <a:noFill/>
        </p:spPr>
        <p:txBody>
          <a:bodyPr wrap="square" rtlCol="0">
            <a:spAutoFit/>
          </a:bodyPr>
          <a:lstStyle/>
          <a:p>
            <a:r>
              <a:rPr lang="pt-BR" b="1" dirty="0" smtClean="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rPr>
              <a:t>Memória Principal</a:t>
            </a:r>
            <a:endParaRPr lang="pt-BR" b="1" dirty="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endParaRPr>
          </a:p>
        </p:txBody>
      </p:sp>
      <p:sp>
        <p:nvSpPr>
          <p:cNvPr id="11" name="CaixaDeTexto 10"/>
          <p:cNvSpPr txBox="1"/>
          <p:nvPr/>
        </p:nvSpPr>
        <p:spPr>
          <a:xfrm>
            <a:off x="7643834" y="3857628"/>
            <a:ext cx="714380" cy="369332"/>
          </a:xfrm>
          <a:prstGeom prst="rect">
            <a:avLst/>
          </a:prstGeom>
          <a:noFill/>
        </p:spPr>
        <p:txBody>
          <a:bodyPr wrap="square" rtlCol="0">
            <a:spAutoFit/>
          </a:bodyPr>
          <a:lstStyle/>
          <a:p>
            <a:pPr algn="ctr"/>
            <a:r>
              <a:rPr lang="pt-BR" b="1" dirty="0" smtClean="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rPr>
              <a:t>Disco</a:t>
            </a:r>
            <a:endParaRPr lang="pt-BR" b="1" dirty="0">
              <a:ln w="900" cmpd="sng">
                <a:solidFill>
                  <a:schemeClr val="accent1">
                    <a:satMod val="190000"/>
                    <a:alpha val="55000"/>
                  </a:schemeClr>
                </a:solidFill>
                <a:prstDash val="solid"/>
              </a:ln>
              <a:solidFill>
                <a:srgbClr val="000066"/>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14</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solidFill>
                  <a:srgbClr val="0000CC"/>
                </a:solidFill>
              </a:rPr>
              <a:t>O mecanismo é transparente para a CPU</a:t>
            </a:r>
            <a:r>
              <a:rPr lang="pt-BR" sz="3000" dirty="0" smtClean="0">
                <a:effectLst/>
              </a:rPr>
              <a:t>.</a:t>
            </a:r>
          </a:p>
          <a:p>
            <a:pPr lvl="1">
              <a:spcBef>
                <a:spcPts val="0"/>
              </a:spcBef>
            </a:pPr>
            <a:r>
              <a:rPr lang="pt-BR" sz="3000" dirty="0" smtClean="0">
                <a:effectLst/>
              </a:rPr>
              <a:t>O programador se esquece das limitações de tamanho da Memória Principal.</a:t>
            </a:r>
          </a:p>
          <a:p>
            <a:pPr>
              <a:spcBef>
                <a:spcPts val="0"/>
              </a:spcBef>
            </a:pPr>
            <a:r>
              <a:rPr lang="pt-BR" sz="3000" dirty="0" smtClean="0">
                <a:solidFill>
                  <a:srgbClr val="0000CC"/>
                </a:solidFill>
              </a:rPr>
              <a:t>Dois tipos de endereços.</a:t>
            </a:r>
          </a:p>
          <a:p>
            <a:pPr lvl="1">
              <a:spcBef>
                <a:spcPts val="0"/>
              </a:spcBef>
            </a:pPr>
            <a:r>
              <a:rPr lang="pt-BR" sz="3000" dirty="0" smtClean="0">
                <a:effectLst/>
              </a:rPr>
              <a:t>Endereços virtuais: os quais maneja a CPU (Programador)</a:t>
            </a:r>
          </a:p>
          <a:p>
            <a:pPr lvl="1">
              <a:spcBef>
                <a:spcPts val="0"/>
              </a:spcBef>
            </a:pPr>
            <a:r>
              <a:rPr lang="pt-BR" sz="3000" dirty="0" smtClean="0">
                <a:effectLst/>
              </a:rPr>
              <a:t>Endereços físicas: os quais maneja a Memória Principal.</a:t>
            </a: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15</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solidFill>
                  <a:srgbClr val="0000CC"/>
                </a:solidFill>
              </a:rPr>
              <a:t>Memória virtual </a:t>
            </a:r>
            <a:r>
              <a:rPr lang="pt-BR" sz="3000" dirty="0" smtClean="0">
                <a:effectLst/>
              </a:rPr>
              <a:t>é um mecanismo que permite que a memória principal pareça maior do que seu tamanho físico.</a:t>
            </a:r>
          </a:p>
          <a:p>
            <a:pPr>
              <a:spcBef>
                <a:spcPts val="0"/>
              </a:spcBef>
            </a:pPr>
            <a:r>
              <a:rPr lang="pt-BR" sz="3000" dirty="0" smtClean="0">
                <a:effectLst/>
              </a:rPr>
              <a:t>Permite executar programas maiores que a memória física disponível.</a:t>
            </a:r>
          </a:p>
          <a:p>
            <a:pPr>
              <a:spcBef>
                <a:spcPts val="0"/>
              </a:spcBef>
            </a:pPr>
            <a:r>
              <a:rPr lang="pt-BR" sz="3000" dirty="0" smtClean="0">
                <a:solidFill>
                  <a:srgbClr val="C00000"/>
                </a:solidFill>
              </a:rPr>
              <a:t>A memória principal atua como </a:t>
            </a:r>
            <a:r>
              <a:rPr lang="pt-BR" sz="3000" dirty="0" err="1" smtClean="0">
                <a:solidFill>
                  <a:srgbClr val="C00000"/>
                </a:solidFill>
              </a:rPr>
              <a:t>cache</a:t>
            </a:r>
            <a:r>
              <a:rPr lang="pt-BR" sz="3000" dirty="0" smtClean="0">
                <a:solidFill>
                  <a:srgbClr val="C00000"/>
                </a:solidFill>
              </a:rPr>
              <a:t> da memória secundária (disco rígido). </a:t>
            </a: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16</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2800" dirty="0" smtClean="0">
                <a:effectLst/>
              </a:rPr>
              <a:t>Segmento de programa na Memória Principal e no Disco.</a:t>
            </a: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grpSp>
        <p:nvGrpSpPr>
          <p:cNvPr id="13" name="Grupo 12"/>
          <p:cNvGrpSpPr/>
          <p:nvPr/>
        </p:nvGrpSpPr>
        <p:grpSpPr>
          <a:xfrm>
            <a:off x="428596" y="1857364"/>
            <a:ext cx="8286809" cy="3606510"/>
            <a:chOff x="285720" y="1643050"/>
            <a:chExt cx="8286809" cy="3606510"/>
          </a:xfrm>
        </p:grpSpPr>
        <p:pic>
          <p:nvPicPr>
            <p:cNvPr id="7" name="Imagem 6" descr="7_1.png"/>
            <p:cNvPicPr>
              <a:picLocks noChangeAspect="1"/>
            </p:cNvPicPr>
            <p:nvPr/>
          </p:nvPicPr>
          <p:blipFill>
            <a:blip r:embed="rId2"/>
            <a:stretch>
              <a:fillRect/>
            </a:stretch>
          </p:blipFill>
          <p:spPr>
            <a:xfrm>
              <a:off x="285720" y="1643050"/>
              <a:ext cx="8286776" cy="3606510"/>
            </a:xfrm>
            <a:prstGeom prst="rect">
              <a:avLst/>
            </a:prstGeom>
          </p:spPr>
        </p:pic>
        <p:sp>
          <p:nvSpPr>
            <p:cNvPr id="8" name="CaixaDeTexto 7"/>
            <p:cNvSpPr txBox="1"/>
            <p:nvPr/>
          </p:nvSpPr>
          <p:spPr>
            <a:xfrm>
              <a:off x="6572264" y="1857364"/>
              <a:ext cx="2000265" cy="923330"/>
            </a:xfrm>
            <a:prstGeom prst="rect">
              <a:avLst/>
            </a:prstGeom>
            <a:solidFill>
              <a:schemeClr val="bg1"/>
            </a:solidFill>
          </p:spPr>
          <p:txBody>
            <a:bodyPr wrap="square" rtlCol="0">
              <a:spAutoFit/>
            </a:bodyPr>
            <a:lstStyle/>
            <a:p>
              <a:r>
                <a:rPr lang="pt-BR" b="1"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rPr>
                <a:t>Programa e dados em várias trilhas do disco.</a:t>
              </a:r>
              <a:endParaRPr lang="pt-BR" b="1"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sp>
          <p:nvSpPr>
            <p:cNvPr id="9" name="CaixaDeTexto 8"/>
            <p:cNvSpPr txBox="1"/>
            <p:nvPr/>
          </p:nvSpPr>
          <p:spPr>
            <a:xfrm>
              <a:off x="2357422" y="1857364"/>
              <a:ext cx="2000265" cy="923330"/>
            </a:xfrm>
            <a:prstGeom prst="rect">
              <a:avLst/>
            </a:prstGeom>
            <a:solidFill>
              <a:schemeClr val="bg1"/>
            </a:solidFill>
          </p:spPr>
          <p:txBody>
            <a:bodyPr wrap="square" rtlCol="0">
              <a:spAutoFit/>
            </a:bodyPr>
            <a:lstStyle/>
            <a:p>
              <a:r>
                <a:rPr lang="pt-BR" b="1"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rPr>
                <a:t>Partes ativas de programa e dados na memória.</a:t>
              </a:r>
              <a:endParaRPr lang="pt-BR" b="1"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sp>
          <p:nvSpPr>
            <p:cNvPr id="10" name="CaixaDeTexto 9"/>
            <p:cNvSpPr txBox="1"/>
            <p:nvPr/>
          </p:nvSpPr>
          <p:spPr>
            <a:xfrm>
              <a:off x="2357422" y="4000504"/>
              <a:ext cx="1143008" cy="923330"/>
            </a:xfrm>
            <a:prstGeom prst="rect">
              <a:avLst/>
            </a:prstGeom>
            <a:noFill/>
          </p:spPr>
          <p:txBody>
            <a:bodyPr wrap="square" rtlCol="0">
              <a:spAutoFit/>
            </a:bodyPr>
            <a:lstStyle/>
            <a:p>
              <a:r>
                <a:rPr lang="pt-BR" b="1"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rPr>
                <a:t>Espaço não usado.</a:t>
              </a:r>
              <a:endParaRPr lang="pt-BR" b="1"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sp>
          <p:nvSpPr>
            <p:cNvPr id="11" name="CaixaDeTexto 10"/>
            <p:cNvSpPr txBox="1"/>
            <p:nvPr/>
          </p:nvSpPr>
          <p:spPr>
            <a:xfrm>
              <a:off x="571472" y="2000240"/>
              <a:ext cx="1071570" cy="369332"/>
            </a:xfrm>
            <a:prstGeom prst="rect">
              <a:avLst/>
            </a:prstGeom>
            <a:noFill/>
          </p:spPr>
          <p:txBody>
            <a:bodyPr wrap="square" rtlCol="0">
              <a:spAutoFit/>
            </a:bodyPr>
            <a:lstStyle/>
            <a:p>
              <a:r>
                <a:rPr lang="pt-BR" b="1"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rPr>
                <a:t>Sistema</a:t>
              </a:r>
              <a:endParaRPr lang="pt-BR" b="1"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sp>
          <p:nvSpPr>
            <p:cNvPr id="12" name="CaixaDeTexto 11"/>
            <p:cNvSpPr txBox="1"/>
            <p:nvPr/>
          </p:nvSpPr>
          <p:spPr>
            <a:xfrm>
              <a:off x="571472" y="4500570"/>
              <a:ext cx="1071570" cy="369332"/>
            </a:xfrm>
            <a:prstGeom prst="rect">
              <a:avLst/>
            </a:prstGeom>
            <a:noFill/>
          </p:spPr>
          <p:txBody>
            <a:bodyPr wrap="square" rtlCol="0">
              <a:spAutoFit/>
            </a:bodyPr>
            <a:lstStyle/>
            <a:p>
              <a:pPr algn="ctr"/>
              <a:r>
                <a:rPr lang="pt-BR" b="1"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rPr>
                <a:t>Pilha</a:t>
              </a:r>
              <a:endParaRPr lang="pt-BR" b="1"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2571736" y="1785926"/>
            <a:ext cx="6224358" cy="3937287"/>
            <a:chOff x="1357290" y="1500174"/>
            <a:chExt cx="6224358" cy="3937287"/>
          </a:xfrm>
        </p:grpSpPr>
        <p:pic>
          <p:nvPicPr>
            <p:cNvPr id="9" name="Imagem 8" descr="7_5.png"/>
            <p:cNvPicPr>
              <a:picLocks noChangeAspect="1"/>
            </p:cNvPicPr>
            <p:nvPr/>
          </p:nvPicPr>
          <p:blipFill>
            <a:blip r:embed="rId2">
              <a:duotone>
                <a:schemeClr val="accent1">
                  <a:shade val="45000"/>
                  <a:satMod val="135000"/>
                </a:schemeClr>
                <a:prstClr val="white"/>
              </a:duotone>
              <a:lum bright="-20000" contrast="40000"/>
            </a:blip>
            <a:stretch>
              <a:fillRect/>
            </a:stretch>
          </p:blipFill>
          <p:spPr>
            <a:xfrm>
              <a:off x="1428728" y="1785926"/>
              <a:ext cx="5786478" cy="3651535"/>
            </a:xfrm>
            <a:prstGeom prst="rect">
              <a:avLst/>
            </a:prstGeom>
          </p:spPr>
        </p:pic>
        <p:sp>
          <p:nvSpPr>
            <p:cNvPr id="10" name="Retângulo 9"/>
            <p:cNvSpPr/>
            <p:nvPr/>
          </p:nvSpPr>
          <p:spPr>
            <a:xfrm>
              <a:off x="1357290" y="1500174"/>
              <a:ext cx="1955472"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Endereços Virtuais</a:t>
              </a:r>
              <a:endParaRPr lang="pt-BR"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1" name="Retângulo 10"/>
            <p:cNvSpPr/>
            <p:nvPr/>
          </p:nvSpPr>
          <p:spPr>
            <a:xfrm>
              <a:off x="5286380" y="1500174"/>
              <a:ext cx="1861407"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Endereços Físicos</a:t>
              </a:r>
              <a:endParaRPr lang="pt-BR"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2" name="Retângulo 11"/>
            <p:cNvSpPr/>
            <p:nvPr/>
          </p:nvSpPr>
          <p:spPr>
            <a:xfrm>
              <a:off x="3214678" y="1857364"/>
              <a:ext cx="2020105" cy="338554"/>
            </a:xfrm>
            <a:prstGeom prst="rect">
              <a:avLst/>
            </a:prstGeom>
          </p:spPr>
          <p:txBody>
            <a:bodyPr wrap="none">
              <a:spAutoFit/>
            </a:bodyPr>
            <a:lstStyle/>
            <a:p>
              <a:r>
                <a:rPr lang="pt-BR" sz="16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tradução de endereços</a:t>
              </a:r>
              <a:endParaRPr lang="pt-BR" sz="16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3" name="Retângulo 12"/>
            <p:cNvSpPr/>
            <p:nvPr/>
          </p:nvSpPr>
          <p:spPr>
            <a:xfrm>
              <a:off x="5500694" y="4786322"/>
              <a:ext cx="208095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Endereços  no Disco</a:t>
              </a:r>
              <a:endParaRPr lang="pt-BR"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sp>
        <p:nvSpPr>
          <p:cNvPr id="4" name="Espaço Reservado para Número de Slide 3"/>
          <p:cNvSpPr>
            <a:spLocks noGrp="1"/>
          </p:cNvSpPr>
          <p:nvPr>
            <p:ph type="sldNum" sz="quarter" idx="12"/>
          </p:nvPr>
        </p:nvSpPr>
        <p:spPr/>
        <p:txBody>
          <a:bodyPr/>
          <a:lstStyle/>
          <a:p>
            <a:fld id="{16E12678-28ED-4479-8C51-0F9611E8A808}" type="slidenum">
              <a:rPr lang="pt-BR" smtClean="0"/>
              <a:pPr/>
              <a:t>17</a:t>
            </a:fld>
            <a:endParaRPr lang="pt-BR"/>
          </a:p>
        </p:txBody>
      </p:sp>
      <p:sp>
        <p:nvSpPr>
          <p:cNvPr id="5" name="Espaço Reservado para Conteúdo 4"/>
          <p:cNvSpPr>
            <a:spLocks noGrp="1"/>
          </p:cNvSpPr>
          <p:nvPr>
            <p:ph idx="1"/>
          </p:nvPr>
        </p:nvSpPr>
        <p:spPr>
          <a:xfrm>
            <a:off x="142844" y="928670"/>
            <a:ext cx="8858312" cy="1143008"/>
          </a:xfrm>
        </p:spPr>
        <p:txBody>
          <a:bodyPr>
            <a:noAutofit/>
          </a:bodyPr>
          <a:lstStyle/>
          <a:p>
            <a:pPr>
              <a:spcBef>
                <a:spcPts val="0"/>
              </a:spcBef>
            </a:pPr>
            <a:r>
              <a:rPr lang="pt-BR" dirty="0" smtClean="0">
                <a:effectLst/>
              </a:rPr>
              <a:t>A memória principal pode funcionar como um </a:t>
            </a:r>
            <a:r>
              <a:rPr lang="pt-BR" dirty="0" err="1" smtClean="0">
                <a:effectLst/>
              </a:rPr>
              <a:t>cache</a:t>
            </a:r>
            <a:r>
              <a:rPr lang="pt-BR" dirty="0" smtClean="0">
                <a:effectLst/>
              </a:rPr>
              <a:t> para o armazenamento secundário (Disco).</a:t>
            </a:r>
          </a:p>
          <a:p>
            <a:pPr>
              <a:spcBef>
                <a:spcPts val="0"/>
              </a:spcBef>
            </a:pPr>
            <a:endParaRPr lang="pt-BR" sz="2800" dirty="0" smtClean="0">
              <a:effectLst/>
            </a:endParaRPr>
          </a:p>
          <a:p>
            <a:pPr>
              <a:spcBef>
                <a:spcPts val="0"/>
              </a:spcBef>
            </a:pPr>
            <a:endParaRPr lang="pt-BR" sz="2800" dirty="0" smtClean="0">
              <a:effectLst/>
            </a:endParaRPr>
          </a:p>
          <a:p>
            <a:pPr>
              <a:spcBef>
                <a:spcPts val="0"/>
              </a:spcBef>
            </a:pPr>
            <a:endParaRPr lang="pt-BR" sz="2800" dirty="0" smtClean="0">
              <a:effectLst/>
            </a:endParaRPr>
          </a:p>
          <a:p>
            <a:pPr>
              <a:spcBef>
                <a:spcPts val="0"/>
              </a:spcBef>
            </a:pPr>
            <a:endParaRPr lang="pt-BR" sz="2800" dirty="0" smtClean="0">
              <a:effectLst/>
            </a:endParaRPr>
          </a:p>
          <a:p>
            <a:pPr>
              <a:spcBef>
                <a:spcPts val="0"/>
              </a:spcBef>
            </a:pPr>
            <a:endParaRPr lang="pt-BR" sz="2800" dirty="0" smtClean="0">
              <a:effectLst/>
            </a:endParaRPr>
          </a:p>
          <a:p>
            <a:pPr>
              <a:spcBef>
                <a:spcPts val="0"/>
              </a:spcBef>
            </a:pPr>
            <a:endParaRPr lang="pt-BR" sz="2800" dirty="0" smtClean="0">
              <a:effectLst/>
            </a:endParaRPr>
          </a:p>
          <a:p>
            <a:pPr>
              <a:spcBef>
                <a:spcPts val="0"/>
              </a:spcBef>
            </a:pPr>
            <a:endParaRPr lang="pt-BR" dirty="0" smtClean="0">
              <a:effectLst/>
            </a:endParaRP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sp>
        <p:nvSpPr>
          <p:cNvPr id="7" name="Retângulo 6"/>
          <p:cNvSpPr/>
          <p:nvPr/>
        </p:nvSpPr>
        <p:spPr>
          <a:xfrm>
            <a:off x="142844" y="5072074"/>
            <a:ext cx="4572032" cy="1200329"/>
          </a:xfrm>
          <a:prstGeom prst="rect">
            <a:avLst/>
          </a:prstGeom>
        </p:spPr>
        <p:txBody>
          <a:bodyPr wrap="square">
            <a:spAutoFit/>
          </a:bodyPr>
          <a:lstStyle/>
          <a:p>
            <a:pPr marL="361950" indent="-361950">
              <a:buFont typeface="Calibri" pitchFamily="34" charset="0"/>
              <a:buChar char="–"/>
            </a:pPr>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Vantagens:</a:t>
            </a:r>
          </a:p>
          <a:p>
            <a:pPr marL="819150" lvl="1" indent="-361950">
              <a:buFont typeface="Calibri" pitchFamily="34" charset="0"/>
              <a:buChar char="–"/>
            </a:pPr>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Ilusão de ter mais memória física.</a:t>
            </a:r>
          </a:p>
          <a:p>
            <a:pPr marL="819150" lvl="1" indent="-361950">
              <a:buFont typeface="Calibri" pitchFamily="34" charset="0"/>
              <a:buChar char="–"/>
            </a:pPr>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Realocação de programas.</a:t>
            </a:r>
          </a:p>
          <a:p>
            <a:pPr marL="819150" lvl="1" indent="-361950">
              <a:buFont typeface="Calibri" pitchFamily="34" charset="0"/>
              <a:buChar char="–"/>
            </a:pPr>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Segurança.</a:t>
            </a:r>
            <a:endParaRPr lang="pt-BR"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18</a:t>
            </a:fld>
            <a:endParaRPr lang="pt-BR"/>
          </a:p>
        </p:txBody>
      </p:sp>
      <p:sp>
        <p:nvSpPr>
          <p:cNvPr id="5" name="Espaço Reservado para Conteúdo 4"/>
          <p:cNvSpPr>
            <a:spLocks noGrp="1"/>
          </p:cNvSpPr>
          <p:nvPr>
            <p:ph idx="1"/>
          </p:nvPr>
        </p:nvSpPr>
        <p:spPr>
          <a:xfrm>
            <a:off x="142844" y="928670"/>
            <a:ext cx="8858312" cy="1000132"/>
          </a:xfrm>
        </p:spPr>
        <p:txBody>
          <a:bodyPr>
            <a:noAutofit/>
          </a:bodyPr>
          <a:lstStyle/>
          <a:p>
            <a:pPr>
              <a:spcBef>
                <a:spcPts val="0"/>
              </a:spcBef>
            </a:pPr>
            <a:r>
              <a:rPr lang="pt-BR" sz="2800" dirty="0" smtClean="0"/>
              <a:t>Nos sistemas sem memória virtual o programa é carregado completamente na memória para sua execução.</a:t>
            </a:r>
          </a:p>
        </p:txBody>
      </p:sp>
      <p:sp>
        <p:nvSpPr>
          <p:cNvPr id="6" name="Título 5"/>
          <p:cNvSpPr>
            <a:spLocks noGrp="1"/>
          </p:cNvSpPr>
          <p:nvPr>
            <p:ph type="title"/>
          </p:nvPr>
        </p:nvSpPr>
        <p:spPr>
          <a:xfrm>
            <a:off x="0" y="0"/>
            <a:ext cx="5143504" cy="857232"/>
          </a:xfrm>
        </p:spPr>
        <p:txBody>
          <a:bodyPr/>
          <a:lstStyle/>
          <a:p>
            <a:r>
              <a:rPr lang="pt-BR" sz="2800" dirty="0" smtClean="0"/>
              <a:t>Sistemas sem memória virtual</a:t>
            </a:r>
            <a:endParaRPr lang="pt-BR" sz="2800" dirty="0">
              <a:latin typeface="Arial Narrow" pitchFamily="34" charset="0"/>
            </a:endParaRPr>
          </a:p>
        </p:txBody>
      </p:sp>
      <p:grpSp>
        <p:nvGrpSpPr>
          <p:cNvPr id="2" name="Grupo 15"/>
          <p:cNvGrpSpPr/>
          <p:nvPr/>
        </p:nvGrpSpPr>
        <p:grpSpPr>
          <a:xfrm>
            <a:off x="214282" y="1785926"/>
            <a:ext cx="7786742" cy="4441771"/>
            <a:chOff x="214282" y="1785926"/>
            <a:chExt cx="7786742" cy="4441771"/>
          </a:xfrm>
        </p:grpSpPr>
        <p:pic>
          <p:nvPicPr>
            <p:cNvPr id="7" name="Imagem 6" descr="c4.jpg"/>
            <p:cNvPicPr>
              <a:picLocks noChangeAspect="1"/>
            </p:cNvPicPr>
            <p:nvPr/>
          </p:nvPicPr>
          <p:blipFill>
            <a:blip r:embed="rId2"/>
            <a:stretch>
              <a:fillRect/>
            </a:stretch>
          </p:blipFill>
          <p:spPr>
            <a:xfrm>
              <a:off x="714348" y="1785926"/>
              <a:ext cx="7286676" cy="4441771"/>
            </a:xfrm>
            <a:prstGeom prst="rect">
              <a:avLst/>
            </a:prstGeom>
          </p:spPr>
        </p:pic>
        <p:sp>
          <p:nvSpPr>
            <p:cNvPr id="8" name="Retângulo 7"/>
            <p:cNvSpPr/>
            <p:nvPr/>
          </p:nvSpPr>
          <p:spPr>
            <a:xfrm>
              <a:off x="214282" y="3571876"/>
              <a:ext cx="1500198" cy="707886"/>
            </a:xfrm>
            <a:prstGeom prst="rect">
              <a:avLst/>
            </a:prstGeom>
          </p:spPr>
          <p:txBody>
            <a:bodyPr wrap="square">
              <a:spAutoFit/>
            </a:bodyPr>
            <a:lstStyle/>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Programa</a:t>
              </a: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em execução</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9" name="Chave esquerda 8"/>
            <p:cNvSpPr/>
            <p:nvPr/>
          </p:nvSpPr>
          <p:spPr>
            <a:xfrm>
              <a:off x="1785918" y="3143248"/>
              <a:ext cx="357190" cy="1714512"/>
            </a:xfrm>
            <a:prstGeom prst="leftBrace">
              <a:avLst>
                <a:gd name="adj1" fmla="val 34192"/>
                <a:gd name="adj2" fmla="val 50000"/>
              </a:avLst>
            </a:prstGeom>
            <a:ln w="28575"/>
          </p:spPr>
          <p:style>
            <a:lnRef idx="3">
              <a:schemeClr val="accent2"/>
            </a:lnRef>
            <a:fillRef idx="0">
              <a:schemeClr val="accent2"/>
            </a:fillRef>
            <a:effectRef idx="2">
              <a:schemeClr val="accent2"/>
            </a:effectRef>
            <a:fontRef idx="minor">
              <a:schemeClr val="tx1"/>
            </a:fontRef>
          </p:style>
          <p:txBody>
            <a:bodyPr rtlCol="0" anchor="ctr"/>
            <a:lstStyle/>
            <a:p>
              <a:pPr algn="ctr"/>
              <a:endParaRPr lang="pt-BR"/>
            </a:p>
          </p:txBody>
        </p:sp>
        <p:sp>
          <p:nvSpPr>
            <p:cNvPr id="10" name="Retângulo 9"/>
            <p:cNvSpPr/>
            <p:nvPr/>
          </p:nvSpPr>
          <p:spPr>
            <a:xfrm>
              <a:off x="6000760" y="2285992"/>
              <a:ext cx="785818" cy="400110"/>
            </a:xfrm>
            <a:prstGeom prst="rect">
              <a:avLst/>
            </a:prstGeom>
          </p:spPr>
          <p:txBody>
            <a:bodyPr wrap="square">
              <a:spAutoFit/>
            </a:bodyPr>
            <a:lstStyle/>
            <a:p>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Disco</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1" name="Retângulo 10"/>
            <p:cNvSpPr/>
            <p:nvPr/>
          </p:nvSpPr>
          <p:spPr>
            <a:xfrm>
              <a:off x="2000232" y="1857364"/>
              <a:ext cx="2071702"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Memória Principal</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2" name="Retângulo 11"/>
            <p:cNvSpPr/>
            <p:nvPr/>
          </p:nvSpPr>
          <p:spPr>
            <a:xfrm>
              <a:off x="2214546" y="2357430"/>
              <a:ext cx="1357322"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Sistema Operacional</a:t>
              </a:r>
              <a:endParaRPr lang="pt-B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3" name="Retângulo 12"/>
            <p:cNvSpPr/>
            <p:nvPr/>
          </p:nvSpPr>
          <p:spPr>
            <a:xfrm>
              <a:off x="2214546" y="3071810"/>
              <a:ext cx="1357322" cy="1815882"/>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Instruções</a:t>
              </a:r>
            </a:p>
            <a:p>
              <a:pPr algn="ctr"/>
              <a:endParaRPr lang="pt-BR" sz="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Dados</a:t>
              </a:r>
            </a:p>
            <a:p>
              <a:pPr algn="ctr"/>
              <a:endPar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a:p>
              <a:pPr algn="ctr"/>
              <a:endPar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a:p>
              <a:pPr algn="ctr"/>
              <a:endPar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Pilha</a:t>
              </a:r>
              <a:endParaRPr lang="pt-B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5" name="Retângulo 14"/>
            <p:cNvSpPr/>
            <p:nvPr/>
          </p:nvSpPr>
          <p:spPr>
            <a:xfrm>
              <a:off x="5214942" y="4429132"/>
              <a:ext cx="1285884" cy="584775"/>
            </a:xfrm>
            <a:prstGeom prst="rect">
              <a:avLst/>
            </a:prstGeom>
          </p:spPr>
          <p:txBody>
            <a:bodyPr wrap="square">
              <a:spAutoFit/>
            </a:bodyPr>
            <a:lstStyle/>
            <a:p>
              <a:pPr algn="ctr"/>
              <a:r>
                <a:rPr lang="pt-BR" sz="1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Arquivo Executável</a:t>
              </a:r>
              <a:endParaRPr lang="pt-BR"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19</a:t>
            </a:fld>
            <a:endParaRPr lang="pt-BR"/>
          </a:p>
        </p:txBody>
      </p:sp>
      <p:sp>
        <p:nvSpPr>
          <p:cNvPr id="5" name="Espaço Reservado para Conteúdo 4"/>
          <p:cNvSpPr>
            <a:spLocks noGrp="1"/>
          </p:cNvSpPr>
          <p:nvPr>
            <p:ph idx="1"/>
          </p:nvPr>
        </p:nvSpPr>
        <p:spPr>
          <a:xfrm>
            <a:off x="142844" y="928670"/>
            <a:ext cx="8858312" cy="571504"/>
          </a:xfrm>
        </p:spPr>
        <p:txBody>
          <a:bodyPr>
            <a:noAutofit/>
          </a:bodyPr>
          <a:lstStyle/>
          <a:p>
            <a:pPr>
              <a:spcBef>
                <a:spcPts val="0"/>
              </a:spcBef>
            </a:pPr>
            <a:r>
              <a:rPr lang="pt-BR" sz="2800" dirty="0" smtClean="0"/>
              <a:t>São inicializados os registradores.</a:t>
            </a:r>
          </a:p>
        </p:txBody>
      </p:sp>
      <p:sp>
        <p:nvSpPr>
          <p:cNvPr id="6" name="Título 5"/>
          <p:cNvSpPr>
            <a:spLocks noGrp="1"/>
          </p:cNvSpPr>
          <p:nvPr>
            <p:ph type="title"/>
          </p:nvPr>
        </p:nvSpPr>
        <p:spPr>
          <a:xfrm>
            <a:off x="0" y="0"/>
            <a:ext cx="5143504" cy="857232"/>
          </a:xfrm>
        </p:spPr>
        <p:txBody>
          <a:bodyPr/>
          <a:lstStyle/>
          <a:p>
            <a:r>
              <a:rPr lang="pt-BR" sz="2800" dirty="0" smtClean="0"/>
              <a:t>Sistemas sem memória virtual</a:t>
            </a:r>
            <a:endParaRPr lang="pt-BR" sz="2800" dirty="0">
              <a:latin typeface="Arial Narrow" pitchFamily="34" charset="0"/>
            </a:endParaRPr>
          </a:p>
        </p:txBody>
      </p:sp>
      <p:grpSp>
        <p:nvGrpSpPr>
          <p:cNvPr id="22" name="Grupo 21"/>
          <p:cNvGrpSpPr/>
          <p:nvPr/>
        </p:nvGrpSpPr>
        <p:grpSpPr>
          <a:xfrm>
            <a:off x="571472" y="1643050"/>
            <a:ext cx="8143932" cy="4441771"/>
            <a:chOff x="571472" y="1643050"/>
            <a:chExt cx="8143932" cy="4441771"/>
          </a:xfrm>
        </p:grpSpPr>
        <p:pic>
          <p:nvPicPr>
            <p:cNvPr id="7" name="Imagem 6" descr="c4.jpg"/>
            <p:cNvPicPr>
              <a:picLocks noChangeAspect="1"/>
            </p:cNvPicPr>
            <p:nvPr/>
          </p:nvPicPr>
          <p:blipFill>
            <a:blip r:embed="rId2"/>
            <a:stretch>
              <a:fillRect/>
            </a:stretch>
          </p:blipFill>
          <p:spPr>
            <a:xfrm>
              <a:off x="1428728" y="1643050"/>
              <a:ext cx="7286676" cy="4441771"/>
            </a:xfrm>
            <a:prstGeom prst="rect">
              <a:avLst/>
            </a:prstGeom>
          </p:spPr>
        </p:pic>
        <p:sp>
          <p:nvSpPr>
            <p:cNvPr id="8" name="Retângulo 7"/>
            <p:cNvSpPr/>
            <p:nvPr/>
          </p:nvSpPr>
          <p:spPr>
            <a:xfrm>
              <a:off x="928662" y="3429000"/>
              <a:ext cx="1500198" cy="707886"/>
            </a:xfrm>
            <a:prstGeom prst="rect">
              <a:avLst/>
            </a:prstGeom>
          </p:spPr>
          <p:txBody>
            <a:bodyPr wrap="square">
              <a:spAutoFit/>
            </a:bodyPr>
            <a:lstStyle/>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Programa</a:t>
              </a: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em execução</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9" name="Chave esquerda 8"/>
            <p:cNvSpPr/>
            <p:nvPr/>
          </p:nvSpPr>
          <p:spPr>
            <a:xfrm>
              <a:off x="2500298" y="3000372"/>
              <a:ext cx="357190" cy="1714512"/>
            </a:xfrm>
            <a:prstGeom prst="leftBrace">
              <a:avLst>
                <a:gd name="adj1" fmla="val 34192"/>
                <a:gd name="adj2" fmla="val 50000"/>
              </a:avLst>
            </a:prstGeom>
            <a:ln w="28575"/>
          </p:spPr>
          <p:style>
            <a:lnRef idx="3">
              <a:schemeClr val="accent2"/>
            </a:lnRef>
            <a:fillRef idx="0">
              <a:schemeClr val="accent2"/>
            </a:fillRef>
            <a:effectRef idx="2">
              <a:schemeClr val="accent2"/>
            </a:effectRef>
            <a:fontRef idx="minor">
              <a:schemeClr val="tx1"/>
            </a:fontRef>
          </p:style>
          <p:txBody>
            <a:bodyPr rtlCol="0" anchor="ctr"/>
            <a:lstStyle/>
            <a:p>
              <a:pPr algn="ctr"/>
              <a:endParaRPr lang="pt-BR"/>
            </a:p>
          </p:txBody>
        </p:sp>
        <p:sp>
          <p:nvSpPr>
            <p:cNvPr id="10" name="Retângulo 9"/>
            <p:cNvSpPr/>
            <p:nvPr/>
          </p:nvSpPr>
          <p:spPr>
            <a:xfrm>
              <a:off x="6715140" y="2143116"/>
              <a:ext cx="785818" cy="400110"/>
            </a:xfrm>
            <a:prstGeom prst="rect">
              <a:avLst/>
            </a:prstGeom>
          </p:spPr>
          <p:txBody>
            <a:bodyPr wrap="square">
              <a:spAutoFit/>
            </a:bodyPr>
            <a:lstStyle/>
            <a:p>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Disco</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1" name="Retângulo 10"/>
            <p:cNvSpPr/>
            <p:nvPr/>
          </p:nvSpPr>
          <p:spPr>
            <a:xfrm>
              <a:off x="2714612" y="1714488"/>
              <a:ext cx="2071702"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Memória Principal</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2" name="Retângulo 11"/>
            <p:cNvSpPr/>
            <p:nvPr/>
          </p:nvSpPr>
          <p:spPr>
            <a:xfrm>
              <a:off x="2928926" y="2214554"/>
              <a:ext cx="1357322"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Sistema Operacional</a:t>
              </a:r>
              <a:endParaRPr lang="pt-B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3" name="Retângulo 12"/>
            <p:cNvSpPr/>
            <p:nvPr/>
          </p:nvSpPr>
          <p:spPr>
            <a:xfrm>
              <a:off x="2928926" y="2928934"/>
              <a:ext cx="1357322" cy="1815882"/>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Instruções</a:t>
              </a:r>
            </a:p>
            <a:p>
              <a:pPr algn="ctr"/>
              <a:endParaRPr lang="pt-BR" sz="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Dados</a:t>
              </a:r>
            </a:p>
            <a:p>
              <a:pPr algn="ctr"/>
              <a:endPar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a:p>
              <a:pPr algn="ctr"/>
              <a:endPar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a:p>
              <a:pPr algn="ctr"/>
              <a:endPar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Pilha</a:t>
              </a:r>
              <a:endParaRPr lang="pt-B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5" name="Retângulo 14"/>
            <p:cNvSpPr/>
            <p:nvPr/>
          </p:nvSpPr>
          <p:spPr>
            <a:xfrm>
              <a:off x="5929322" y="4286256"/>
              <a:ext cx="1285884" cy="584775"/>
            </a:xfrm>
            <a:prstGeom prst="rect">
              <a:avLst/>
            </a:prstGeom>
          </p:spPr>
          <p:txBody>
            <a:bodyPr wrap="square">
              <a:spAutoFit/>
            </a:bodyPr>
            <a:lstStyle/>
            <a:p>
              <a:pPr algn="ctr"/>
              <a:r>
                <a:rPr lang="pt-BR" sz="1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Arquivo Executável</a:t>
              </a:r>
              <a:endParaRPr lang="pt-BR" sz="1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cxnSp>
          <p:nvCxnSpPr>
            <p:cNvPr id="16" name="Conector de seta reta 15"/>
            <p:cNvCxnSpPr/>
            <p:nvPr/>
          </p:nvCxnSpPr>
          <p:spPr>
            <a:xfrm>
              <a:off x="1071538" y="2928934"/>
              <a:ext cx="178595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onector de seta reta 17"/>
            <p:cNvCxnSpPr/>
            <p:nvPr/>
          </p:nvCxnSpPr>
          <p:spPr>
            <a:xfrm>
              <a:off x="1142976" y="4714884"/>
              <a:ext cx="178595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Retângulo 19"/>
            <p:cNvSpPr/>
            <p:nvPr/>
          </p:nvSpPr>
          <p:spPr>
            <a:xfrm>
              <a:off x="571472" y="2714620"/>
              <a:ext cx="500066" cy="400110"/>
            </a:xfrm>
            <a:prstGeom prst="rect">
              <a:avLst/>
            </a:prstGeom>
          </p:spPr>
          <p:txBody>
            <a:bodyPr wrap="square">
              <a:spAutoFit/>
            </a:bodyPr>
            <a:lstStyle/>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PC</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1" name="Retângulo 20"/>
            <p:cNvSpPr/>
            <p:nvPr/>
          </p:nvSpPr>
          <p:spPr>
            <a:xfrm>
              <a:off x="642910" y="4500570"/>
              <a:ext cx="500066" cy="400110"/>
            </a:xfrm>
            <a:prstGeom prst="rect">
              <a:avLst/>
            </a:prstGeom>
          </p:spPr>
          <p:txBody>
            <a:bodyPr wrap="square">
              <a:spAutoFit/>
            </a:bodyPr>
            <a:lstStyle/>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SP</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2</a:t>
            </a:fld>
            <a:endParaRPr lang="pt-BR"/>
          </a:p>
        </p:txBody>
      </p:sp>
      <p:sp>
        <p:nvSpPr>
          <p:cNvPr id="5" name="Espaço Reservado para Conteúdo 4"/>
          <p:cNvSpPr>
            <a:spLocks noGrp="1"/>
          </p:cNvSpPr>
          <p:nvPr>
            <p:ph idx="1"/>
          </p:nvPr>
        </p:nvSpPr>
        <p:spPr>
          <a:xfrm>
            <a:off x="142844" y="928670"/>
            <a:ext cx="8858312" cy="1571636"/>
          </a:xfrm>
        </p:spPr>
        <p:txBody>
          <a:bodyPr>
            <a:noAutofit/>
          </a:bodyPr>
          <a:lstStyle/>
          <a:p>
            <a:pPr>
              <a:spcBef>
                <a:spcPts val="0"/>
              </a:spcBef>
            </a:pPr>
            <a:r>
              <a:rPr lang="pt-BR" sz="3000" dirty="0" smtClean="0">
                <a:solidFill>
                  <a:srgbClr val="0000CC"/>
                </a:solidFill>
              </a:rPr>
              <a:t>Processo: </a:t>
            </a:r>
            <a:r>
              <a:rPr lang="pt-BR" sz="3000" dirty="0" smtClean="0"/>
              <a:t>programa em execução.</a:t>
            </a:r>
          </a:p>
          <a:p>
            <a:pPr>
              <a:spcBef>
                <a:spcPts val="0"/>
              </a:spcBef>
            </a:pPr>
            <a:r>
              <a:rPr lang="pt-BR" sz="3000" dirty="0" smtClean="0">
                <a:solidFill>
                  <a:srgbClr val="0000CC"/>
                </a:solidFill>
              </a:rPr>
              <a:t>Imagem de memória: </a:t>
            </a:r>
            <a:r>
              <a:rPr lang="pt-BR" sz="3000" dirty="0" smtClean="0"/>
              <a:t>conjunto de endereços de memória atribuídos ao programa que em execução.</a:t>
            </a:r>
          </a:p>
        </p:txBody>
      </p:sp>
      <p:sp>
        <p:nvSpPr>
          <p:cNvPr id="6" name="Título 5"/>
          <p:cNvSpPr>
            <a:spLocks noGrp="1"/>
          </p:cNvSpPr>
          <p:nvPr>
            <p:ph type="title"/>
          </p:nvPr>
        </p:nvSpPr>
        <p:spPr>
          <a:xfrm>
            <a:off x="0" y="0"/>
            <a:ext cx="5143504" cy="857232"/>
          </a:xfrm>
        </p:spPr>
        <p:txBody>
          <a:bodyPr/>
          <a:lstStyle/>
          <a:p>
            <a:r>
              <a:rPr lang="pt-BR" sz="2800" dirty="0" smtClean="0"/>
              <a:t>Imagem de memória de um processo</a:t>
            </a:r>
            <a:endParaRPr lang="pt-BR" sz="2800" dirty="0">
              <a:latin typeface="Arial Narrow" pitchFamily="34" charset="0"/>
            </a:endParaRPr>
          </a:p>
        </p:txBody>
      </p:sp>
      <p:pic>
        <p:nvPicPr>
          <p:cNvPr id="9218" name="Picture 2"/>
          <p:cNvPicPr>
            <a:picLocks noChangeAspect="1" noChangeArrowheads="1"/>
          </p:cNvPicPr>
          <p:nvPr/>
        </p:nvPicPr>
        <p:blipFill>
          <a:blip r:embed="rId2"/>
          <a:srcRect/>
          <a:stretch>
            <a:fillRect/>
          </a:stretch>
        </p:blipFill>
        <p:spPr bwMode="auto">
          <a:xfrm>
            <a:off x="3000364" y="2714620"/>
            <a:ext cx="2571768" cy="3289471"/>
          </a:xfrm>
          <a:prstGeom prst="rect">
            <a:avLst/>
          </a:prstGeom>
          <a:noFill/>
          <a:ln w="9525">
            <a:noFill/>
            <a:miter lim="800000"/>
            <a:headEnd/>
            <a:tailEnd/>
          </a:ln>
          <a:effectLst/>
        </p:spPr>
      </p:pic>
      <p:sp>
        <p:nvSpPr>
          <p:cNvPr id="7" name="Retângulo 6"/>
          <p:cNvSpPr/>
          <p:nvPr/>
        </p:nvSpPr>
        <p:spPr>
          <a:xfrm>
            <a:off x="142844" y="3500438"/>
            <a:ext cx="2428892" cy="1569660"/>
          </a:xfrm>
          <a:prstGeom prst="rect">
            <a:avLst/>
          </a:prstGeom>
        </p:spPr>
        <p:txBody>
          <a:bodyPr wrap="square">
            <a:spAutoFit/>
          </a:bodyPr>
          <a:lstStyle/>
          <a:p>
            <a:pPr algn="r"/>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Imagem de memória de</a:t>
            </a:r>
          </a:p>
          <a:p>
            <a:pPr algn="r"/>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um programa em execução.</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8" name="Chave esquerda 7"/>
          <p:cNvSpPr/>
          <p:nvPr/>
        </p:nvSpPr>
        <p:spPr>
          <a:xfrm>
            <a:off x="2571736" y="2714620"/>
            <a:ext cx="285752" cy="3214710"/>
          </a:xfrm>
          <a:prstGeom prst="leftBrace">
            <a:avLst>
              <a:gd name="adj1" fmla="val 63282"/>
              <a:gd name="adj2" fmla="val 49138"/>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
        <p:nvSpPr>
          <p:cNvPr id="9" name="Retângulo 8"/>
          <p:cNvSpPr/>
          <p:nvPr/>
        </p:nvSpPr>
        <p:spPr>
          <a:xfrm>
            <a:off x="5929322" y="3500438"/>
            <a:ext cx="3000396" cy="1569660"/>
          </a:xfrm>
          <a:prstGeom prst="rect">
            <a:avLst/>
          </a:prstGeom>
        </p:spPr>
        <p:txBody>
          <a:bodyPr wrap="square">
            <a:spAutoFit/>
          </a:bodyPr>
          <a:lstStyle/>
          <a:p>
            <a:r>
              <a:rPr lang="pt-BR" sz="24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Endereços reservados</a:t>
            </a:r>
          </a:p>
          <a:p>
            <a:r>
              <a:rPr lang="pt-BR" sz="24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para o incremento das seções de dados e da pilha.</a:t>
            </a:r>
            <a:endParaRPr lang="pt-BR" sz="24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10" name="CaixaDeTexto 9"/>
          <p:cNvSpPr txBox="1"/>
          <p:nvPr/>
        </p:nvSpPr>
        <p:spPr>
          <a:xfrm>
            <a:off x="3071802" y="2857496"/>
            <a:ext cx="2500330" cy="430887"/>
          </a:xfrm>
          <a:prstGeom prst="rect">
            <a:avLst/>
          </a:prstGeom>
          <a:noFill/>
        </p:spPr>
        <p:txBody>
          <a:bodyPr wrap="square" rtlCol="0">
            <a:spAutoFit/>
          </a:bodyPr>
          <a:lstStyle/>
          <a:p>
            <a:pPr algn="ctr"/>
            <a:r>
              <a:rPr lang="pt-BR" sz="22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Instruções</a:t>
            </a:r>
            <a:endParaRPr lang="pt-BR" sz="22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1" name="CaixaDeTexto 10"/>
          <p:cNvSpPr txBox="1"/>
          <p:nvPr/>
        </p:nvSpPr>
        <p:spPr>
          <a:xfrm>
            <a:off x="3071802" y="3500438"/>
            <a:ext cx="2500330" cy="430887"/>
          </a:xfrm>
          <a:prstGeom prst="rect">
            <a:avLst/>
          </a:prstGeom>
          <a:noFill/>
        </p:spPr>
        <p:txBody>
          <a:bodyPr wrap="square" rtlCol="0">
            <a:spAutoFit/>
          </a:bodyPr>
          <a:lstStyle/>
          <a:p>
            <a:pPr algn="ctr"/>
            <a:r>
              <a:rPr lang="pt-BR" sz="22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Dados</a:t>
            </a:r>
            <a:endParaRPr lang="pt-BR" sz="22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2" name="CaixaDeTexto 11"/>
          <p:cNvSpPr txBox="1"/>
          <p:nvPr/>
        </p:nvSpPr>
        <p:spPr>
          <a:xfrm>
            <a:off x="3071802" y="5500702"/>
            <a:ext cx="2500330" cy="430887"/>
          </a:xfrm>
          <a:prstGeom prst="rect">
            <a:avLst/>
          </a:prstGeom>
          <a:noFill/>
        </p:spPr>
        <p:txBody>
          <a:bodyPr wrap="square" rtlCol="0">
            <a:spAutoFit/>
          </a:bodyPr>
          <a:lstStyle/>
          <a:p>
            <a:pPr algn="ctr"/>
            <a:r>
              <a:rPr lang="pt-BR" sz="22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Pilha</a:t>
            </a:r>
            <a:endParaRPr lang="pt-BR" sz="22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3" name="Texto Explicativo 1 (Ênfase) 12"/>
          <p:cNvSpPr/>
          <p:nvPr/>
        </p:nvSpPr>
        <p:spPr>
          <a:xfrm>
            <a:off x="6143636" y="3571876"/>
            <a:ext cx="2714644" cy="1428760"/>
          </a:xfrm>
          <a:prstGeom prst="accentCallout1">
            <a:avLst>
              <a:gd name="adj1" fmla="val 18750"/>
              <a:gd name="adj2" fmla="val -8333"/>
              <a:gd name="adj3" fmla="val 82912"/>
              <a:gd name="adj4" fmla="val -69396"/>
            </a:avLst>
          </a:pr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20</a:t>
            </a:fld>
            <a:endParaRPr lang="pt-BR"/>
          </a:p>
        </p:txBody>
      </p:sp>
      <p:sp>
        <p:nvSpPr>
          <p:cNvPr id="6" name="Título 5"/>
          <p:cNvSpPr>
            <a:spLocks noGrp="1"/>
          </p:cNvSpPr>
          <p:nvPr>
            <p:ph type="title"/>
          </p:nvPr>
        </p:nvSpPr>
        <p:spPr>
          <a:xfrm>
            <a:off x="0" y="0"/>
            <a:ext cx="5143504" cy="857232"/>
          </a:xfrm>
        </p:spPr>
        <p:txBody>
          <a:bodyPr/>
          <a:lstStyle/>
          <a:p>
            <a:r>
              <a:rPr lang="pt-BR" dirty="0" smtClean="0"/>
              <a:t>Múltiplos programas carregados na memória</a:t>
            </a:r>
            <a:endParaRPr lang="pt-BR" dirty="0">
              <a:latin typeface="Arial Narrow" pitchFamily="34" charset="0"/>
            </a:endParaRPr>
          </a:p>
        </p:txBody>
      </p:sp>
      <p:grpSp>
        <p:nvGrpSpPr>
          <p:cNvPr id="2" name="Grupo 28"/>
          <p:cNvGrpSpPr/>
          <p:nvPr/>
        </p:nvGrpSpPr>
        <p:grpSpPr>
          <a:xfrm>
            <a:off x="1785918" y="1000108"/>
            <a:ext cx="7000924" cy="5214974"/>
            <a:chOff x="214282" y="1000108"/>
            <a:chExt cx="7000924" cy="5214974"/>
          </a:xfrm>
        </p:grpSpPr>
        <p:sp>
          <p:nvSpPr>
            <p:cNvPr id="10" name="Retângulo 9"/>
            <p:cNvSpPr/>
            <p:nvPr/>
          </p:nvSpPr>
          <p:spPr>
            <a:xfrm>
              <a:off x="5357818" y="2357430"/>
              <a:ext cx="1785950" cy="461665"/>
            </a:xfrm>
            <a:prstGeom prst="rect">
              <a:avLst/>
            </a:prstGeom>
          </p:spPr>
          <p:txBody>
            <a:bodyPr wrap="square">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Proceso</a:t>
              </a:r>
              <a:r>
                <a:rPr lang="pt-BR" sz="2400" b="1" baseline="-25000"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1</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pic>
          <p:nvPicPr>
            <p:cNvPr id="23" name="Imagem 22" descr="c5.jpg"/>
            <p:cNvPicPr>
              <a:picLocks noChangeAspect="1"/>
            </p:cNvPicPr>
            <p:nvPr/>
          </p:nvPicPr>
          <p:blipFill>
            <a:blip r:embed="rId2"/>
            <a:stretch>
              <a:fillRect/>
            </a:stretch>
          </p:blipFill>
          <p:spPr>
            <a:xfrm>
              <a:off x="2143108" y="1000108"/>
              <a:ext cx="2714644" cy="5214974"/>
            </a:xfrm>
            <a:prstGeom prst="rect">
              <a:avLst/>
            </a:prstGeom>
          </p:spPr>
        </p:pic>
        <p:sp>
          <p:nvSpPr>
            <p:cNvPr id="15" name="Retângulo 14"/>
            <p:cNvSpPr/>
            <p:nvPr/>
          </p:nvSpPr>
          <p:spPr>
            <a:xfrm>
              <a:off x="2428860" y="1142984"/>
              <a:ext cx="2286016"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Sistema</a:t>
              </a:r>
            </a:p>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Operacional</a:t>
              </a:r>
              <a:endParaRPr lang="pt-B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9" name="Retângulo 18"/>
            <p:cNvSpPr/>
            <p:nvPr/>
          </p:nvSpPr>
          <p:spPr>
            <a:xfrm>
              <a:off x="2428860" y="1785926"/>
              <a:ext cx="2357454" cy="3677930"/>
            </a:xfrm>
            <a:prstGeom prst="rect">
              <a:avLst/>
            </a:prstGeom>
          </p:spPr>
          <p:txBody>
            <a:bodyPr wrap="square">
              <a:spAutoFit/>
            </a:bodyPr>
            <a:lstStyle/>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Instruções</a:t>
              </a:r>
            </a:p>
            <a:p>
              <a:pPr algn="ctr"/>
              <a:endParaRPr lang="pt-BR" sz="7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p>
            <a:p>
              <a:pPr algn="ctr"/>
              <a:endParaRPr lang="pt-B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Instruções</a:t>
              </a:r>
            </a:p>
            <a:p>
              <a:pPr algn="ctr"/>
              <a:endParaRPr lang="pt-B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endParaRPr lang="pt-BR"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24" name="Retângulo 23"/>
            <p:cNvSpPr/>
            <p:nvPr/>
          </p:nvSpPr>
          <p:spPr>
            <a:xfrm>
              <a:off x="5429256" y="4143380"/>
              <a:ext cx="1785950" cy="461665"/>
            </a:xfrm>
            <a:prstGeom prst="rect">
              <a:avLst/>
            </a:prstGeom>
          </p:spPr>
          <p:txBody>
            <a:bodyPr wrap="square">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Proceso</a:t>
              </a:r>
              <a:r>
                <a:rPr lang="pt-BR" sz="2400" b="1" baseline="-25000"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1</a:t>
              </a:r>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 </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5" name="Retângulo 24"/>
            <p:cNvSpPr/>
            <p:nvPr/>
          </p:nvSpPr>
          <p:spPr>
            <a:xfrm>
              <a:off x="214282" y="3071810"/>
              <a:ext cx="1785950" cy="954107"/>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Memória Principal</a:t>
              </a:r>
              <a:endParaRPr lang="pt-BR" sz="28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6" name="Chave direita 25"/>
            <p:cNvSpPr/>
            <p:nvPr/>
          </p:nvSpPr>
          <p:spPr>
            <a:xfrm>
              <a:off x="4786314" y="1785926"/>
              <a:ext cx="428628" cy="1643074"/>
            </a:xfrm>
            <a:prstGeom prst="rightBrace">
              <a:avLst>
                <a:gd name="adj1" fmla="val 23418"/>
                <a:gd name="adj2" fmla="val 50000"/>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sp>
          <p:nvSpPr>
            <p:cNvPr id="27" name="Chave direita 26"/>
            <p:cNvSpPr/>
            <p:nvPr/>
          </p:nvSpPr>
          <p:spPr>
            <a:xfrm>
              <a:off x="4857752" y="3500438"/>
              <a:ext cx="428628" cy="1785950"/>
            </a:xfrm>
            <a:prstGeom prst="rightBrace">
              <a:avLst>
                <a:gd name="adj1" fmla="val 23418"/>
                <a:gd name="adj2" fmla="val 50000"/>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sp>
          <p:nvSpPr>
            <p:cNvPr id="28" name="Chave esquerda 27"/>
            <p:cNvSpPr/>
            <p:nvPr/>
          </p:nvSpPr>
          <p:spPr>
            <a:xfrm>
              <a:off x="1857356" y="1142984"/>
              <a:ext cx="428628" cy="4929222"/>
            </a:xfrm>
            <a:prstGeom prst="leftBrace">
              <a:avLst>
                <a:gd name="adj1" fmla="val 27727"/>
                <a:gd name="adj2" fmla="val 50000"/>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21</a:t>
            </a:fld>
            <a:endParaRPr lang="pt-BR"/>
          </a:p>
        </p:txBody>
      </p:sp>
      <p:sp>
        <p:nvSpPr>
          <p:cNvPr id="6" name="Título 5"/>
          <p:cNvSpPr>
            <a:spLocks noGrp="1"/>
          </p:cNvSpPr>
          <p:nvPr>
            <p:ph type="title"/>
          </p:nvPr>
        </p:nvSpPr>
        <p:spPr>
          <a:xfrm>
            <a:off x="0" y="0"/>
            <a:ext cx="5143504" cy="857232"/>
          </a:xfrm>
        </p:spPr>
        <p:txBody>
          <a:bodyPr/>
          <a:lstStyle/>
          <a:p>
            <a:r>
              <a:rPr lang="pt-BR" dirty="0" smtClean="0"/>
              <a:t>Múltiplos programas carregados na memória</a:t>
            </a:r>
            <a:endParaRPr lang="pt-BR" dirty="0">
              <a:latin typeface="Arial Narrow" pitchFamily="34" charset="0"/>
            </a:endParaRPr>
          </a:p>
        </p:txBody>
      </p:sp>
      <p:grpSp>
        <p:nvGrpSpPr>
          <p:cNvPr id="37" name="Grupo 36"/>
          <p:cNvGrpSpPr/>
          <p:nvPr/>
        </p:nvGrpSpPr>
        <p:grpSpPr>
          <a:xfrm>
            <a:off x="214282" y="1000108"/>
            <a:ext cx="8572560" cy="5214974"/>
            <a:chOff x="214282" y="1000108"/>
            <a:chExt cx="8572560" cy="5214974"/>
          </a:xfrm>
        </p:grpSpPr>
        <p:sp>
          <p:nvSpPr>
            <p:cNvPr id="10" name="Retângulo 9"/>
            <p:cNvSpPr/>
            <p:nvPr/>
          </p:nvSpPr>
          <p:spPr>
            <a:xfrm>
              <a:off x="6929454" y="2357430"/>
              <a:ext cx="1785950" cy="461665"/>
            </a:xfrm>
            <a:prstGeom prst="rect">
              <a:avLst/>
            </a:prstGeom>
          </p:spPr>
          <p:txBody>
            <a:bodyPr wrap="square">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Proceso</a:t>
              </a:r>
              <a:r>
                <a:rPr lang="pt-BR" sz="2400" b="1" baseline="-25000"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1</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pic>
          <p:nvPicPr>
            <p:cNvPr id="23" name="Imagem 22" descr="c5.jpg"/>
            <p:cNvPicPr>
              <a:picLocks noChangeAspect="1"/>
            </p:cNvPicPr>
            <p:nvPr/>
          </p:nvPicPr>
          <p:blipFill>
            <a:blip r:embed="rId2"/>
            <a:stretch>
              <a:fillRect/>
            </a:stretch>
          </p:blipFill>
          <p:spPr>
            <a:xfrm>
              <a:off x="3714744" y="1000108"/>
              <a:ext cx="2714644" cy="5214974"/>
            </a:xfrm>
            <a:prstGeom prst="rect">
              <a:avLst/>
            </a:prstGeom>
          </p:spPr>
        </p:pic>
        <p:sp>
          <p:nvSpPr>
            <p:cNvPr id="15" name="Retângulo 14"/>
            <p:cNvSpPr/>
            <p:nvPr/>
          </p:nvSpPr>
          <p:spPr>
            <a:xfrm>
              <a:off x="4000496" y="1142984"/>
              <a:ext cx="2286016"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Sistema</a:t>
              </a:r>
            </a:p>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Operacional</a:t>
              </a:r>
              <a:endParaRPr lang="pt-B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9" name="Retângulo 18"/>
            <p:cNvSpPr/>
            <p:nvPr/>
          </p:nvSpPr>
          <p:spPr>
            <a:xfrm>
              <a:off x="4000496" y="1785926"/>
              <a:ext cx="2357454" cy="3677930"/>
            </a:xfrm>
            <a:prstGeom prst="rect">
              <a:avLst/>
            </a:prstGeom>
          </p:spPr>
          <p:txBody>
            <a:bodyPr wrap="square">
              <a:spAutoFit/>
            </a:bodyPr>
            <a:lstStyle/>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Instruções</a:t>
              </a:r>
            </a:p>
            <a:p>
              <a:pPr algn="ctr"/>
              <a:endParaRPr lang="pt-BR" sz="7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p>
            <a:p>
              <a:pPr algn="ctr"/>
              <a:endParaRPr lang="pt-B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Instruções</a:t>
              </a:r>
            </a:p>
            <a:p>
              <a:pPr algn="ctr"/>
              <a:endParaRPr lang="pt-B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endParaRPr lang="pt-BR"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24" name="Retângulo 23"/>
            <p:cNvSpPr/>
            <p:nvPr/>
          </p:nvSpPr>
          <p:spPr>
            <a:xfrm>
              <a:off x="7000892" y="4143380"/>
              <a:ext cx="1785950" cy="461665"/>
            </a:xfrm>
            <a:prstGeom prst="rect">
              <a:avLst/>
            </a:prstGeom>
          </p:spPr>
          <p:txBody>
            <a:bodyPr wrap="square">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Proceso</a:t>
              </a:r>
              <a:r>
                <a:rPr lang="pt-BR" sz="2400" b="1" baseline="-25000"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1</a:t>
              </a:r>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 </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5" name="Retângulo 24"/>
            <p:cNvSpPr/>
            <p:nvPr/>
          </p:nvSpPr>
          <p:spPr>
            <a:xfrm>
              <a:off x="1714480" y="4429132"/>
              <a:ext cx="1785950" cy="954107"/>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Memória Principal</a:t>
              </a:r>
              <a:endParaRPr lang="pt-BR" sz="28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6" name="Chave direita 25"/>
            <p:cNvSpPr/>
            <p:nvPr/>
          </p:nvSpPr>
          <p:spPr>
            <a:xfrm>
              <a:off x="6357950" y="1785926"/>
              <a:ext cx="428628" cy="1643074"/>
            </a:xfrm>
            <a:prstGeom prst="rightBrace">
              <a:avLst>
                <a:gd name="adj1" fmla="val 23418"/>
                <a:gd name="adj2" fmla="val 50000"/>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sp>
          <p:nvSpPr>
            <p:cNvPr id="27" name="Chave direita 26"/>
            <p:cNvSpPr/>
            <p:nvPr/>
          </p:nvSpPr>
          <p:spPr>
            <a:xfrm>
              <a:off x="6429388" y="3500438"/>
              <a:ext cx="428628" cy="1785950"/>
            </a:xfrm>
            <a:prstGeom prst="rightBrace">
              <a:avLst>
                <a:gd name="adj1" fmla="val 23418"/>
                <a:gd name="adj2" fmla="val 50000"/>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sp>
          <p:nvSpPr>
            <p:cNvPr id="28" name="Chave esquerda 27"/>
            <p:cNvSpPr/>
            <p:nvPr/>
          </p:nvSpPr>
          <p:spPr>
            <a:xfrm>
              <a:off x="3428992" y="1142984"/>
              <a:ext cx="428628" cy="4929222"/>
            </a:xfrm>
            <a:prstGeom prst="leftBrace">
              <a:avLst>
                <a:gd name="adj1" fmla="val 27727"/>
                <a:gd name="adj2" fmla="val 76795"/>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pic>
          <p:nvPicPr>
            <p:cNvPr id="2050" name="Picture 2"/>
            <p:cNvPicPr>
              <a:picLocks noChangeAspect="1" noChangeArrowheads="1"/>
            </p:cNvPicPr>
            <p:nvPr/>
          </p:nvPicPr>
          <p:blipFill>
            <a:blip r:embed="rId3"/>
            <a:srcRect/>
            <a:stretch>
              <a:fillRect/>
            </a:stretch>
          </p:blipFill>
          <p:spPr bwMode="auto">
            <a:xfrm>
              <a:off x="214282" y="2000240"/>
              <a:ext cx="1214446" cy="1162212"/>
            </a:xfrm>
            <a:prstGeom prst="rect">
              <a:avLst/>
            </a:prstGeom>
            <a:noFill/>
            <a:ln w="9525">
              <a:noFill/>
              <a:miter lim="800000"/>
              <a:headEnd/>
              <a:tailEnd/>
            </a:ln>
            <a:effectLst/>
          </p:spPr>
        </p:pic>
        <p:cxnSp>
          <p:nvCxnSpPr>
            <p:cNvPr id="31" name="Conector de seta reta 30"/>
            <p:cNvCxnSpPr/>
            <p:nvPr/>
          </p:nvCxnSpPr>
          <p:spPr>
            <a:xfrm>
              <a:off x="1785918" y="1785926"/>
              <a:ext cx="2143140" cy="1588"/>
            </a:xfrm>
            <a:prstGeom prst="straightConnector1">
              <a:avLst/>
            </a:prstGeom>
            <a:ln>
              <a:solidFill>
                <a:srgbClr val="3366FF"/>
              </a:solidFill>
              <a:tailEnd type="arrow"/>
            </a:ln>
          </p:spPr>
          <p:style>
            <a:lnRef idx="2">
              <a:schemeClr val="dk1"/>
            </a:lnRef>
            <a:fillRef idx="0">
              <a:schemeClr val="dk1"/>
            </a:fillRef>
            <a:effectRef idx="1">
              <a:schemeClr val="dk1"/>
            </a:effectRef>
            <a:fontRef idx="minor">
              <a:schemeClr val="tx1"/>
            </a:fontRef>
          </p:style>
        </p:cxnSp>
        <p:cxnSp>
          <p:nvCxnSpPr>
            <p:cNvPr id="34" name="Conector de seta reta 33"/>
            <p:cNvCxnSpPr/>
            <p:nvPr/>
          </p:nvCxnSpPr>
          <p:spPr>
            <a:xfrm>
              <a:off x="1857356" y="3429000"/>
              <a:ext cx="2143140" cy="1588"/>
            </a:xfrm>
            <a:prstGeom prst="straightConnector1">
              <a:avLst/>
            </a:prstGeom>
            <a:ln>
              <a:solidFill>
                <a:srgbClr val="3366FF"/>
              </a:solidFill>
              <a:tailEnd type="arrow"/>
            </a:ln>
          </p:spPr>
          <p:style>
            <a:lnRef idx="2">
              <a:schemeClr val="dk1"/>
            </a:lnRef>
            <a:fillRef idx="0">
              <a:schemeClr val="dk1"/>
            </a:fillRef>
            <a:effectRef idx="1">
              <a:schemeClr val="dk1"/>
            </a:effectRef>
            <a:fontRef idx="minor">
              <a:schemeClr val="tx1"/>
            </a:fontRef>
          </p:style>
        </p:cxnSp>
        <p:sp>
          <p:nvSpPr>
            <p:cNvPr id="35" name="CaixaDeTexto 34"/>
            <p:cNvSpPr txBox="1"/>
            <p:nvPr/>
          </p:nvSpPr>
          <p:spPr>
            <a:xfrm>
              <a:off x="1285852" y="1571612"/>
              <a:ext cx="511679"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rPr>
                <a:t>PC</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endParaRPr>
            </a:p>
          </p:txBody>
        </p:sp>
        <p:sp>
          <p:nvSpPr>
            <p:cNvPr id="36" name="CaixaDeTexto 35"/>
            <p:cNvSpPr txBox="1"/>
            <p:nvPr/>
          </p:nvSpPr>
          <p:spPr>
            <a:xfrm>
              <a:off x="1357290" y="3143248"/>
              <a:ext cx="494046"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rPr>
                <a:t>SP</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22</a:t>
            </a:fld>
            <a:endParaRPr lang="pt-BR"/>
          </a:p>
        </p:txBody>
      </p:sp>
      <p:sp>
        <p:nvSpPr>
          <p:cNvPr id="6" name="Título 5"/>
          <p:cNvSpPr>
            <a:spLocks noGrp="1"/>
          </p:cNvSpPr>
          <p:nvPr>
            <p:ph type="title"/>
          </p:nvPr>
        </p:nvSpPr>
        <p:spPr>
          <a:xfrm>
            <a:off x="0" y="0"/>
            <a:ext cx="5143504" cy="857232"/>
          </a:xfrm>
        </p:spPr>
        <p:txBody>
          <a:bodyPr/>
          <a:lstStyle/>
          <a:p>
            <a:r>
              <a:rPr lang="pt-BR" dirty="0" smtClean="0"/>
              <a:t>Múltiplos programas carregados na memória</a:t>
            </a:r>
            <a:endParaRPr lang="pt-BR" dirty="0">
              <a:latin typeface="Arial Narrow" pitchFamily="34" charset="0"/>
            </a:endParaRPr>
          </a:p>
        </p:txBody>
      </p:sp>
      <p:grpSp>
        <p:nvGrpSpPr>
          <p:cNvPr id="20" name="Grupo 19"/>
          <p:cNvGrpSpPr/>
          <p:nvPr/>
        </p:nvGrpSpPr>
        <p:grpSpPr>
          <a:xfrm>
            <a:off x="357158" y="1000108"/>
            <a:ext cx="8429684" cy="5214974"/>
            <a:chOff x="357158" y="1000108"/>
            <a:chExt cx="8429684" cy="5214974"/>
          </a:xfrm>
        </p:grpSpPr>
        <p:sp>
          <p:nvSpPr>
            <p:cNvPr id="10" name="Retângulo 9"/>
            <p:cNvSpPr/>
            <p:nvPr/>
          </p:nvSpPr>
          <p:spPr>
            <a:xfrm>
              <a:off x="6929454" y="2357430"/>
              <a:ext cx="1785950" cy="461665"/>
            </a:xfrm>
            <a:prstGeom prst="rect">
              <a:avLst/>
            </a:prstGeom>
          </p:spPr>
          <p:txBody>
            <a:bodyPr wrap="square">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Proceso</a:t>
              </a:r>
              <a:r>
                <a:rPr lang="pt-BR" sz="2400" b="1" baseline="-25000"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1</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pic>
          <p:nvPicPr>
            <p:cNvPr id="23" name="Imagem 22" descr="c5.jpg"/>
            <p:cNvPicPr>
              <a:picLocks noChangeAspect="1"/>
            </p:cNvPicPr>
            <p:nvPr/>
          </p:nvPicPr>
          <p:blipFill>
            <a:blip r:embed="rId2"/>
            <a:stretch>
              <a:fillRect/>
            </a:stretch>
          </p:blipFill>
          <p:spPr>
            <a:xfrm>
              <a:off x="3714744" y="1000108"/>
              <a:ext cx="2714644" cy="5214974"/>
            </a:xfrm>
            <a:prstGeom prst="rect">
              <a:avLst/>
            </a:prstGeom>
          </p:spPr>
        </p:pic>
        <p:sp>
          <p:nvSpPr>
            <p:cNvPr id="15" name="Retângulo 14"/>
            <p:cNvSpPr/>
            <p:nvPr/>
          </p:nvSpPr>
          <p:spPr>
            <a:xfrm>
              <a:off x="4000496" y="1142984"/>
              <a:ext cx="2286016"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Sistema</a:t>
              </a:r>
            </a:p>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Operacional</a:t>
              </a:r>
              <a:endParaRPr lang="pt-B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9" name="Retângulo 18"/>
            <p:cNvSpPr/>
            <p:nvPr/>
          </p:nvSpPr>
          <p:spPr>
            <a:xfrm>
              <a:off x="4000496" y="1785926"/>
              <a:ext cx="2357454" cy="3677930"/>
            </a:xfrm>
            <a:prstGeom prst="rect">
              <a:avLst/>
            </a:prstGeom>
          </p:spPr>
          <p:txBody>
            <a:bodyPr wrap="square">
              <a:spAutoFit/>
            </a:bodyPr>
            <a:lstStyle/>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Instruções</a:t>
              </a:r>
            </a:p>
            <a:p>
              <a:pPr algn="ctr"/>
              <a:endParaRPr lang="pt-BR" sz="7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p>
            <a:p>
              <a:pPr algn="ctr"/>
              <a:endParaRPr lang="pt-B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Instruções</a:t>
              </a:r>
            </a:p>
            <a:p>
              <a:pPr algn="ctr"/>
              <a:endParaRPr lang="pt-B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endParaRPr lang="pt-BR"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24" name="Retângulo 23"/>
            <p:cNvSpPr/>
            <p:nvPr/>
          </p:nvSpPr>
          <p:spPr>
            <a:xfrm>
              <a:off x="7000892" y="4143380"/>
              <a:ext cx="1785950" cy="461665"/>
            </a:xfrm>
            <a:prstGeom prst="rect">
              <a:avLst/>
            </a:prstGeom>
          </p:spPr>
          <p:txBody>
            <a:bodyPr wrap="square">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Proceso</a:t>
              </a:r>
              <a:r>
                <a:rPr lang="pt-BR" sz="2400" b="1" baseline="-25000"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1</a:t>
              </a:r>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 </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5" name="Retângulo 24"/>
            <p:cNvSpPr/>
            <p:nvPr/>
          </p:nvSpPr>
          <p:spPr>
            <a:xfrm>
              <a:off x="1714480" y="4429132"/>
              <a:ext cx="1785950" cy="954107"/>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Memória Principal</a:t>
              </a:r>
              <a:endParaRPr lang="pt-BR" sz="28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6" name="Chave direita 25"/>
            <p:cNvSpPr/>
            <p:nvPr/>
          </p:nvSpPr>
          <p:spPr>
            <a:xfrm>
              <a:off x="6357950" y="1785926"/>
              <a:ext cx="428628" cy="1643074"/>
            </a:xfrm>
            <a:prstGeom prst="rightBrace">
              <a:avLst>
                <a:gd name="adj1" fmla="val 23418"/>
                <a:gd name="adj2" fmla="val 50000"/>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sp>
          <p:nvSpPr>
            <p:cNvPr id="27" name="Chave direita 26"/>
            <p:cNvSpPr/>
            <p:nvPr/>
          </p:nvSpPr>
          <p:spPr>
            <a:xfrm>
              <a:off x="6429388" y="3500438"/>
              <a:ext cx="428628" cy="1785950"/>
            </a:xfrm>
            <a:prstGeom prst="rightBrace">
              <a:avLst>
                <a:gd name="adj1" fmla="val 23418"/>
                <a:gd name="adj2" fmla="val 50000"/>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sp>
          <p:nvSpPr>
            <p:cNvPr id="28" name="Chave esquerda 27"/>
            <p:cNvSpPr/>
            <p:nvPr/>
          </p:nvSpPr>
          <p:spPr>
            <a:xfrm>
              <a:off x="3428992" y="1142984"/>
              <a:ext cx="428628" cy="4929222"/>
            </a:xfrm>
            <a:prstGeom prst="leftBrace">
              <a:avLst>
                <a:gd name="adj1" fmla="val 27727"/>
                <a:gd name="adj2" fmla="val 76795"/>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pic>
          <p:nvPicPr>
            <p:cNvPr id="2050" name="Picture 2"/>
            <p:cNvPicPr>
              <a:picLocks noChangeAspect="1" noChangeArrowheads="1"/>
            </p:cNvPicPr>
            <p:nvPr/>
          </p:nvPicPr>
          <p:blipFill>
            <a:blip r:embed="rId3"/>
            <a:srcRect/>
            <a:stretch>
              <a:fillRect/>
            </a:stretch>
          </p:blipFill>
          <p:spPr bwMode="auto">
            <a:xfrm>
              <a:off x="357158" y="1142984"/>
              <a:ext cx="821135" cy="785818"/>
            </a:xfrm>
            <a:prstGeom prst="rect">
              <a:avLst/>
            </a:prstGeom>
            <a:noFill/>
            <a:ln w="9525">
              <a:noFill/>
              <a:miter lim="800000"/>
              <a:headEnd/>
              <a:tailEnd/>
            </a:ln>
            <a:effectLst/>
          </p:spPr>
        </p:pic>
        <p:cxnSp>
          <p:nvCxnSpPr>
            <p:cNvPr id="31" name="Conector de seta reta 30"/>
            <p:cNvCxnSpPr/>
            <p:nvPr/>
          </p:nvCxnSpPr>
          <p:spPr>
            <a:xfrm>
              <a:off x="1785918" y="1142984"/>
              <a:ext cx="2143140" cy="1588"/>
            </a:xfrm>
            <a:prstGeom prst="straightConnector1">
              <a:avLst/>
            </a:prstGeom>
            <a:ln>
              <a:solidFill>
                <a:srgbClr val="3366FF"/>
              </a:solidFill>
              <a:tailEnd type="arrow"/>
            </a:ln>
          </p:spPr>
          <p:style>
            <a:lnRef idx="2">
              <a:schemeClr val="dk1"/>
            </a:lnRef>
            <a:fillRef idx="0">
              <a:schemeClr val="dk1"/>
            </a:fillRef>
            <a:effectRef idx="1">
              <a:schemeClr val="dk1"/>
            </a:effectRef>
            <a:fontRef idx="minor">
              <a:schemeClr val="tx1"/>
            </a:fontRef>
          </p:style>
        </p:cxnSp>
        <p:cxnSp>
          <p:nvCxnSpPr>
            <p:cNvPr id="34" name="Conector de seta reta 33"/>
            <p:cNvCxnSpPr/>
            <p:nvPr/>
          </p:nvCxnSpPr>
          <p:spPr>
            <a:xfrm>
              <a:off x="1857356" y="1785926"/>
              <a:ext cx="2143140" cy="1588"/>
            </a:xfrm>
            <a:prstGeom prst="straightConnector1">
              <a:avLst/>
            </a:prstGeom>
            <a:ln>
              <a:solidFill>
                <a:srgbClr val="3366FF"/>
              </a:solidFill>
              <a:tailEnd type="arrow"/>
            </a:ln>
          </p:spPr>
          <p:style>
            <a:lnRef idx="2">
              <a:schemeClr val="dk1"/>
            </a:lnRef>
            <a:fillRef idx="0">
              <a:schemeClr val="dk1"/>
            </a:fillRef>
            <a:effectRef idx="1">
              <a:schemeClr val="dk1"/>
            </a:effectRef>
            <a:fontRef idx="minor">
              <a:schemeClr val="tx1"/>
            </a:fontRef>
          </p:style>
        </p:cxnSp>
        <p:sp>
          <p:nvSpPr>
            <p:cNvPr id="35" name="CaixaDeTexto 34"/>
            <p:cNvSpPr txBox="1"/>
            <p:nvPr/>
          </p:nvSpPr>
          <p:spPr>
            <a:xfrm>
              <a:off x="1214414" y="1000108"/>
              <a:ext cx="511679"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rPr>
                <a:t>PC</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endParaRPr>
            </a:p>
          </p:txBody>
        </p:sp>
        <p:sp>
          <p:nvSpPr>
            <p:cNvPr id="36" name="CaixaDeTexto 35"/>
            <p:cNvSpPr txBox="1"/>
            <p:nvPr/>
          </p:nvSpPr>
          <p:spPr>
            <a:xfrm>
              <a:off x="1214414" y="1500174"/>
              <a:ext cx="494046"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rPr>
                <a:t>SP</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23</a:t>
            </a:fld>
            <a:endParaRPr lang="pt-BR"/>
          </a:p>
        </p:txBody>
      </p:sp>
      <p:sp>
        <p:nvSpPr>
          <p:cNvPr id="6" name="Título 5"/>
          <p:cNvSpPr>
            <a:spLocks noGrp="1"/>
          </p:cNvSpPr>
          <p:nvPr>
            <p:ph type="title"/>
          </p:nvPr>
        </p:nvSpPr>
        <p:spPr>
          <a:xfrm>
            <a:off x="0" y="0"/>
            <a:ext cx="5143504" cy="857232"/>
          </a:xfrm>
        </p:spPr>
        <p:txBody>
          <a:bodyPr/>
          <a:lstStyle/>
          <a:p>
            <a:r>
              <a:rPr lang="pt-BR" dirty="0" smtClean="0"/>
              <a:t>Múltiplos programas carregados na memória</a:t>
            </a:r>
            <a:endParaRPr lang="pt-BR" dirty="0">
              <a:latin typeface="Arial Narrow" pitchFamily="34" charset="0"/>
            </a:endParaRPr>
          </a:p>
        </p:txBody>
      </p:sp>
      <p:sp>
        <p:nvSpPr>
          <p:cNvPr id="10" name="Retângulo 9"/>
          <p:cNvSpPr/>
          <p:nvPr/>
        </p:nvSpPr>
        <p:spPr>
          <a:xfrm>
            <a:off x="6929454" y="2357430"/>
            <a:ext cx="1785950" cy="461665"/>
          </a:xfrm>
          <a:prstGeom prst="rect">
            <a:avLst/>
          </a:prstGeom>
        </p:spPr>
        <p:txBody>
          <a:bodyPr wrap="square">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Proceso</a:t>
            </a:r>
            <a:r>
              <a:rPr lang="pt-BR" sz="2400" b="1" baseline="-25000"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1</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pic>
        <p:nvPicPr>
          <p:cNvPr id="23" name="Imagem 22" descr="c5.jpg"/>
          <p:cNvPicPr>
            <a:picLocks noChangeAspect="1"/>
          </p:cNvPicPr>
          <p:nvPr/>
        </p:nvPicPr>
        <p:blipFill>
          <a:blip r:embed="rId2"/>
          <a:stretch>
            <a:fillRect/>
          </a:stretch>
        </p:blipFill>
        <p:spPr>
          <a:xfrm>
            <a:off x="3714744" y="1000108"/>
            <a:ext cx="2714644" cy="5214974"/>
          </a:xfrm>
          <a:prstGeom prst="rect">
            <a:avLst/>
          </a:prstGeom>
        </p:spPr>
      </p:pic>
      <p:sp>
        <p:nvSpPr>
          <p:cNvPr id="15" name="Retângulo 14"/>
          <p:cNvSpPr/>
          <p:nvPr/>
        </p:nvSpPr>
        <p:spPr>
          <a:xfrm>
            <a:off x="4000496" y="1142984"/>
            <a:ext cx="2286016"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Sistema</a:t>
            </a:r>
          </a:p>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Operacional</a:t>
            </a:r>
            <a:endParaRPr lang="pt-B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9" name="Retângulo 18"/>
          <p:cNvSpPr/>
          <p:nvPr/>
        </p:nvSpPr>
        <p:spPr>
          <a:xfrm>
            <a:off x="4000496" y="1785926"/>
            <a:ext cx="2357454" cy="3677930"/>
          </a:xfrm>
          <a:prstGeom prst="rect">
            <a:avLst/>
          </a:prstGeom>
        </p:spPr>
        <p:txBody>
          <a:bodyPr wrap="square">
            <a:spAutoFit/>
          </a:bodyPr>
          <a:lstStyle/>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Instruções</a:t>
            </a:r>
          </a:p>
          <a:p>
            <a:pPr algn="ctr"/>
            <a:endParaRPr lang="pt-BR" sz="7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p>
          <a:p>
            <a:pPr algn="ctr"/>
            <a:endParaRPr lang="pt-B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Instruções</a:t>
            </a:r>
          </a:p>
          <a:p>
            <a:pPr algn="ctr"/>
            <a:endParaRPr lang="pt-BR" sz="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endPar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a:p>
            <a:pPr algn="ctr"/>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endParaRPr lang="pt-BR"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24" name="Retângulo 23"/>
          <p:cNvSpPr/>
          <p:nvPr/>
        </p:nvSpPr>
        <p:spPr>
          <a:xfrm>
            <a:off x="7000892" y="4143380"/>
            <a:ext cx="1785950" cy="461665"/>
          </a:xfrm>
          <a:prstGeom prst="rect">
            <a:avLst/>
          </a:prstGeom>
        </p:spPr>
        <p:txBody>
          <a:bodyPr wrap="square">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Proceso</a:t>
            </a:r>
            <a:r>
              <a:rPr lang="pt-BR" sz="2400" b="1" baseline="-25000"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1</a:t>
            </a:r>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 </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5" name="Retângulo 24"/>
          <p:cNvSpPr/>
          <p:nvPr/>
        </p:nvSpPr>
        <p:spPr>
          <a:xfrm>
            <a:off x="1643042" y="1928802"/>
            <a:ext cx="1785950" cy="954107"/>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Memória Principal</a:t>
            </a:r>
            <a:endParaRPr lang="pt-BR" sz="28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6" name="Chave direita 25"/>
          <p:cNvSpPr/>
          <p:nvPr/>
        </p:nvSpPr>
        <p:spPr>
          <a:xfrm>
            <a:off x="6357950" y="1785926"/>
            <a:ext cx="428628" cy="1643074"/>
          </a:xfrm>
          <a:prstGeom prst="rightBrace">
            <a:avLst>
              <a:gd name="adj1" fmla="val 23418"/>
              <a:gd name="adj2" fmla="val 50000"/>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sp>
        <p:nvSpPr>
          <p:cNvPr id="27" name="Chave direita 26"/>
          <p:cNvSpPr/>
          <p:nvPr/>
        </p:nvSpPr>
        <p:spPr>
          <a:xfrm>
            <a:off x="6429388" y="3500438"/>
            <a:ext cx="428628" cy="1785950"/>
          </a:xfrm>
          <a:prstGeom prst="rightBrace">
            <a:avLst>
              <a:gd name="adj1" fmla="val 23418"/>
              <a:gd name="adj2" fmla="val 50000"/>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sp>
        <p:nvSpPr>
          <p:cNvPr id="28" name="Chave esquerda 27"/>
          <p:cNvSpPr/>
          <p:nvPr/>
        </p:nvSpPr>
        <p:spPr>
          <a:xfrm>
            <a:off x="3428992" y="1142984"/>
            <a:ext cx="428628" cy="4929222"/>
          </a:xfrm>
          <a:prstGeom prst="leftBrace">
            <a:avLst>
              <a:gd name="adj1" fmla="val 27727"/>
              <a:gd name="adj2" fmla="val 27514"/>
            </a:avLst>
          </a:prstGeom>
          <a:ln>
            <a:solidFill>
              <a:srgbClr val="C00000"/>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pic>
        <p:nvPicPr>
          <p:cNvPr id="2050" name="Picture 2"/>
          <p:cNvPicPr>
            <a:picLocks noChangeAspect="1" noChangeArrowheads="1"/>
          </p:cNvPicPr>
          <p:nvPr/>
        </p:nvPicPr>
        <p:blipFill>
          <a:blip r:embed="rId3"/>
          <a:srcRect/>
          <a:stretch>
            <a:fillRect/>
          </a:stretch>
        </p:blipFill>
        <p:spPr bwMode="auto">
          <a:xfrm>
            <a:off x="285720" y="3786190"/>
            <a:ext cx="1214446" cy="1162213"/>
          </a:xfrm>
          <a:prstGeom prst="rect">
            <a:avLst/>
          </a:prstGeom>
          <a:noFill/>
          <a:ln w="9525">
            <a:noFill/>
            <a:miter lim="800000"/>
            <a:headEnd/>
            <a:tailEnd/>
          </a:ln>
          <a:effectLst/>
        </p:spPr>
      </p:pic>
      <p:cxnSp>
        <p:nvCxnSpPr>
          <p:cNvPr id="31" name="Conector de seta reta 30"/>
          <p:cNvCxnSpPr/>
          <p:nvPr/>
        </p:nvCxnSpPr>
        <p:spPr>
          <a:xfrm>
            <a:off x="1857356" y="3429000"/>
            <a:ext cx="2143140" cy="1588"/>
          </a:xfrm>
          <a:prstGeom prst="straightConnector1">
            <a:avLst/>
          </a:prstGeom>
          <a:ln>
            <a:solidFill>
              <a:srgbClr val="3366FF"/>
            </a:solidFill>
            <a:tailEnd type="arrow"/>
          </a:ln>
        </p:spPr>
        <p:style>
          <a:lnRef idx="2">
            <a:schemeClr val="dk1"/>
          </a:lnRef>
          <a:fillRef idx="0">
            <a:schemeClr val="dk1"/>
          </a:fillRef>
          <a:effectRef idx="1">
            <a:schemeClr val="dk1"/>
          </a:effectRef>
          <a:fontRef idx="minor">
            <a:schemeClr val="tx1"/>
          </a:fontRef>
        </p:style>
      </p:cxnSp>
      <p:cxnSp>
        <p:nvCxnSpPr>
          <p:cNvPr id="34" name="Conector de seta reta 33"/>
          <p:cNvCxnSpPr/>
          <p:nvPr/>
        </p:nvCxnSpPr>
        <p:spPr>
          <a:xfrm>
            <a:off x="1785918" y="5286388"/>
            <a:ext cx="2143140" cy="1588"/>
          </a:xfrm>
          <a:prstGeom prst="straightConnector1">
            <a:avLst/>
          </a:prstGeom>
          <a:ln>
            <a:solidFill>
              <a:srgbClr val="3366FF"/>
            </a:solidFill>
            <a:tailEnd type="arrow"/>
          </a:ln>
        </p:spPr>
        <p:style>
          <a:lnRef idx="2">
            <a:schemeClr val="dk1"/>
          </a:lnRef>
          <a:fillRef idx="0">
            <a:schemeClr val="dk1"/>
          </a:fillRef>
          <a:effectRef idx="1">
            <a:schemeClr val="dk1"/>
          </a:effectRef>
          <a:fontRef idx="minor">
            <a:schemeClr val="tx1"/>
          </a:fontRef>
        </p:style>
      </p:cxnSp>
      <p:sp>
        <p:nvSpPr>
          <p:cNvPr id="35" name="CaixaDeTexto 34"/>
          <p:cNvSpPr txBox="1"/>
          <p:nvPr/>
        </p:nvSpPr>
        <p:spPr>
          <a:xfrm>
            <a:off x="1214414" y="3214686"/>
            <a:ext cx="511679"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rPr>
              <a:t>PC</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endParaRPr>
          </a:p>
        </p:txBody>
      </p:sp>
      <p:sp>
        <p:nvSpPr>
          <p:cNvPr id="36" name="CaixaDeTexto 35"/>
          <p:cNvSpPr txBox="1"/>
          <p:nvPr/>
        </p:nvSpPr>
        <p:spPr>
          <a:xfrm>
            <a:off x="1285852" y="5072074"/>
            <a:ext cx="494046"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rPr>
              <a:t>SP</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24</a:t>
            </a:fld>
            <a:endParaRPr lang="pt-BR"/>
          </a:p>
        </p:txBody>
      </p:sp>
      <p:sp>
        <p:nvSpPr>
          <p:cNvPr id="6" name="Título 5"/>
          <p:cNvSpPr>
            <a:spLocks noGrp="1"/>
          </p:cNvSpPr>
          <p:nvPr>
            <p:ph type="title"/>
          </p:nvPr>
        </p:nvSpPr>
        <p:spPr>
          <a:xfrm>
            <a:off x="0" y="0"/>
            <a:ext cx="5143504" cy="857232"/>
          </a:xfrm>
        </p:spPr>
        <p:txBody>
          <a:bodyPr/>
          <a:lstStyle/>
          <a:p>
            <a:r>
              <a:rPr lang="pt-BR" sz="2800" dirty="0" smtClean="0">
                <a:solidFill>
                  <a:srgbClr val="0000CC"/>
                </a:solidFill>
              </a:rPr>
              <a:t>Arquivo executável hipotético</a:t>
            </a:r>
            <a:endParaRPr lang="pt-BR" sz="2800" dirty="0">
              <a:latin typeface="Arial Narrow" pitchFamily="34" charset="0"/>
            </a:endParaRPr>
          </a:p>
        </p:txBody>
      </p:sp>
      <p:sp>
        <p:nvSpPr>
          <p:cNvPr id="11" name="Retângulo 10"/>
          <p:cNvSpPr/>
          <p:nvPr/>
        </p:nvSpPr>
        <p:spPr>
          <a:xfrm>
            <a:off x="428596" y="1142984"/>
            <a:ext cx="4572000" cy="132343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r>
              <a:rPr lang="pt-BR" sz="2000" b="1" dirty="0" err="1" smtClean="0">
                <a:latin typeface="Courier New" pitchFamily="49" charset="0"/>
                <a:cs typeface="Courier New" pitchFamily="49" charset="0"/>
              </a:rPr>
              <a:t>int</a:t>
            </a:r>
            <a:r>
              <a:rPr lang="pt-BR" sz="2000" b="1" dirty="0" smtClean="0">
                <a:latin typeface="Courier New" pitchFamily="49" charset="0"/>
                <a:cs typeface="Courier New" pitchFamily="49" charset="0"/>
              </a:rPr>
              <a:t> v[1000]; // global</a:t>
            </a:r>
          </a:p>
          <a:p>
            <a:r>
              <a:rPr lang="pt-BR" sz="2000" b="1" dirty="0" err="1" smtClean="0">
                <a:latin typeface="Courier New" pitchFamily="49" charset="0"/>
                <a:cs typeface="Courier New" pitchFamily="49" charset="0"/>
              </a:rPr>
              <a:t>int</a:t>
            </a:r>
            <a:r>
              <a:rPr lang="pt-BR" sz="2000" b="1" dirty="0" smtClean="0">
                <a:latin typeface="Courier New" pitchFamily="49" charset="0"/>
                <a:cs typeface="Courier New" pitchFamily="49" charset="0"/>
              </a:rPr>
              <a:t> i;</a:t>
            </a:r>
          </a:p>
          <a:p>
            <a:r>
              <a:rPr lang="nn-NO" sz="2000" b="1" dirty="0" smtClean="0">
                <a:latin typeface="Courier New" pitchFamily="49" charset="0"/>
                <a:cs typeface="Courier New" pitchFamily="49" charset="0"/>
              </a:rPr>
              <a:t>for (i=0; i &lt; 1000; i++)</a:t>
            </a:r>
          </a:p>
          <a:p>
            <a:r>
              <a:rPr lang="pt-BR" sz="2000" b="1" dirty="0" smtClean="0">
                <a:latin typeface="Courier New" pitchFamily="49" charset="0"/>
                <a:cs typeface="Courier New" pitchFamily="49" charset="0"/>
              </a:rPr>
              <a:t>v[i] = 0;</a:t>
            </a:r>
            <a:endParaRPr lang="pt-BR" sz="20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Conector de seta reta 13"/>
          <p:cNvCxnSpPr/>
          <p:nvPr/>
        </p:nvCxnSpPr>
        <p:spPr>
          <a:xfrm rot="5400000">
            <a:off x="1679555" y="2678107"/>
            <a:ext cx="785818" cy="1588"/>
          </a:xfrm>
          <a:prstGeom prst="straightConnector1">
            <a:avLst/>
          </a:prstGeom>
          <a:ln>
            <a:solidFill>
              <a:srgbClr val="3333FF"/>
            </a:solidFill>
            <a:tailEnd type="arrow"/>
          </a:ln>
        </p:spPr>
        <p:style>
          <a:lnRef idx="3">
            <a:schemeClr val="dk1"/>
          </a:lnRef>
          <a:fillRef idx="0">
            <a:schemeClr val="dk1"/>
          </a:fillRef>
          <a:effectRef idx="2">
            <a:schemeClr val="dk1"/>
          </a:effectRef>
          <a:fontRef idx="minor">
            <a:schemeClr val="tx1"/>
          </a:fontRef>
        </p:style>
      </p:cxnSp>
      <p:sp>
        <p:nvSpPr>
          <p:cNvPr id="4" name="Espaço Reservado para Número de Slide 3"/>
          <p:cNvSpPr>
            <a:spLocks noGrp="1"/>
          </p:cNvSpPr>
          <p:nvPr>
            <p:ph type="sldNum" sz="quarter" idx="12"/>
          </p:nvPr>
        </p:nvSpPr>
        <p:spPr/>
        <p:txBody>
          <a:bodyPr/>
          <a:lstStyle/>
          <a:p>
            <a:fld id="{16E12678-28ED-4479-8C51-0F9611E8A808}" type="slidenum">
              <a:rPr lang="pt-BR" smtClean="0"/>
              <a:pPr/>
              <a:t>25</a:t>
            </a:fld>
            <a:endParaRPr lang="pt-BR"/>
          </a:p>
        </p:txBody>
      </p:sp>
      <p:sp>
        <p:nvSpPr>
          <p:cNvPr id="6" name="Título 5"/>
          <p:cNvSpPr>
            <a:spLocks noGrp="1"/>
          </p:cNvSpPr>
          <p:nvPr>
            <p:ph type="title"/>
          </p:nvPr>
        </p:nvSpPr>
        <p:spPr>
          <a:xfrm>
            <a:off x="0" y="0"/>
            <a:ext cx="5143504" cy="857232"/>
          </a:xfrm>
        </p:spPr>
        <p:txBody>
          <a:bodyPr/>
          <a:lstStyle/>
          <a:p>
            <a:r>
              <a:rPr lang="pt-BR" sz="2800" dirty="0" smtClean="0">
                <a:solidFill>
                  <a:srgbClr val="0000CC"/>
                </a:solidFill>
              </a:rPr>
              <a:t>Arquivo executável hipotético</a:t>
            </a:r>
            <a:endParaRPr lang="pt-BR" sz="2800" dirty="0">
              <a:latin typeface="Arial Narrow" pitchFamily="34" charset="0"/>
            </a:endParaRPr>
          </a:p>
        </p:txBody>
      </p:sp>
      <p:sp>
        <p:nvSpPr>
          <p:cNvPr id="5" name="Retângulo 4"/>
          <p:cNvSpPr/>
          <p:nvPr/>
        </p:nvSpPr>
        <p:spPr>
          <a:xfrm>
            <a:off x="285720" y="3071810"/>
            <a:ext cx="3571900" cy="3139321"/>
          </a:xfrm>
          <a:prstGeom prst="rect">
            <a:avLst/>
          </a:prstGeom>
          <a:ln>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pt-BR" b="1" dirty="0" smtClean="0">
                <a:solidFill>
                  <a:srgbClr val="000066"/>
                </a:solidFill>
                <a:latin typeface="Courier New" pitchFamily="49" charset="0"/>
                <a:cs typeface="Courier New" pitchFamily="49" charset="0"/>
              </a:rPr>
              <a:t>.data:</a:t>
            </a:r>
          </a:p>
          <a:p>
            <a:r>
              <a:rPr lang="pt-BR" b="1" dirty="0" smtClean="0">
                <a:solidFill>
                  <a:srgbClr val="000066"/>
                </a:solidFill>
                <a:latin typeface="Courier New" pitchFamily="49" charset="0"/>
                <a:cs typeface="Courier New" pitchFamily="49" charset="0"/>
              </a:rPr>
              <a:t>	v: .</a:t>
            </a:r>
            <a:r>
              <a:rPr lang="pt-BR" b="1" dirty="0" err="1" smtClean="0">
                <a:solidFill>
                  <a:srgbClr val="000066"/>
                </a:solidFill>
                <a:latin typeface="Courier New" pitchFamily="49" charset="0"/>
                <a:cs typeface="Courier New" pitchFamily="49" charset="0"/>
              </a:rPr>
              <a:t>space</a:t>
            </a:r>
            <a:r>
              <a:rPr lang="pt-BR" b="1" dirty="0" smtClean="0">
                <a:solidFill>
                  <a:srgbClr val="000066"/>
                </a:solidFill>
                <a:latin typeface="Courier New" pitchFamily="49" charset="0"/>
                <a:cs typeface="Courier New" pitchFamily="49" charset="0"/>
              </a:rPr>
              <a:t> 4000</a:t>
            </a:r>
          </a:p>
          <a:p>
            <a:r>
              <a:rPr lang="pt-BR" b="1" dirty="0" smtClean="0">
                <a:solidFill>
                  <a:srgbClr val="000066"/>
                </a:solidFill>
                <a:latin typeface="Courier New" pitchFamily="49" charset="0"/>
                <a:cs typeface="Courier New" pitchFamily="49" charset="0"/>
              </a:rPr>
              <a:t>.</a:t>
            </a:r>
            <a:r>
              <a:rPr lang="pt-BR" b="1" dirty="0" err="1" smtClean="0">
                <a:solidFill>
                  <a:srgbClr val="000066"/>
                </a:solidFill>
                <a:latin typeface="Courier New" pitchFamily="49" charset="0"/>
                <a:cs typeface="Courier New" pitchFamily="49" charset="0"/>
              </a:rPr>
              <a:t>text</a:t>
            </a:r>
            <a:r>
              <a:rPr lang="pt-BR" b="1" dirty="0" smtClean="0">
                <a:solidFill>
                  <a:srgbClr val="000066"/>
                </a:solidFill>
                <a:latin typeface="Courier New" pitchFamily="49" charset="0"/>
                <a:cs typeface="Courier New" pitchFamily="49" charset="0"/>
              </a:rPr>
              <a:t>:li $t0, 0</a:t>
            </a:r>
          </a:p>
          <a:p>
            <a:r>
              <a:rPr lang="pt-BR" b="1" dirty="0" smtClean="0">
                <a:solidFill>
                  <a:srgbClr val="000066"/>
                </a:solidFill>
                <a:latin typeface="Courier New" pitchFamily="49" charset="0"/>
                <a:cs typeface="Courier New" pitchFamily="49" charset="0"/>
              </a:rPr>
              <a:t>	li $t1, 0</a:t>
            </a:r>
          </a:p>
          <a:p>
            <a:r>
              <a:rPr lang="pt-BR" b="1" dirty="0" smtClean="0">
                <a:solidFill>
                  <a:srgbClr val="000066"/>
                </a:solidFill>
                <a:latin typeface="Courier New" pitchFamily="49" charset="0"/>
                <a:cs typeface="Courier New" pitchFamily="49" charset="0"/>
              </a:rPr>
              <a:t>	li $t2, 1000</a:t>
            </a:r>
          </a:p>
          <a:p>
            <a:r>
              <a:rPr lang="fr-FR" b="1" dirty="0" smtClean="0">
                <a:solidFill>
                  <a:srgbClr val="000066"/>
                </a:solidFill>
                <a:latin typeface="Courier New" pitchFamily="49" charset="0"/>
                <a:cs typeface="Courier New" pitchFamily="49" charset="0"/>
              </a:rPr>
              <a:t>Loop:	bgt $t0, $t2, fim</a:t>
            </a:r>
          </a:p>
          <a:p>
            <a:r>
              <a:rPr lang="pt-BR" b="1" dirty="0" smtClean="0">
                <a:solidFill>
                  <a:srgbClr val="000066"/>
                </a:solidFill>
                <a:latin typeface="Courier New" pitchFamily="49" charset="0"/>
                <a:cs typeface="Courier New" pitchFamily="49" charset="0"/>
              </a:rPr>
              <a:t>	</a:t>
            </a:r>
            <a:r>
              <a:rPr lang="pt-BR" b="1" dirty="0" err="1" smtClean="0">
                <a:solidFill>
                  <a:srgbClr val="000066"/>
                </a:solidFill>
                <a:latin typeface="Courier New" pitchFamily="49" charset="0"/>
                <a:cs typeface="Courier New" pitchFamily="49" charset="0"/>
              </a:rPr>
              <a:t>sw</a:t>
            </a:r>
            <a:r>
              <a:rPr lang="pt-BR" b="1" dirty="0" smtClean="0">
                <a:solidFill>
                  <a:srgbClr val="000066"/>
                </a:solidFill>
                <a:latin typeface="Courier New" pitchFamily="49" charset="0"/>
                <a:cs typeface="Courier New" pitchFamily="49" charset="0"/>
              </a:rPr>
              <a:t> $0, v($t1)</a:t>
            </a:r>
          </a:p>
          <a:p>
            <a:r>
              <a:rPr lang="pt-BR" b="1" dirty="0" smtClean="0">
                <a:solidFill>
                  <a:srgbClr val="000066"/>
                </a:solidFill>
                <a:latin typeface="Courier New" pitchFamily="49" charset="0"/>
                <a:cs typeface="Courier New" pitchFamily="49" charset="0"/>
              </a:rPr>
              <a:t>	</a:t>
            </a:r>
            <a:r>
              <a:rPr lang="pt-BR" b="1" dirty="0" err="1" smtClean="0">
                <a:solidFill>
                  <a:srgbClr val="000066"/>
                </a:solidFill>
                <a:latin typeface="Courier New" pitchFamily="49" charset="0"/>
                <a:cs typeface="Courier New" pitchFamily="49" charset="0"/>
              </a:rPr>
              <a:t>addi</a:t>
            </a:r>
            <a:r>
              <a:rPr lang="pt-BR" b="1" dirty="0" smtClean="0">
                <a:solidFill>
                  <a:srgbClr val="000066"/>
                </a:solidFill>
                <a:latin typeface="Courier New" pitchFamily="49" charset="0"/>
                <a:cs typeface="Courier New" pitchFamily="49" charset="0"/>
              </a:rPr>
              <a:t> $t0, $t0, 1</a:t>
            </a:r>
          </a:p>
          <a:p>
            <a:r>
              <a:rPr lang="pt-BR" b="1" dirty="0" smtClean="0">
                <a:solidFill>
                  <a:srgbClr val="000066"/>
                </a:solidFill>
                <a:latin typeface="Courier New" pitchFamily="49" charset="0"/>
                <a:cs typeface="Courier New" pitchFamily="49" charset="0"/>
              </a:rPr>
              <a:t>	</a:t>
            </a:r>
            <a:r>
              <a:rPr lang="pt-BR" b="1" dirty="0" err="1" smtClean="0">
                <a:solidFill>
                  <a:srgbClr val="000066"/>
                </a:solidFill>
                <a:latin typeface="Courier New" pitchFamily="49" charset="0"/>
                <a:cs typeface="Courier New" pitchFamily="49" charset="0"/>
              </a:rPr>
              <a:t>addi</a:t>
            </a:r>
            <a:r>
              <a:rPr lang="pt-BR" b="1" dirty="0" smtClean="0">
                <a:solidFill>
                  <a:srgbClr val="000066"/>
                </a:solidFill>
                <a:latin typeface="Courier New" pitchFamily="49" charset="0"/>
                <a:cs typeface="Courier New" pitchFamily="49" charset="0"/>
              </a:rPr>
              <a:t> $t1, $t1, 4</a:t>
            </a:r>
          </a:p>
          <a:p>
            <a:r>
              <a:rPr lang="pt-BR" b="1" dirty="0" smtClean="0">
                <a:solidFill>
                  <a:srgbClr val="000066"/>
                </a:solidFill>
                <a:latin typeface="Courier New" pitchFamily="49" charset="0"/>
                <a:cs typeface="Courier New" pitchFamily="49" charset="0"/>
              </a:rPr>
              <a:t>	b Loop</a:t>
            </a:r>
          </a:p>
          <a:p>
            <a:r>
              <a:rPr lang="pt-BR" b="1" dirty="0" smtClean="0">
                <a:solidFill>
                  <a:srgbClr val="000066"/>
                </a:solidFill>
                <a:latin typeface="Courier New" pitchFamily="49" charset="0"/>
                <a:cs typeface="Courier New" pitchFamily="49" charset="0"/>
              </a:rPr>
              <a:t>fim: 	…</a:t>
            </a:r>
            <a:endParaRPr lang="pt-BR" b="1" dirty="0">
              <a:solidFill>
                <a:srgbClr val="000066"/>
              </a:solidFill>
              <a:latin typeface="Courier New" pitchFamily="49" charset="0"/>
              <a:cs typeface="Courier New" pitchFamily="49" charset="0"/>
            </a:endParaRPr>
          </a:p>
        </p:txBody>
      </p:sp>
      <p:sp>
        <p:nvSpPr>
          <p:cNvPr id="7" name="Retângulo 6"/>
          <p:cNvSpPr/>
          <p:nvPr/>
        </p:nvSpPr>
        <p:spPr>
          <a:xfrm>
            <a:off x="285720" y="1071546"/>
            <a:ext cx="3571900" cy="1214446"/>
          </a:xfrm>
          <a:prstGeom prst="rect">
            <a:avLst/>
          </a:prstGeom>
          <a:ln>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pt-BR" b="1" dirty="0" err="1" smtClean="0">
                <a:solidFill>
                  <a:srgbClr val="000066"/>
                </a:solidFill>
                <a:latin typeface="Courier New" pitchFamily="49" charset="0"/>
                <a:cs typeface="Courier New" pitchFamily="49" charset="0"/>
              </a:rPr>
              <a:t>int</a:t>
            </a:r>
            <a:r>
              <a:rPr lang="pt-BR" b="1" dirty="0" smtClean="0">
                <a:solidFill>
                  <a:srgbClr val="000066"/>
                </a:solidFill>
                <a:latin typeface="Courier New" pitchFamily="49" charset="0"/>
                <a:cs typeface="Courier New" pitchFamily="49" charset="0"/>
              </a:rPr>
              <a:t> v[1000]; // global</a:t>
            </a:r>
          </a:p>
          <a:p>
            <a:r>
              <a:rPr lang="pt-BR" b="1" dirty="0" err="1" smtClean="0">
                <a:solidFill>
                  <a:srgbClr val="000066"/>
                </a:solidFill>
                <a:latin typeface="Courier New" pitchFamily="49" charset="0"/>
                <a:cs typeface="Courier New" pitchFamily="49" charset="0"/>
              </a:rPr>
              <a:t>int</a:t>
            </a:r>
            <a:r>
              <a:rPr lang="pt-BR" b="1" dirty="0" smtClean="0">
                <a:solidFill>
                  <a:srgbClr val="000066"/>
                </a:solidFill>
                <a:latin typeface="Courier New" pitchFamily="49" charset="0"/>
                <a:cs typeface="Courier New" pitchFamily="49" charset="0"/>
              </a:rPr>
              <a:t> i;</a:t>
            </a:r>
          </a:p>
          <a:p>
            <a:r>
              <a:rPr lang="nn-NO" b="1" dirty="0" smtClean="0">
                <a:solidFill>
                  <a:srgbClr val="000066"/>
                </a:solidFill>
                <a:latin typeface="Courier New" pitchFamily="49" charset="0"/>
                <a:cs typeface="Courier New" pitchFamily="49" charset="0"/>
              </a:rPr>
              <a:t>for (i=0; i &lt; 1000; i++)</a:t>
            </a:r>
          </a:p>
          <a:p>
            <a:r>
              <a:rPr lang="pt-BR" b="1" dirty="0" smtClean="0">
                <a:solidFill>
                  <a:srgbClr val="000066"/>
                </a:solidFill>
                <a:latin typeface="Courier New" pitchFamily="49" charset="0"/>
                <a:cs typeface="Courier New" pitchFamily="49" charset="0"/>
              </a:rPr>
              <a:t>v[i] = 0;</a:t>
            </a:r>
            <a:endParaRPr lang="pt-BR" b="1" dirty="0">
              <a:solidFill>
                <a:srgbClr val="000066"/>
              </a:solidFill>
              <a:latin typeface="Courier New" pitchFamily="49" charset="0"/>
              <a:cs typeface="Courier New" pitchFamily="49" charset="0"/>
            </a:endParaRPr>
          </a:p>
        </p:txBody>
      </p:sp>
      <p:pic>
        <p:nvPicPr>
          <p:cNvPr id="11267" name="Picture 3"/>
          <p:cNvPicPr>
            <a:picLocks noChangeAspect="1" noChangeArrowheads="1"/>
          </p:cNvPicPr>
          <p:nvPr/>
        </p:nvPicPr>
        <p:blipFill>
          <a:blip r:embed="rId2">
            <a:lum bright="-20000" contrast="40000"/>
          </a:blip>
          <a:srcRect/>
          <a:stretch>
            <a:fillRect/>
          </a:stretch>
        </p:blipFill>
        <p:spPr bwMode="auto">
          <a:xfrm>
            <a:off x="5143504" y="1285861"/>
            <a:ext cx="3683644" cy="4643470"/>
          </a:xfrm>
          <a:prstGeom prst="rect">
            <a:avLst/>
          </a:prstGeom>
          <a:noFill/>
          <a:ln w="9525">
            <a:noFill/>
            <a:miter lim="800000"/>
            <a:headEnd/>
            <a:tailEnd/>
          </a:ln>
          <a:effectLst/>
        </p:spPr>
      </p:pic>
      <p:sp>
        <p:nvSpPr>
          <p:cNvPr id="18" name="Retângulo 17"/>
          <p:cNvSpPr/>
          <p:nvPr/>
        </p:nvSpPr>
        <p:spPr>
          <a:xfrm>
            <a:off x="2714612" y="2643182"/>
            <a:ext cx="1141659" cy="400110"/>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Montador</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9" name="Retângulo 18"/>
          <p:cNvSpPr/>
          <p:nvPr/>
        </p:nvSpPr>
        <p:spPr>
          <a:xfrm>
            <a:off x="6215074" y="928670"/>
            <a:ext cx="2135521" cy="400110"/>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Arquivo Executável</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0" name="Retângulo 19"/>
          <p:cNvSpPr/>
          <p:nvPr/>
        </p:nvSpPr>
        <p:spPr>
          <a:xfrm>
            <a:off x="5715008" y="1643050"/>
            <a:ext cx="3071834" cy="461665"/>
          </a:xfrm>
          <a:prstGeom prst="rect">
            <a:avLst/>
          </a:prstGeom>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Cabeçalho/Header</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21" name="Retângulo 20"/>
          <p:cNvSpPr/>
          <p:nvPr/>
        </p:nvSpPr>
        <p:spPr>
          <a:xfrm>
            <a:off x="4572000" y="5214950"/>
            <a:ext cx="4286280" cy="1015663"/>
          </a:xfrm>
          <a:prstGeom prst="rect">
            <a:avLst/>
          </a:prstGeom>
          <a:solidFill>
            <a:schemeClr val="bg1"/>
          </a:solidFill>
        </p:spPr>
        <p:txBody>
          <a:bodyPr wrap="square">
            <a:spAutoFit/>
          </a:bodyPr>
          <a:lstStyle/>
          <a:p>
            <a:pPr marL="360363" indent="-360363">
              <a:buFont typeface="Arial Narrow" pitchFamily="34" charset="0"/>
              <a:buChar char="–"/>
            </a:pPr>
            <a:r>
              <a:rPr lang="pt-BR" sz="20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É atribuído  a </a:t>
            </a:r>
            <a:r>
              <a:rPr lang="pt-BR" sz="2000" b="1" i="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v</a:t>
            </a:r>
            <a:r>
              <a:rPr lang="pt-BR" sz="20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 o endereço 2000.</a:t>
            </a:r>
          </a:p>
          <a:p>
            <a:pPr marL="360363" indent="-360363">
              <a:buFont typeface="Arial Narrow" pitchFamily="34" charset="0"/>
              <a:buChar char="–"/>
            </a:pPr>
            <a:r>
              <a:rPr lang="pt-BR" sz="20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Se assume que o programa inicia em  0.</a:t>
            </a:r>
            <a:endParaRPr lang="pt-BR" sz="2000"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endParaRPr>
          </a:p>
        </p:txBody>
      </p:sp>
      <p:cxnSp>
        <p:nvCxnSpPr>
          <p:cNvPr id="22" name="Conector de seta reta 21"/>
          <p:cNvCxnSpPr>
            <a:stCxn id="5" idx="3"/>
          </p:cNvCxnSpPr>
          <p:nvPr/>
        </p:nvCxnSpPr>
        <p:spPr>
          <a:xfrm flipV="1">
            <a:off x="3857620" y="3786190"/>
            <a:ext cx="1143008" cy="855281"/>
          </a:xfrm>
          <a:prstGeom prst="straightConnector1">
            <a:avLst/>
          </a:prstGeom>
          <a:ln>
            <a:solidFill>
              <a:srgbClr val="3333FF"/>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26</a:t>
            </a:fld>
            <a:endParaRPr lang="pt-BR"/>
          </a:p>
        </p:txBody>
      </p:sp>
      <p:sp>
        <p:nvSpPr>
          <p:cNvPr id="6" name="Título 5"/>
          <p:cNvSpPr>
            <a:spLocks noGrp="1"/>
          </p:cNvSpPr>
          <p:nvPr>
            <p:ph type="title"/>
          </p:nvPr>
        </p:nvSpPr>
        <p:spPr>
          <a:xfrm>
            <a:off x="0" y="0"/>
            <a:ext cx="5143504" cy="857232"/>
          </a:xfrm>
        </p:spPr>
        <p:txBody>
          <a:bodyPr/>
          <a:lstStyle/>
          <a:p>
            <a:r>
              <a:rPr lang="pt-BR" sz="2800" dirty="0" smtClean="0">
                <a:solidFill>
                  <a:srgbClr val="0000CC"/>
                </a:solidFill>
              </a:rPr>
              <a:t>Carga do programa na memória</a:t>
            </a:r>
            <a:endParaRPr lang="pt-BR" sz="2800" dirty="0">
              <a:latin typeface="Arial Narrow" pitchFamily="34" charset="0"/>
            </a:endParaRPr>
          </a:p>
        </p:txBody>
      </p:sp>
      <p:sp>
        <p:nvSpPr>
          <p:cNvPr id="5" name="Retângulo 4"/>
          <p:cNvSpPr/>
          <p:nvPr/>
        </p:nvSpPr>
        <p:spPr>
          <a:xfrm>
            <a:off x="142844" y="928670"/>
            <a:ext cx="8858312" cy="892552"/>
          </a:xfrm>
          <a:prstGeom prst="rect">
            <a:avLst/>
          </a:prstGeom>
        </p:spPr>
        <p:txBody>
          <a:bodyPr wrap="square">
            <a:spAutoFit/>
          </a:bodyPr>
          <a:lstStyle/>
          <a:p>
            <a:pPr marL="360363" indent="-360363">
              <a:buFont typeface="Arial Narrow" pitchFamily="34" charset="0"/>
              <a:buChar char="–"/>
            </a:pPr>
            <a:r>
              <a:rPr lang="pt-BR" sz="2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O sistema operacional reserva um espaço (</a:t>
            </a:r>
            <a:r>
              <a:rPr lang="pt-BR" sz="2600" b="1" dirty="0" err="1"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slot</a:t>
            </a:r>
            <a:r>
              <a:rPr lang="pt-BR" sz="2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 livre na memória para </a:t>
            </a:r>
            <a:r>
              <a:rPr lang="pt-BR" sz="26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toda</a:t>
            </a:r>
            <a:r>
              <a:rPr lang="pt-BR" sz="2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 a imagem do processo.</a:t>
            </a:r>
            <a:endParaRPr lang="pt-BR" sz="26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pic>
        <p:nvPicPr>
          <p:cNvPr id="12290" name="Picture 2"/>
          <p:cNvPicPr>
            <a:picLocks noChangeAspect="1" noChangeArrowheads="1"/>
          </p:cNvPicPr>
          <p:nvPr/>
        </p:nvPicPr>
        <p:blipFill>
          <a:blip r:embed="rId2">
            <a:lum bright="-20000" contrast="40000"/>
          </a:blip>
          <a:srcRect/>
          <a:stretch>
            <a:fillRect/>
          </a:stretch>
        </p:blipFill>
        <p:spPr bwMode="auto">
          <a:xfrm>
            <a:off x="571472" y="2202933"/>
            <a:ext cx="3143272" cy="4020599"/>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lum bright="-20000" contrast="40000"/>
          </a:blip>
          <a:srcRect/>
          <a:stretch>
            <a:fillRect/>
          </a:stretch>
        </p:blipFill>
        <p:spPr bwMode="auto">
          <a:xfrm>
            <a:off x="5286380" y="2171470"/>
            <a:ext cx="3402453" cy="4086452"/>
          </a:xfrm>
          <a:prstGeom prst="rect">
            <a:avLst/>
          </a:prstGeom>
          <a:noFill/>
          <a:ln w="9525">
            <a:noFill/>
            <a:miter lim="800000"/>
            <a:headEnd/>
            <a:tailEnd/>
          </a:ln>
          <a:effectLst/>
        </p:spPr>
      </p:pic>
      <p:sp>
        <p:nvSpPr>
          <p:cNvPr id="8" name="Retângulo 7"/>
          <p:cNvSpPr/>
          <p:nvPr/>
        </p:nvSpPr>
        <p:spPr>
          <a:xfrm>
            <a:off x="1785918" y="1857364"/>
            <a:ext cx="1284326" cy="400110"/>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Executável</a:t>
            </a:r>
            <a:endParaRPr lang="pt-BR" sz="20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9" name="Retângulo 8"/>
          <p:cNvSpPr/>
          <p:nvPr/>
        </p:nvSpPr>
        <p:spPr>
          <a:xfrm>
            <a:off x="6786578" y="1857364"/>
            <a:ext cx="1048685" cy="400110"/>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Memória</a:t>
            </a:r>
            <a:endParaRPr lang="pt-BR" sz="20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10" name="Retângulo 9"/>
          <p:cNvSpPr/>
          <p:nvPr/>
        </p:nvSpPr>
        <p:spPr>
          <a:xfrm>
            <a:off x="1142976" y="2500306"/>
            <a:ext cx="2571768" cy="430887"/>
          </a:xfrm>
          <a:prstGeom prst="rect">
            <a:avLst/>
          </a:prstGeom>
        </p:spPr>
        <p:txBody>
          <a:bodyPr wrap="square">
            <a:spAutoFit/>
          </a:bodyPr>
          <a:lstStyle/>
          <a:p>
            <a:pPr algn="ctr"/>
            <a:r>
              <a:rPr lang="pt-BR" sz="2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Cabeçalho/Header</a:t>
            </a:r>
            <a:endParaRPr lang="pt-BR" sz="22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27</a:t>
            </a:fld>
            <a:endParaRPr lang="pt-BR"/>
          </a:p>
        </p:txBody>
      </p:sp>
      <p:sp>
        <p:nvSpPr>
          <p:cNvPr id="6" name="Título 5"/>
          <p:cNvSpPr>
            <a:spLocks noGrp="1"/>
          </p:cNvSpPr>
          <p:nvPr>
            <p:ph type="title"/>
          </p:nvPr>
        </p:nvSpPr>
        <p:spPr>
          <a:xfrm>
            <a:off x="0" y="0"/>
            <a:ext cx="5143504" cy="857232"/>
          </a:xfrm>
        </p:spPr>
        <p:txBody>
          <a:bodyPr/>
          <a:lstStyle/>
          <a:p>
            <a:r>
              <a:rPr lang="pt-BR" sz="2800" smtClean="0">
                <a:solidFill>
                  <a:srgbClr val="0000CC"/>
                </a:solidFill>
              </a:rPr>
              <a:t>Carga do programa na memória</a:t>
            </a:r>
            <a:endParaRPr lang="pt-BR" sz="2800">
              <a:latin typeface="Arial Narrow" pitchFamily="34" charset="0"/>
            </a:endParaRPr>
          </a:p>
        </p:txBody>
      </p:sp>
      <p:sp>
        <p:nvSpPr>
          <p:cNvPr id="5" name="Retângulo 4"/>
          <p:cNvSpPr/>
          <p:nvPr/>
        </p:nvSpPr>
        <p:spPr>
          <a:xfrm>
            <a:off x="142844" y="928670"/>
            <a:ext cx="8858312" cy="5293757"/>
          </a:xfrm>
          <a:prstGeom prst="rect">
            <a:avLst/>
          </a:prstGeom>
        </p:spPr>
        <p:txBody>
          <a:bodyPr wrap="square">
            <a:spAutoFit/>
          </a:bodyPr>
          <a:lstStyle/>
          <a:p>
            <a:pPr marL="360363"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No arquivo executável considera-se o endereço 0000 como o de início.</a:t>
            </a:r>
          </a:p>
          <a:p>
            <a:pPr marL="817563" lvl="1"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Endereços lógicos.</a:t>
            </a:r>
          </a:p>
          <a:p>
            <a:pPr marL="360363"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Na memória, o endereço de início é o 10000.</a:t>
            </a:r>
          </a:p>
          <a:p>
            <a:pPr marL="817563" lvl="1"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Endereços físicos.</a:t>
            </a:r>
          </a:p>
          <a:p>
            <a:pPr marL="360363"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É necessário realizar uma </a:t>
            </a:r>
            <a:r>
              <a:rPr lang="pt-BR" sz="26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tradução dos endereços </a:t>
            </a: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lógicos para físicos.</a:t>
            </a:r>
          </a:p>
          <a:p>
            <a:pPr marL="360363"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O </a:t>
            </a:r>
            <a:r>
              <a:rPr lang="pt-BR" sz="2600" b="1" i="1" dirty="0" err="1"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array</a:t>
            </a: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 na memória está:</a:t>
            </a:r>
          </a:p>
          <a:p>
            <a:pPr marL="817563" lvl="1"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No endereço lógico 2000.</a:t>
            </a:r>
          </a:p>
          <a:p>
            <a:pPr marL="817563" lvl="1"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No endereço físico 2000 + 10000.</a:t>
            </a:r>
          </a:p>
          <a:p>
            <a:pPr marL="360363"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Este processo é denominado </a:t>
            </a:r>
            <a:r>
              <a:rPr lang="pt-BR" sz="26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realocação</a:t>
            </a: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a:t>
            </a:r>
          </a:p>
          <a:p>
            <a:pPr marL="817563" lvl="1"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Realocação por software.</a:t>
            </a:r>
          </a:p>
          <a:p>
            <a:pPr marL="817563" lvl="1" indent="-360363">
              <a:buFont typeface="Arial Narrow" pitchFamily="34" charset="0"/>
              <a:buChar char="–"/>
            </a:pPr>
            <a:r>
              <a:rPr lang="pt-BR" sz="2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Realocação por hardware.</a:t>
            </a:r>
            <a:endParaRPr lang="pt-BR" sz="26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lum bright="-20000" contrast="40000"/>
          </a:blip>
          <a:srcRect/>
          <a:stretch>
            <a:fillRect/>
          </a:stretch>
        </p:blipFill>
        <p:spPr bwMode="auto">
          <a:xfrm>
            <a:off x="295802" y="1940834"/>
            <a:ext cx="8419602" cy="4363772"/>
          </a:xfrm>
          <a:prstGeom prst="rect">
            <a:avLst/>
          </a:prstGeom>
          <a:noFill/>
          <a:ln w="9525">
            <a:noFill/>
            <a:miter lim="800000"/>
            <a:headEnd/>
            <a:tailEnd/>
          </a:ln>
          <a:effectLst/>
        </p:spPr>
      </p:pic>
      <p:sp>
        <p:nvSpPr>
          <p:cNvPr id="4" name="Espaço Reservado para Número de Slide 3"/>
          <p:cNvSpPr>
            <a:spLocks noGrp="1"/>
          </p:cNvSpPr>
          <p:nvPr>
            <p:ph type="sldNum" sz="quarter" idx="12"/>
          </p:nvPr>
        </p:nvSpPr>
        <p:spPr/>
        <p:txBody>
          <a:bodyPr/>
          <a:lstStyle/>
          <a:p>
            <a:fld id="{16E12678-28ED-4479-8C51-0F9611E8A808}" type="slidenum">
              <a:rPr lang="pt-BR" smtClean="0"/>
              <a:pPr/>
              <a:t>28</a:t>
            </a:fld>
            <a:endParaRPr lang="pt-BR"/>
          </a:p>
        </p:txBody>
      </p:sp>
      <p:sp>
        <p:nvSpPr>
          <p:cNvPr id="6" name="Título 5"/>
          <p:cNvSpPr>
            <a:spLocks noGrp="1"/>
          </p:cNvSpPr>
          <p:nvPr>
            <p:ph type="title"/>
          </p:nvPr>
        </p:nvSpPr>
        <p:spPr>
          <a:xfrm>
            <a:off x="0" y="0"/>
            <a:ext cx="5143504" cy="857232"/>
          </a:xfrm>
        </p:spPr>
        <p:txBody>
          <a:bodyPr/>
          <a:lstStyle/>
          <a:p>
            <a:r>
              <a:rPr lang="pt-BR" sz="2800" dirty="0" smtClean="0">
                <a:solidFill>
                  <a:srgbClr val="0000CC"/>
                </a:solidFill>
              </a:rPr>
              <a:t>Realocação por software</a:t>
            </a:r>
            <a:endParaRPr lang="pt-BR" sz="2800" dirty="0">
              <a:latin typeface="Arial Narrow" pitchFamily="34" charset="0"/>
            </a:endParaRPr>
          </a:p>
        </p:txBody>
      </p:sp>
      <p:sp>
        <p:nvSpPr>
          <p:cNvPr id="5" name="Retângulo 4"/>
          <p:cNvSpPr/>
          <p:nvPr/>
        </p:nvSpPr>
        <p:spPr>
          <a:xfrm>
            <a:off x="142844" y="928670"/>
            <a:ext cx="8858312" cy="492443"/>
          </a:xfrm>
          <a:prstGeom prst="rect">
            <a:avLst/>
          </a:prstGeom>
        </p:spPr>
        <p:txBody>
          <a:bodyPr wrap="square">
            <a:spAutoFit/>
          </a:bodyPr>
          <a:lstStyle/>
          <a:p>
            <a:pPr marL="360363" indent="-360363">
              <a:buFont typeface="Arial Narrow" pitchFamily="34" charset="0"/>
              <a:buChar char="–"/>
            </a:pPr>
            <a:r>
              <a:rPr lang="pt-BR" sz="2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A tradução é realizada no momento da carga.</a:t>
            </a:r>
            <a:endParaRPr lang="pt-BR" sz="26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8" name="Retângulo 7"/>
          <p:cNvSpPr/>
          <p:nvPr/>
        </p:nvSpPr>
        <p:spPr>
          <a:xfrm>
            <a:off x="1714480" y="1500174"/>
            <a:ext cx="1507144" cy="461665"/>
          </a:xfrm>
          <a:prstGeom prst="rect">
            <a:avLst/>
          </a:prstGeom>
        </p:spPr>
        <p:txBody>
          <a:bodyPr wrap="none">
            <a:spAutoFit/>
          </a:bodyPr>
          <a:lstStyle/>
          <a:p>
            <a:r>
              <a:rPr lang="pt-BR" sz="24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Executável</a:t>
            </a:r>
            <a:endParaRPr lang="pt-BR" sz="24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9" name="Retângulo 8"/>
          <p:cNvSpPr/>
          <p:nvPr/>
        </p:nvSpPr>
        <p:spPr>
          <a:xfrm>
            <a:off x="6643702" y="1500174"/>
            <a:ext cx="1223412" cy="461665"/>
          </a:xfrm>
          <a:prstGeom prst="rect">
            <a:avLst/>
          </a:prstGeom>
        </p:spPr>
        <p:txBody>
          <a:bodyPr wrap="none">
            <a:spAutoFit/>
          </a:bodyPr>
          <a:lstStyle/>
          <a:p>
            <a:r>
              <a:rPr lang="pt-BR" sz="24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Memória</a:t>
            </a:r>
            <a:endParaRPr lang="pt-BR" sz="24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10" name="Retângulo 9"/>
          <p:cNvSpPr/>
          <p:nvPr/>
        </p:nvSpPr>
        <p:spPr>
          <a:xfrm>
            <a:off x="1071538" y="2357430"/>
            <a:ext cx="2571768" cy="461665"/>
          </a:xfrm>
          <a:prstGeom prst="rect">
            <a:avLst/>
          </a:prstGeom>
          <a:solidFill>
            <a:schemeClr val="bg1"/>
          </a:solidFill>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Cabeçalho/Header</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29</a:t>
            </a:fld>
            <a:endParaRPr lang="pt-BR"/>
          </a:p>
        </p:txBody>
      </p:sp>
      <p:sp>
        <p:nvSpPr>
          <p:cNvPr id="6" name="Título 5"/>
          <p:cNvSpPr>
            <a:spLocks noGrp="1"/>
          </p:cNvSpPr>
          <p:nvPr>
            <p:ph type="title"/>
          </p:nvPr>
        </p:nvSpPr>
        <p:spPr>
          <a:xfrm>
            <a:off x="0" y="0"/>
            <a:ext cx="5143504" cy="857232"/>
          </a:xfrm>
        </p:spPr>
        <p:txBody>
          <a:bodyPr/>
          <a:lstStyle/>
          <a:p>
            <a:r>
              <a:rPr lang="pt-BR" sz="2800" dirty="0" smtClean="0">
                <a:solidFill>
                  <a:srgbClr val="0000CC"/>
                </a:solidFill>
              </a:rPr>
              <a:t>Realocação por hardware</a:t>
            </a:r>
            <a:endParaRPr lang="pt-BR" sz="2800" dirty="0">
              <a:latin typeface="Arial Narrow" pitchFamily="34" charset="0"/>
            </a:endParaRPr>
          </a:p>
        </p:txBody>
      </p:sp>
      <p:sp>
        <p:nvSpPr>
          <p:cNvPr id="5" name="Retângulo 4"/>
          <p:cNvSpPr/>
          <p:nvPr/>
        </p:nvSpPr>
        <p:spPr>
          <a:xfrm>
            <a:off x="142844" y="928670"/>
            <a:ext cx="8858312" cy="4247317"/>
          </a:xfrm>
          <a:prstGeom prst="rect">
            <a:avLst/>
          </a:prstGeom>
        </p:spPr>
        <p:txBody>
          <a:bodyPr wrap="square">
            <a:spAutoFit/>
          </a:bodyPr>
          <a:lstStyle/>
          <a:p>
            <a:pPr marL="360363" indent="-360363">
              <a:buFont typeface="Arial Narrow" pitchFamily="34" charset="0"/>
              <a:buChar char="–"/>
            </a:pPr>
            <a:r>
              <a:rPr lang="pt-BR" sz="30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A memória virtual oferece um mecanismo de realocação de programas.</a:t>
            </a:r>
          </a:p>
          <a:p>
            <a:pPr marL="360363" indent="-360363">
              <a:buFont typeface="Arial Narrow" pitchFamily="34" charset="0"/>
              <a:buChar char="–"/>
            </a:pPr>
            <a:r>
              <a:rPr lang="pt-BR" sz="30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Os endereços virtuais usados por um programa são mapeados para endereços físicos.</a:t>
            </a:r>
          </a:p>
          <a:p>
            <a:pPr marL="360363" indent="-360363">
              <a:buFont typeface="Arial Narrow" pitchFamily="34" charset="0"/>
              <a:buChar char="–"/>
            </a:pPr>
            <a:r>
              <a:rPr lang="pt-BR" sz="30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Os programas se compõem de uma ou mais páginas de tamanho fixo.</a:t>
            </a:r>
          </a:p>
          <a:p>
            <a:pPr marL="360363" indent="-360363">
              <a:buFont typeface="Arial Narrow" pitchFamily="34" charset="0"/>
              <a:buChar char="–"/>
            </a:pPr>
            <a:r>
              <a:rPr lang="pt-BR" sz="30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O sistema operacional carrega na memória principal somente um número suficiente de páginas por programa.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dirty="0" smtClean="0"/>
              <a:t>Ao executar um programa.</a:t>
            </a:r>
            <a:endParaRPr lang="pt-BR" dirty="0"/>
          </a:p>
        </p:txBody>
      </p:sp>
      <p:sp>
        <p:nvSpPr>
          <p:cNvPr id="3" name="Espaço Reservado para Conteúdo 2"/>
          <p:cNvSpPr>
            <a:spLocks noGrp="1"/>
          </p:cNvSpPr>
          <p:nvPr>
            <p:ph idx="1"/>
          </p:nvPr>
        </p:nvSpPr>
        <p:spPr>
          <a:xfrm>
            <a:off x="142844" y="928670"/>
            <a:ext cx="5643602" cy="5357850"/>
          </a:xfrm>
        </p:spPr>
        <p:txBody>
          <a:bodyPr/>
          <a:lstStyle/>
          <a:p>
            <a:pPr>
              <a:spcBef>
                <a:spcPts val="0"/>
              </a:spcBef>
            </a:pPr>
            <a:r>
              <a:rPr lang="pt-BR" sz="2800" dirty="0" smtClean="0">
                <a:effectLst/>
              </a:rPr>
              <a:t>O </a:t>
            </a:r>
            <a:r>
              <a:rPr lang="pt-BR" sz="2800" dirty="0" smtClean="0">
                <a:solidFill>
                  <a:srgbClr val="0000CC"/>
                </a:solidFill>
              </a:rPr>
              <a:t>Sistema Operacional (SO) </a:t>
            </a:r>
            <a:r>
              <a:rPr lang="pt-BR" sz="2800" dirty="0" smtClean="0">
                <a:effectLst/>
              </a:rPr>
              <a:t>reserva memória suficiente para carregar o programa.</a:t>
            </a:r>
          </a:p>
          <a:p>
            <a:pPr>
              <a:spcBef>
                <a:spcPts val="0"/>
              </a:spcBef>
            </a:pPr>
            <a:r>
              <a:rPr lang="pt-BR" sz="2800" dirty="0" smtClean="0">
                <a:effectLst/>
              </a:rPr>
              <a:t>O SO copia o programa desde o disco rígido para a Memória Principal.</a:t>
            </a:r>
          </a:p>
          <a:p>
            <a:pPr>
              <a:spcBef>
                <a:spcPts val="0"/>
              </a:spcBef>
            </a:pPr>
            <a:r>
              <a:rPr lang="pt-BR" sz="2800" dirty="0" smtClean="0">
                <a:effectLst/>
              </a:rPr>
              <a:t>O SO inicializa o contador de programa com o endereço do começo do programa na Memória Principal.</a:t>
            </a:r>
          </a:p>
          <a:p>
            <a:pPr>
              <a:spcBef>
                <a:spcPts val="0"/>
              </a:spcBef>
            </a:pPr>
            <a:r>
              <a:rPr lang="pt-BR" sz="2800" dirty="0" smtClean="0">
                <a:effectLst/>
              </a:rPr>
              <a:t>O programa começa a ser executado.</a:t>
            </a:r>
          </a:p>
          <a:p>
            <a:endParaRPr lang="pt-BR"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3</a:t>
            </a:fld>
            <a:endParaRPr lang="pt-BR"/>
          </a:p>
        </p:txBody>
      </p:sp>
      <p:pic>
        <p:nvPicPr>
          <p:cNvPr id="5" name="Picture 1"/>
          <p:cNvPicPr>
            <a:picLocks noChangeAspect="1" noChangeArrowheads="1"/>
          </p:cNvPicPr>
          <p:nvPr/>
        </p:nvPicPr>
        <p:blipFill>
          <a:blip r:embed="rId2">
            <a:duotone>
              <a:schemeClr val="accent1">
                <a:shade val="45000"/>
                <a:satMod val="135000"/>
              </a:schemeClr>
              <a:prstClr val="white"/>
            </a:duotone>
            <a:lum bright="-20000" contrast="40000"/>
          </a:blip>
          <a:srcRect/>
          <a:stretch>
            <a:fillRect/>
          </a:stretch>
        </p:blipFill>
        <p:spPr bwMode="auto">
          <a:xfrm>
            <a:off x="5572132" y="1571612"/>
            <a:ext cx="3337164" cy="43005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lum bright="-20000" contrast="40000"/>
          </a:blip>
          <a:srcRect/>
          <a:stretch>
            <a:fillRect/>
          </a:stretch>
        </p:blipFill>
        <p:spPr bwMode="auto">
          <a:xfrm>
            <a:off x="714348" y="2285992"/>
            <a:ext cx="7572386" cy="3984030"/>
          </a:xfrm>
          <a:prstGeom prst="rect">
            <a:avLst/>
          </a:prstGeom>
          <a:noFill/>
          <a:ln w="9525">
            <a:noFill/>
            <a:miter lim="800000"/>
            <a:headEnd/>
            <a:tailEnd/>
          </a:ln>
          <a:effectLst/>
        </p:spPr>
      </p:pic>
      <p:sp>
        <p:nvSpPr>
          <p:cNvPr id="4" name="Espaço Reservado para Número de Slide 3"/>
          <p:cNvSpPr>
            <a:spLocks noGrp="1"/>
          </p:cNvSpPr>
          <p:nvPr>
            <p:ph type="sldNum" sz="quarter" idx="12"/>
          </p:nvPr>
        </p:nvSpPr>
        <p:spPr/>
        <p:txBody>
          <a:bodyPr/>
          <a:lstStyle/>
          <a:p>
            <a:fld id="{16E12678-28ED-4479-8C51-0F9611E8A808}" type="slidenum">
              <a:rPr lang="pt-BR" smtClean="0"/>
              <a:pPr/>
              <a:t>30</a:t>
            </a:fld>
            <a:endParaRPr lang="pt-BR"/>
          </a:p>
        </p:txBody>
      </p:sp>
      <p:sp>
        <p:nvSpPr>
          <p:cNvPr id="6" name="Título 5"/>
          <p:cNvSpPr>
            <a:spLocks noGrp="1"/>
          </p:cNvSpPr>
          <p:nvPr>
            <p:ph type="title"/>
          </p:nvPr>
        </p:nvSpPr>
        <p:spPr>
          <a:xfrm>
            <a:off x="0" y="0"/>
            <a:ext cx="5143504" cy="857232"/>
          </a:xfrm>
        </p:spPr>
        <p:txBody>
          <a:bodyPr/>
          <a:lstStyle/>
          <a:p>
            <a:r>
              <a:rPr lang="pt-BR" sz="2800" dirty="0" smtClean="0">
                <a:solidFill>
                  <a:srgbClr val="0000CC"/>
                </a:solidFill>
              </a:rPr>
              <a:t>Realocação por hardware</a:t>
            </a:r>
            <a:endParaRPr lang="pt-BR" sz="2800" dirty="0">
              <a:latin typeface="Arial Narrow" pitchFamily="34" charset="0"/>
            </a:endParaRPr>
          </a:p>
        </p:txBody>
      </p:sp>
      <p:sp>
        <p:nvSpPr>
          <p:cNvPr id="5" name="Retângulo 4"/>
          <p:cNvSpPr/>
          <p:nvPr/>
        </p:nvSpPr>
        <p:spPr>
          <a:xfrm>
            <a:off x="142844" y="928670"/>
            <a:ext cx="8858312" cy="954107"/>
          </a:xfrm>
          <a:prstGeom prst="rect">
            <a:avLst/>
          </a:prstGeom>
        </p:spPr>
        <p:txBody>
          <a:bodyPr wrap="square">
            <a:spAutoFit/>
          </a:bodyPr>
          <a:lstStyle/>
          <a:p>
            <a:pPr marL="360363" indent="-360363">
              <a:buFont typeface="Arial Narrow" pitchFamily="34" charset="0"/>
              <a:buChar char="–"/>
            </a:pPr>
            <a:r>
              <a:rPr lang="pt-BR" sz="28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A tradução é realizada durante a execução.</a:t>
            </a:r>
          </a:p>
          <a:p>
            <a:pPr marL="360363" indent="-360363">
              <a:buFont typeface="Arial Narrow" pitchFamily="34" charset="0"/>
              <a:buChar char="–"/>
            </a:pPr>
            <a:r>
              <a:rPr lang="pt-BR" sz="28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Necessita um hardware especial. Assegura proteção.</a:t>
            </a:r>
            <a:endParaRPr lang="pt-BR" sz="28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8" name="Retângulo 7"/>
          <p:cNvSpPr/>
          <p:nvPr/>
        </p:nvSpPr>
        <p:spPr>
          <a:xfrm>
            <a:off x="1643042" y="1857364"/>
            <a:ext cx="1507144" cy="461665"/>
          </a:xfrm>
          <a:prstGeom prst="rect">
            <a:avLst/>
          </a:prstGeom>
        </p:spPr>
        <p:txBody>
          <a:bodyPr wrap="none">
            <a:spAutoFit/>
          </a:bodyPr>
          <a:lstStyle/>
          <a:p>
            <a:r>
              <a:rPr lang="pt-BR" sz="24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Executável</a:t>
            </a:r>
            <a:endParaRPr lang="pt-BR" sz="24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9" name="Retângulo 8"/>
          <p:cNvSpPr/>
          <p:nvPr/>
        </p:nvSpPr>
        <p:spPr>
          <a:xfrm>
            <a:off x="6429388" y="1857364"/>
            <a:ext cx="1223412" cy="461665"/>
          </a:xfrm>
          <a:prstGeom prst="rect">
            <a:avLst/>
          </a:prstGeom>
        </p:spPr>
        <p:txBody>
          <a:bodyPr wrap="none">
            <a:spAutoFit/>
          </a:bodyPr>
          <a:lstStyle/>
          <a:p>
            <a:r>
              <a:rPr lang="pt-BR" sz="24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Memória</a:t>
            </a:r>
            <a:endParaRPr lang="pt-BR" sz="24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10" name="Retângulo 9"/>
          <p:cNvSpPr/>
          <p:nvPr/>
        </p:nvSpPr>
        <p:spPr>
          <a:xfrm>
            <a:off x="1285852" y="2571744"/>
            <a:ext cx="2428892" cy="461665"/>
          </a:xfrm>
          <a:prstGeom prst="rect">
            <a:avLst/>
          </a:prstGeom>
          <a:solidFill>
            <a:schemeClr val="bg1"/>
          </a:solidFill>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Cabeçalho/Header</a:t>
            </a:r>
            <a:endParaRPr lang="pt-BR" sz="24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31</a:t>
            </a:fld>
            <a:endParaRPr lang="pt-BR"/>
          </a:p>
        </p:txBody>
      </p:sp>
      <p:sp>
        <p:nvSpPr>
          <p:cNvPr id="5" name="Espaço Reservado para Conteúdo 4"/>
          <p:cNvSpPr>
            <a:spLocks noGrp="1"/>
          </p:cNvSpPr>
          <p:nvPr>
            <p:ph idx="1"/>
          </p:nvPr>
        </p:nvSpPr>
        <p:spPr>
          <a:xfrm>
            <a:off x="142844" y="928670"/>
            <a:ext cx="3500462" cy="5429288"/>
          </a:xfrm>
        </p:spPr>
        <p:txBody>
          <a:bodyPr>
            <a:noAutofit/>
          </a:bodyPr>
          <a:lstStyle/>
          <a:p>
            <a:pPr>
              <a:spcBef>
                <a:spcPts val="0"/>
              </a:spcBef>
            </a:pPr>
            <a:r>
              <a:rPr lang="pt-BR" sz="3000" dirty="0" smtClean="0">
                <a:solidFill>
                  <a:srgbClr val="0000CC"/>
                </a:solidFill>
                <a:effectLst/>
              </a:rPr>
              <a:t>Um computador pode ter vários programas na memória.</a:t>
            </a:r>
          </a:p>
          <a:p>
            <a:pPr>
              <a:spcBef>
                <a:spcPts val="0"/>
              </a:spcBef>
            </a:pPr>
            <a:r>
              <a:rPr lang="pt-BR" sz="3000" dirty="0" smtClean="0">
                <a:solidFill>
                  <a:srgbClr val="0000CC"/>
                </a:solidFill>
                <a:effectLst/>
              </a:rPr>
              <a:t>Deve ser atribuído um espaço de memória para cada programa em execução (</a:t>
            </a:r>
            <a:r>
              <a:rPr lang="pt-BR" sz="3000" dirty="0" smtClean="0">
                <a:solidFill>
                  <a:srgbClr val="0000CC"/>
                </a:solidFill>
              </a:rPr>
              <a:t>processo</a:t>
            </a:r>
            <a:r>
              <a:rPr lang="pt-BR" sz="3000" dirty="0" smtClean="0">
                <a:solidFill>
                  <a:srgbClr val="0000CC"/>
                </a:solidFill>
                <a:effectLst/>
              </a:rPr>
              <a:t>).</a:t>
            </a:r>
          </a:p>
        </p:txBody>
      </p:sp>
      <p:sp>
        <p:nvSpPr>
          <p:cNvPr id="6" name="Título 5"/>
          <p:cNvSpPr>
            <a:spLocks noGrp="1"/>
          </p:cNvSpPr>
          <p:nvPr>
            <p:ph type="title"/>
          </p:nvPr>
        </p:nvSpPr>
        <p:spPr>
          <a:xfrm>
            <a:off x="0" y="0"/>
            <a:ext cx="5143504" cy="857232"/>
          </a:xfrm>
        </p:spPr>
        <p:txBody>
          <a:bodyPr/>
          <a:lstStyle/>
          <a:p>
            <a:r>
              <a:rPr lang="pt-BR" sz="2800" dirty="0" smtClean="0"/>
              <a:t>Multiprogramação</a:t>
            </a:r>
            <a:endParaRPr lang="pt-BR" sz="2800" dirty="0">
              <a:latin typeface="Arial Narrow" pitchFamily="34" charset="0"/>
            </a:endParaRPr>
          </a:p>
        </p:txBody>
      </p:sp>
      <p:pic>
        <p:nvPicPr>
          <p:cNvPr id="7" name="Imagem 6" descr="c6.jpg"/>
          <p:cNvPicPr>
            <a:picLocks noChangeAspect="1"/>
          </p:cNvPicPr>
          <p:nvPr/>
        </p:nvPicPr>
        <p:blipFill>
          <a:blip r:embed="rId2"/>
          <a:stretch>
            <a:fillRect/>
          </a:stretch>
        </p:blipFill>
        <p:spPr>
          <a:xfrm>
            <a:off x="3786182" y="1071546"/>
            <a:ext cx="2588710" cy="5127638"/>
          </a:xfrm>
          <a:prstGeom prst="rect">
            <a:avLst/>
          </a:prstGeom>
        </p:spPr>
      </p:pic>
      <p:sp>
        <p:nvSpPr>
          <p:cNvPr id="8" name="Retângulo 7"/>
          <p:cNvSpPr/>
          <p:nvPr/>
        </p:nvSpPr>
        <p:spPr>
          <a:xfrm>
            <a:off x="6643702" y="1214422"/>
            <a:ext cx="2357422" cy="4893647"/>
          </a:xfrm>
          <a:prstGeom prst="rect">
            <a:avLst/>
          </a:prstGeom>
        </p:spPr>
        <p:txBody>
          <a:bodyPr wrap="square">
            <a:spAutoFit/>
          </a:bodyPr>
          <a:lstStyle/>
          <a:p>
            <a:pPr marL="360363" indent="-360363">
              <a:buFont typeface="Calibri" pitchFamily="34" charset="0"/>
              <a:buChar char="–"/>
            </a:pPr>
            <a:r>
              <a:rPr lang="pt-BR" sz="26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Deve ser garantido que um programa não acesse a área de memória atribuída a outro programa.</a:t>
            </a:r>
          </a:p>
          <a:p>
            <a:pPr marL="360363" indent="-360363">
              <a:buFont typeface="Calibri" pitchFamily="34" charset="0"/>
              <a:buChar char="–"/>
            </a:pPr>
            <a:r>
              <a:rPr lang="pt-BR" sz="2600" b="1" u="sng"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É necessário suporte do hardware.</a:t>
            </a:r>
            <a:endParaRPr lang="pt-BR" sz="2600" b="1" u="sng"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9" name="CaixaDeTexto 8"/>
          <p:cNvSpPr txBox="1"/>
          <p:nvPr/>
        </p:nvSpPr>
        <p:spPr>
          <a:xfrm>
            <a:off x="3929058" y="1500174"/>
            <a:ext cx="2263761" cy="400110"/>
          </a:xfrm>
          <a:prstGeom prst="rect">
            <a:avLst/>
          </a:prstGeom>
          <a:noFill/>
        </p:spPr>
        <p:txBody>
          <a:bodyPr wrap="none" rtlCol="0">
            <a:spAutoFit/>
          </a:bodyPr>
          <a:lstStyle/>
          <a:p>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Sistema Operacional</a:t>
            </a:r>
            <a:endParaRPr lang="pt-BR"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10" name="CaixaDeTexto 9"/>
          <p:cNvSpPr txBox="1"/>
          <p:nvPr/>
        </p:nvSpPr>
        <p:spPr>
          <a:xfrm>
            <a:off x="4429124" y="2428868"/>
            <a:ext cx="1306768" cy="400110"/>
          </a:xfrm>
          <a:prstGeom prst="rect">
            <a:avLst/>
          </a:prstGeom>
          <a:noFill/>
        </p:spPr>
        <p:txBody>
          <a:bodyPr wrap="none" rtlCol="0">
            <a:spAutoFit/>
          </a:bodyPr>
          <a:lstStyle/>
          <a:p>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Processo 2</a:t>
            </a:r>
            <a:endParaRPr lang="pt-BR"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11" name="CaixaDeTexto 10"/>
          <p:cNvSpPr txBox="1"/>
          <p:nvPr/>
        </p:nvSpPr>
        <p:spPr>
          <a:xfrm>
            <a:off x="4357686" y="4000504"/>
            <a:ext cx="1306768" cy="400110"/>
          </a:xfrm>
          <a:prstGeom prst="rect">
            <a:avLst/>
          </a:prstGeom>
          <a:noFill/>
        </p:spPr>
        <p:txBody>
          <a:bodyPr wrap="none" rtlCol="0">
            <a:spAutoFit/>
          </a:bodyPr>
          <a:lstStyle/>
          <a:p>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Processo 1</a:t>
            </a:r>
            <a:endParaRPr lang="pt-BR"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12" name="CaixaDeTexto 11"/>
          <p:cNvSpPr txBox="1"/>
          <p:nvPr/>
        </p:nvSpPr>
        <p:spPr>
          <a:xfrm>
            <a:off x="4357686" y="5000636"/>
            <a:ext cx="1306768" cy="400110"/>
          </a:xfrm>
          <a:prstGeom prst="rect">
            <a:avLst/>
          </a:prstGeom>
          <a:noFill/>
        </p:spPr>
        <p:txBody>
          <a:bodyPr wrap="none" rtlCol="0">
            <a:spAutoFit/>
          </a:bodyPr>
          <a:lstStyle/>
          <a:p>
            <a:r>
              <a:rPr lang="pt-BR"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Processo 3</a:t>
            </a:r>
            <a:endParaRPr lang="pt-BR"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32</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solidFill>
                  <a:srgbClr val="0000CC"/>
                </a:solidFill>
              </a:rPr>
              <a:t>Principais problemas:</a:t>
            </a:r>
          </a:p>
          <a:p>
            <a:pPr lvl="1">
              <a:spcBef>
                <a:spcPts val="0"/>
              </a:spcBef>
            </a:pPr>
            <a:r>
              <a:rPr lang="pt-BR" sz="3000" dirty="0" smtClean="0"/>
              <a:t>Se a imagem do programa (processo) na memória é maior que a memória disponível, ele não poderá ser executado.</a:t>
            </a:r>
          </a:p>
          <a:p>
            <a:pPr lvl="2">
              <a:spcBef>
                <a:spcPts val="0"/>
              </a:spcBef>
            </a:pPr>
            <a:r>
              <a:rPr lang="pt-BR" sz="3000" dirty="0" smtClean="0"/>
              <a:t> Em um computador de 32 bits:</a:t>
            </a:r>
          </a:p>
          <a:p>
            <a:pPr lvl="3">
              <a:spcBef>
                <a:spcPts val="0"/>
              </a:spcBef>
            </a:pPr>
            <a:r>
              <a:rPr lang="pt-BR" sz="3000" dirty="0" smtClean="0"/>
              <a:t> Qual é o tamanho máximo teórico do programa que se pode executar?</a:t>
            </a:r>
          </a:p>
          <a:p>
            <a:pPr lvl="3">
              <a:spcBef>
                <a:spcPts val="0"/>
              </a:spcBef>
            </a:pPr>
            <a:r>
              <a:rPr lang="pt-BR" sz="3000" dirty="0" smtClean="0"/>
              <a:t> E se somente se dispõe de uma memória de 512 MB?</a:t>
            </a:r>
          </a:p>
          <a:p>
            <a:pPr lvl="1">
              <a:spcBef>
                <a:spcPts val="0"/>
              </a:spcBef>
            </a:pPr>
            <a:r>
              <a:rPr lang="pt-BR" sz="3000" dirty="0" smtClean="0"/>
              <a:t>Se reduz o número de programas ativos em memória.</a:t>
            </a:r>
          </a:p>
        </p:txBody>
      </p:sp>
      <p:sp>
        <p:nvSpPr>
          <p:cNvPr id="6" name="Título 5"/>
          <p:cNvSpPr>
            <a:spLocks noGrp="1"/>
          </p:cNvSpPr>
          <p:nvPr>
            <p:ph type="title"/>
          </p:nvPr>
        </p:nvSpPr>
        <p:spPr>
          <a:xfrm>
            <a:off x="0" y="0"/>
            <a:ext cx="5143504" cy="857232"/>
          </a:xfrm>
        </p:spPr>
        <p:txBody>
          <a:bodyPr/>
          <a:lstStyle/>
          <a:p>
            <a:r>
              <a:rPr lang="pt-BR" sz="2800" dirty="0" smtClean="0">
                <a:solidFill>
                  <a:srgbClr val="0000CC"/>
                </a:solidFill>
              </a:rPr>
              <a:t>Sistemas sem memória virtual</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33</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t>Não é necessário ter carregado todo o programa na memória.</a:t>
            </a:r>
          </a:p>
          <a:p>
            <a:pPr>
              <a:spcBef>
                <a:spcPts val="0"/>
              </a:spcBef>
            </a:pPr>
            <a:r>
              <a:rPr lang="pt-BR" sz="3000" dirty="0" smtClean="0"/>
              <a:t>Somente são carregadas aquelas partes que o programa utiliza.</a:t>
            </a:r>
          </a:p>
          <a:p>
            <a:pPr>
              <a:spcBef>
                <a:spcPts val="0"/>
              </a:spcBef>
            </a:pPr>
            <a:r>
              <a:rPr lang="pt-BR" sz="3000" dirty="0" smtClean="0">
                <a:solidFill>
                  <a:srgbClr val="0000CC"/>
                </a:solidFill>
              </a:rPr>
              <a:t>Principais vantagens:</a:t>
            </a:r>
          </a:p>
          <a:p>
            <a:pPr lvl="1">
              <a:spcBef>
                <a:spcPts val="0"/>
              </a:spcBef>
            </a:pPr>
            <a:r>
              <a:rPr lang="pt-BR" sz="3000" dirty="0" smtClean="0"/>
              <a:t>Pode-se executar programas cuja imagem é maior que a memória principal disponível.</a:t>
            </a:r>
          </a:p>
          <a:p>
            <a:pPr lvl="1">
              <a:spcBef>
                <a:spcPts val="0"/>
              </a:spcBef>
            </a:pPr>
            <a:r>
              <a:rPr lang="pt-BR" sz="3000" dirty="0" smtClean="0"/>
              <a:t>Pode-se ter mais programas ativos na memória.</a:t>
            </a:r>
          </a:p>
        </p:txBody>
      </p:sp>
      <p:sp>
        <p:nvSpPr>
          <p:cNvPr id="6" name="Título 5"/>
          <p:cNvSpPr>
            <a:spLocks noGrp="1"/>
          </p:cNvSpPr>
          <p:nvPr>
            <p:ph type="title"/>
          </p:nvPr>
        </p:nvSpPr>
        <p:spPr>
          <a:xfrm>
            <a:off x="0" y="0"/>
            <a:ext cx="5143504" cy="857232"/>
          </a:xfrm>
        </p:spPr>
        <p:txBody>
          <a:bodyPr/>
          <a:lstStyle/>
          <a:p>
            <a:r>
              <a:rPr lang="pt-BR" sz="2800" dirty="0" smtClean="0"/>
              <a:t>Sistemas </a:t>
            </a:r>
            <a:r>
              <a:rPr lang="pt-BR" sz="2800" smtClean="0"/>
              <a:t>com memória </a:t>
            </a:r>
            <a:r>
              <a:rPr lang="pt-BR" sz="2800" dirty="0" smtClean="0"/>
              <a:t>virtual</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34</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Sistemas com memória virtual</a:t>
            </a:r>
            <a:endParaRPr lang="pt-BR" sz="2800" dirty="0">
              <a:latin typeface="Arial Narrow" pitchFamily="34" charset="0"/>
            </a:endParaRPr>
          </a:p>
        </p:txBody>
      </p:sp>
      <p:pic>
        <p:nvPicPr>
          <p:cNvPr id="8195" name="Picture 3"/>
          <p:cNvPicPr>
            <a:picLocks noChangeAspect="1" noChangeArrowheads="1"/>
          </p:cNvPicPr>
          <p:nvPr/>
        </p:nvPicPr>
        <p:blipFill>
          <a:blip r:embed="rId2"/>
          <a:srcRect/>
          <a:stretch>
            <a:fillRect/>
          </a:stretch>
        </p:blipFill>
        <p:spPr bwMode="auto">
          <a:xfrm>
            <a:off x="500034" y="1857364"/>
            <a:ext cx="3117206" cy="3960806"/>
          </a:xfrm>
          <a:prstGeom prst="rect">
            <a:avLst/>
          </a:prstGeom>
          <a:noFill/>
          <a:ln w="9525">
            <a:noFill/>
            <a:miter lim="800000"/>
            <a:headEnd/>
            <a:tailEnd/>
          </a:ln>
          <a:effectLst/>
        </p:spPr>
      </p:pic>
      <p:sp>
        <p:nvSpPr>
          <p:cNvPr id="7" name="CaixaDeTexto 6"/>
          <p:cNvSpPr txBox="1"/>
          <p:nvPr/>
        </p:nvSpPr>
        <p:spPr>
          <a:xfrm>
            <a:off x="642910" y="2071678"/>
            <a:ext cx="2857520" cy="461665"/>
          </a:xfrm>
          <a:prstGeom prst="rect">
            <a:avLst/>
          </a:prstGeom>
          <a:noFill/>
        </p:spPr>
        <p:txBody>
          <a:bodyPr wrap="square" rtlCol="0">
            <a:spAutoFit/>
          </a:bodyPr>
          <a:lstStyle/>
          <a:p>
            <a:pPr algn="ctr"/>
            <a:r>
              <a:rPr lang="pt-B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Instruções</a:t>
            </a:r>
            <a:endParaRPr lang="pt-B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8" name="CaixaDeTexto 7"/>
          <p:cNvSpPr txBox="1"/>
          <p:nvPr/>
        </p:nvSpPr>
        <p:spPr>
          <a:xfrm>
            <a:off x="642910" y="2786058"/>
            <a:ext cx="2857520" cy="461665"/>
          </a:xfrm>
          <a:prstGeom prst="rect">
            <a:avLst/>
          </a:prstGeom>
          <a:noFill/>
        </p:spPr>
        <p:txBody>
          <a:bodyPr wrap="square" rtlCol="0">
            <a:spAutoFit/>
          </a:bodyPr>
          <a:lstStyle/>
          <a:p>
            <a:pPr algn="ctr"/>
            <a:r>
              <a:rPr lang="pt-B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endParaRPr lang="pt-B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9" name="CaixaDeTexto 8"/>
          <p:cNvSpPr txBox="1"/>
          <p:nvPr/>
        </p:nvSpPr>
        <p:spPr>
          <a:xfrm>
            <a:off x="642910" y="5143512"/>
            <a:ext cx="2857520" cy="461665"/>
          </a:xfrm>
          <a:prstGeom prst="rect">
            <a:avLst/>
          </a:prstGeom>
          <a:noFill/>
        </p:spPr>
        <p:txBody>
          <a:bodyPr wrap="square" rtlCol="0">
            <a:spAutoFit/>
          </a:bodyPr>
          <a:lstStyle/>
          <a:p>
            <a:pPr algn="ctr"/>
            <a:r>
              <a:rPr lang="pt-B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Pilhas</a:t>
            </a:r>
            <a:endParaRPr lang="pt-B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10" name="Retângulo 9"/>
          <p:cNvSpPr/>
          <p:nvPr/>
        </p:nvSpPr>
        <p:spPr>
          <a:xfrm>
            <a:off x="857224" y="1285860"/>
            <a:ext cx="2629246" cy="461665"/>
          </a:xfrm>
          <a:prstGeom prst="rect">
            <a:avLst/>
          </a:prstGeom>
        </p:spPr>
        <p:txBody>
          <a:bodyPr wrap="none">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Imagem da memória</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pic>
        <p:nvPicPr>
          <p:cNvPr id="8196" name="Picture 4"/>
          <p:cNvPicPr>
            <a:picLocks noChangeAspect="1" noChangeArrowheads="1"/>
          </p:cNvPicPr>
          <p:nvPr/>
        </p:nvPicPr>
        <p:blipFill>
          <a:blip r:embed="rId3"/>
          <a:srcRect/>
          <a:stretch>
            <a:fillRect/>
          </a:stretch>
        </p:blipFill>
        <p:spPr bwMode="auto">
          <a:xfrm>
            <a:off x="4214810" y="1785926"/>
            <a:ext cx="4584700" cy="4191000"/>
          </a:xfrm>
          <a:prstGeom prst="rect">
            <a:avLst/>
          </a:prstGeom>
          <a:noFill/>
          <a:ln w="9525">
            <a:noFill/>
            <a:miter lim="800000"/>
            <a:headEnd/>
            <a:tailEnd/>
          </a:ln>
          <a:effectLst/>
        </p:spPr>
      </p:pic>
      <p:sp>
        <p:nvSpPr>
          <p:cNvPr id="11" name="Retângulo 10"/>
          <p:cNvSpPr/>
          <p:nvPr/>
        </p:nvSpPr>
        <p:spPr>
          <a:xfrm>
            <a:off x="5000628" y="1214422"/>
            <a:ext cx="2361544" cy="461665"/>
          </a:xfrm>
          <a:prstGeom prst="rect">
            <a:avLst/>
          </a:prstGeom>
        </p:spPr>
        <p:txBody>
          <a:bodyPr wrap="none">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Memória Principal</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3" name="CaixaDeTexto 12"/>
          <p:cNvSpPr txBox="1"/>
          <p:nvPr/>
        </p:nvSpPr>
        <p:spPr>
          <a:xfrm>
            <a:off x="4500562" y="1928802"/>
            <a:ext cx="1071570" cy="461665"/>
          </a:xfrm>
          <a:prstGeom prst="rect">
            <a:avLst/>
          </a:prstGeom>
          <a:noFill/>
        </p:spPr>
        <p:txBody>
          <a:bodyPr wrap="square" rtlCol="0">
            <a:spAutoFit/>
          </a:bodyPr>
          <a:lstStyle/>
          <a:p>
            <a:pPr algn="ctr"/>
            <a:r>
              <a:rPr lang="pt-B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endParaRPr lang="pt-B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14" name="CaixaDeTexto 13"/>
          <p:cNvSpPr txBox="1"/>
          <p:nvPr/>
        </p:nvSpPr>
        <p:spPr>
          <a:xfrm>
            <a:off x="5857884" y="3000372"/>
            <a:ext cx="1071570" cy="461665"/>
          </a:xfrm>
          <a:prstGeom prst="rect">
            <a:avLst/>
          </a:prstGeom>
          <a:noFill/>
        </p:spPr>
        <p:txBody>
          <a:bodyPr wrap="square" rtlCol="0">
            <a:spAutoFit/>
          </a:bodyPr>
          <a:lstStyle/>
          <a:p>
            <a:pPr algn="ctr"/>
            <a:r>
              <a:rPr lang="pt-B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Pilha</a:t>
            </a:r>
            <a:endParaRPr lang="pt-B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15" name="CaixaDeTexto 14"/>
          <p:cNvSpPr txBox="1"/>
          <p:nvPr/>
        </p:nvSpPr>
        <p:spPr>
          <a:xfrm>
            <a:off x="4357686" y="3929066"/>
            <a:ext cx="1571636" cy="461665"/>
          </a:xfrm>
          <a:prstGeom prst="rect">
            <a:avLst/>
          </a:prstGeom>
          <a:noFill/>
        </p:spPr>
        <p:txBody>
          <a:bodyPr wrap="square" rtlCol="0">
            <a:spAutoFit/>
          </a:bodyPr>
          <a:lstStyle/>
          <a:p>
            <a:pPr algn="ctr"/>
            <a:r>
              <a:rPr lang="pt-B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Dados</a:t>
            </a:r>
            <a:endParaRPr lang="pt-B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16" name="CaixaDeTexto 15"/>
          <p:cNvSpPr txBox="1"/>
          <p:nvPr/>
        </p:nvSpPr>
        <p:spPr>
          <a:xfrm>
            <a:off x="7000892" y="4000504"/>
            <a:ext cx="1214446" cy="461665"/>
          </a:xfrm>
          <a:prstGeom prst="rect">
            <a:avLst/>
          </a:prstGeom>
          <a:noFill/>
        </p:spPr>
        <p:txBody>
          <a:bodyPr wrap="square" rtlCol="0">
            <a:spAutoFit/>
          </a:bodyPr>
          <a:lstStyle/>
          <a:p>
            <a:pPr algn="ctr"/>
            <a:r>
              <a:rPr lang="pt-BR" sz="2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a:t>
            </a:r>
            <a:r>
              <a:rPr lang="pt-B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a:t>
            </a:r>
            <a:endParaRPr lang="pt-B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18" name="CaixaDeTexto 17"/>
          <p:cNvSpPr txBox="1"/>
          <p:nvPr/>
        </p:nvSpPr>
        <p:spPr>
          <a:xfrm>
            <a:off x="4643438" y="5286388"/>
            <a:ext cx="1214446" cy="461665"/>
          </a:xfrm>
          <a:prstGeom prst="rect">
            <a:avLst/>
          </a:prstGeom>
          <a:noFill/>
        </p:spPr>
        <p:txBody>
          <a:bodyPr wrap="square" rtlCol="0">
            <a:spAutoFit/>
          </a:bodyPr>
          <a:lstStyle/>
          <a:p>
            <a:pPr algn="ctr"/>
            <a:r>
              <a:rPr lang="pt-BR" sz="2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a:t>
            </a:r>
            <a:r>
              <a:rPr lang="pt-B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a:t>
            </a:r>
            <a:endParaRPr lang="pt-B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
        <p:nvSpPr>
          <p:cNvPr id="19" name="CaixaDeTexto 18"/>
          <p:cNvSpPr txBox="1"/>
          <p:nvPr/>
        </p:nvSpPr>
        <p:spPr>
          <a:xfrm>
            <a:off x="6072198" y="5143512"/>
            <a:ext cx="1285884" cy="461665"/>
          </a:xfrm>
          <a:prstGeom prst="rect">
            <a:avLst/>
          </a:prstGeom>
          <a:noFill/>
        </p:spPr>
        <p:txBody>
          <a:bodyPr wrap="square" rtlCol="0">
            <a:spAutoFit/>
          </a:bodyPr>
          <a:lstStyle/>
          <a:p>
            <a:pPr algn="ctr"/>
            <a:r>
              <a:rPr lang="pt-BR" sz="2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Instr</a:t>
            </a:r>
            <a:r>
              <a:rPr lang="pt-B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rPr>
              <a:t>.</a:t>
            </a:r>
            <a:endParaRPr lang="pt-B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35</a:t>
            </a:fld>
            <a:endParaRPr lang="pt-BR"/>
          </a:p>
        </p:txBody>
      </p:sp>
      <p:sp>
        <p:nvSpPr>
          <p:cNvPr id="5" name="Espaço Reservado para Conteúdo 4"/>
          <p:cNvSpPr>
            <a:spLocks noGrp="1"/>
          </p:cNvSpPr>
          <p:nvPr>
            <p:ph idx="1"/>
          </p:nvPr>
        </p:nvSpPr>
        <p:spPr>
          <a:xfrm>
            <a:off x="142844" y="928670"/>
            <a:ext cx="8858312" cy="1428760"/>
          </a:xfrm>
        </p:spPr>
        <p:txBody>
          <a:bodyPr>
            <a:noAutofit/>
          </a:bodyPr>
          <a:lstStyle/>
          <a:p>
            <a:pPr>
              <a:spcBef>
                <a:spcPts val="0"/>
              </a:spcBef>
            </a:pPr>
            <a:r>
              <a:rPr lang="pt-BR" sz="2800" dirty="0" smtClean="0">
                <a:solidFill>
                  <a:srgbClr val="0000CC"/>
                </a:solidFill>
                <a:effectLst/>
              </a:rPr>
              <a:t>A Memória Virtual (MV) utiliza dois níveis</a:t>
            </a:r>
            <a:r>
              <a:rPr lang="pt-BR" sz="2800" dirty="0" smtClean="0">
                <a:effectLst/>
              </a:rPr>
              <a:t>:</a:t>
            </a:r>
          </a:p>
          <a:p>
            <a:pPr lvl="1">
              <a:spcBef>
                <a:spcPts val="0"/>
              </a:spcBef>
            </a:pPr>
            <a:r>
              <a:rPr lang="pt-BR" sz="2800" dirty="0" smtClean="0"/>
              <a:t>Memória principal.</a:t>
            </a:r>
          </a:p>
          <a:p>
            <a:pPr lvl="1">
              <a:spcBef>
                <a:spcPts val="0"/>
              </a:spcBef>
            </a:pPr>
            <a:r>
              <a:rPr lang="pt-BR" sz="2800" dirty="0" smtClean="0"/>
              <a:t>Memória secundaria: disco</a:t>
            </a:r>
            <a:r>
              <a:rPr lang="pt-BR" sz="2800" dirty="0" smtClean="0">
                <a:effectLst/>
              </a:rPr>
              <a:t>.</a:t>
            </a:r>
          </a:p>
        </p:txBody>
      </p:sp>
      <p:sp>
        <p:nvSpPr>
          <p:cNvPr id="6" name="Título 5"/>
          <p:cNvSpPr>
            <a:spLocks noGrp="1"/>
          </p:cNvSpPr>
          <p:nvPr>
            <p:ph type="title"/>
          </p:nvPr>
        </p:nvSpPr>
        <p:spPr>
          <a:xfrm>
            <a:off x="0" y="0"/>
            <a:ext cx="5143504" cy="857232"/>
          </a:xfrm>
        </p:spPr>
        <p:txBody>
          <a:bodyPr/>
          <a:lstStyle/>
          <a:p>
            <a:r>
              <a:rPr lang="pt-BR" sz="2800" dirty="0" smtClean="0"/>
              <a:t>Fundamentos da memória virtual</a:t>
            </a:r>
            <a:endParaRPr lang="pt-BR" sz="2800" dirty="0">
              <a:latin typeface="Arial Narrow" pitchFamily="34" charset="0"/>
            </a:endParaRPr>
          </a:p>
        </p:txBody>
      </p:sp>
      <p:pic>
        <p:nvPicPr>
          <p:cNvPr id="9218" name="Picture 2"/>
          <p:cNvPicPr>
            <a:picLocks noChangeAspect="1" noChangeArrowheads="1"/>
          </p:cNvPicPr>
          <p:nvPr/>
        </p:nvPicPr>
        <p:blipFill>
          <a:blip r:embed="rId2"/>
          <a:srcRect/>
          <a:stretch>
            <a:fillRect/>
          </a:stretch>
        </p:blipFill>
        <p:spPr bwMode="auto">
          <a:xfrm>
            <a:off x="285720" y="2500306"/>
            <a:ext cx="8458229" cy="3786214"/>
          </a:xfrm>
          <a:prstGeom prst="rect">
            <a:avLst/>
          </a:prstGeom>
          <a:noFill/>
          <a:ln w="9525">
            <a:noFill/>
            <a:miter lim="800000"/>
            <a:headEnd/>
            <a:tailEnd/>
          </a:ln>
          <a:effectLst/>
        </p:spPr>
      </p:pic>
      <p:sp>
        <p:nvSpPr>
          <p:cNvPr id="7" name="Retângulo 6"/>
          <p:cNvSpPr/>
          <p:nvPr/>
        </p:nvSpPr>
        <p:spPr>
          <a:xfrm>
            <a:off x="428596" y="4143380"/>
            <a:ext cx="1643074"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Processador</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8" name="Retângulo 7"/>
          <p:cNvSpPr/>
          <p:nvPr/>
        </p:nvSpPr>
        <p:spPr>
          <a:xfrm>
            <a:off x="6072198" y="3071810"/>
            <a:ext cx="2071702" cy="707886"/>
          </a:xfrm>
          <a:prstGeom prst="rect">
            <a:avLst/>
          </a:prstGeom>
        </p:spPr>
        <p:txBody>
          <a:bodyPr wrap="square">
            <a:spAutoFit/>
          </a:bodyPr>
          <a:lstStyle/>
          <a:p>
            <a:pPr algn="ctr"/>
            <a:r>
              <a:rPr lang="pt-B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Narrow" pitchFamily="34" charset="0"/>
              </a:rPr>
              <a:t>Memória</a:t>
            </a:r>
          </a:p>
          <a:p>
            <a:pPr algn="ctr"/>
            <a:r>
              <a:rPr lang="pt-B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Narrow" pitchFamily="34" charset="0"/>
              </a:rPr>
              <a:t>Principal</a:t>
            </a:r>
            <a:endParaRPr lang="pt-BR"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Narrow" pitchFamily="34" charset="0"/>
            </a:endParaRPr>
          </a:p>
        </p:txBody>
      </p:sp>
      <p:sp>
        <p:nvSpPr>
          <p:cNvPr id="9" name="Retângulo 8"/>
          <p:cNvSpPr/>
          <p:nvPr/>
        </p:nvSpPr>
        <p:spPr>
          <a:xfrm>
            <a:off x="6500826" y="4929198"/>
            <a:ext cx="1500198" cy="923330"/>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Memória</a:t>
            </a:r>
          </a:p>
          <a:p>
            <a:pPr algn="ct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Secundaria</a:t>
            </a:r>
          </a:p>
          <a:p>
            <a:pPr algn="ct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(Intercâmbio)</a:t>
            </a:r>
            <a:endParaRPr lang="pt-BR"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0" name="Retângulo 9"/>
          <p:cNvSpPr/>
          <p:nvPr/>
        </p:nvSpPr>
        <p:spPr>
          <a:xfrm>
            <a:off x="3286116" y="4143380"/>
            <a:ext cx="1214446" cy="384721"/>
          </a:xfrm>
          <a:prstGeom prst="rect">
            <a:avLst/>
          </a:prstGeom>
        </p:spPr>
        <p:txBody>
          <a:bodyPr wrap="square">
            <a:spAutoFit/>
          </a:bodyPr>
          <a:lstStyle/>
          <a:p>
            <a:pPr algn="ctr"/>
            <a:r>
              <a:rPr lang="pt-BR" sz="19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MMU</a:t>
            </a:r>
            <a:endParaRPr lang="pt-BR" sz="19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1" name="Retângulo 10"/>
          <p:cNvSpPr/>
          <p:nvPr/>
        </p:nvSpPr>
        <p:spPr>
          <a:xfrm>
            <a:off x="1928794" y="3714752"/>
            <a:ext cx="1500182"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Endereço</a:t>
            </a:r>
          </a:p>
          <a:p>
            <a:pPr algn="ct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Virtual</a:t>
            </a:r>
            <a:endParaRPr lang="pt-BR"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2" name="Retângulo 11"/>
          <p:cNvSpPr/>
          <p:nvPr/>
        </p:nvSpPr>
        <p:spPr>
          <a:xfrm>
            <a:off x="3500430" y="2857496"/>
            <a:ext cx="2000248"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Endereço Físico</a:t>
            </a:r>
          </a:p>
          <a:p>
            <a:pPr algn="ct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(acerto)</a:t>
            </a:r>
            <a:endParaRPr lang="pt-BR"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3" name="Retângulo 12"/>
          <p:cNvSpPr/>
          <p:nvPr/>
        </p:nvSpPr>
        <p:spPr>
          <a:xfrm>
            <a:off x="5357818" y="1785926"/>
            <a:ext cx="3429024" cy="954107"/>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Mapa de Memória virtual</a:t>
            </a:r>
          </a:p>
          <a:p>
            <a:pPr algn="ct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(endereços gerados pelo processador)</a:t>
            </a:r>
            <a:endParaRPr lang="pt-BR"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4" name="Retângulo 13"/>
          <p:cNvSpPr/>
          <p:nvPr/>
        </p:nvSpPr>
        <p:spPr>
          <a:xfrm>
            <a:off x="3000364" y="5072074"/>
            <a:ext cx="1500182" cy="369332"/>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Falha página</a:t>
            </a:r>
            <a:endParaRPr lang="pt-BR"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5" name="Retângulo 14"/>
          <p:cNvSpPr/>
          <p:nvPr/>
        </p:nvSpPr>
        <p:spPr>
          <a:xfrm>
            <a:off x="0" y="5929330"/>
            <a:ext cx="5643602" cy="369332"/>
          </a:xfrm>
          <a:prstGeom prst="rect">
            <a:avLst/>
          </a:prstGeom>
        </p:spPr>
        <p:txBody>
          <a:bodyPr wrap="square">
            <a:spAutoFit/>
          </a:bodyPr>
          <a:lstStyle/>
          <a:p>
            <a:pPr algn="r"/>
            <a:r>
              <a:rPr lang="pt-BR"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O SO transfere a página solicitada para a memória principal</a:t>
            </a:r>
            <a:endParaRPr lang="pt-BR"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36</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2800" dirty="0" smtClean="0">
                <a:effectLst/>
              </a:rPr>
              <a:t>Os endereços que o processador  gera são endereços virtuais.</a:t>
            </a:r>
          </a:p>
          <a:p>
            <a:pPr>
              <a:spcBef>
                <a:spcPts val="0"/>
              </a:spcBef>
            </a:pPr>
            <a:r>
              <a:rPr lang="pt-BR" sz="2800" dirty="0" smtClean="0">
                <a:effectLst/>
              </a:rPr>
              <a:t>A </a:t>
            </a:r>
            <a:r>
              <a:rPr lang="pt-BR" sz="2800" dirty="0" smtClean="0">
                <a:solidFill>
                  <a:srgbClr val="0000CC"/>
                </a:solidFill>
                <a:effectLst/>
              </a:rPr>
              <a:t>Memória Virtual </a:t>
            </a:r>
            <a:r>
              <a:rPr lang="pt-BR" sz="2800" dirty="0" smtClean="0">
                <a:effectLst/>
              </a:rPr>
              <a:t>e </a:t>
            </a:r>
            <a:r>
              <a:rPr lang="pt-BR" sz="2800" dirty="0" smtClean="0">
                <a:solidFill>
                  <a:srgbClr val="0000CC"/>
                </a:solidFill>
                <a:effectLst/>
              </a:rPr>
              <a:t>memória física </a:t>
            </a:r>
            <a:r>
              <a:rPr lang="pt-BR" sz="2800" dirty="0" smtClean="0">
                <a:effectLst/>
              </a:rPr>
              <a:t>são organizadas em blocos de mesmo tamanho:</a:t>
            </a:r>
          </a:p>
          <a:p>
            <a:pPr lvl="1">
              <a:spcBef>
                <a:spcPts val="0"/>
              </a:spcBef>
            </a:pPr>
            <a:r>
              <a:rPr lang="pt-BR" sz="2800" dirty="0" smtClean="0">
                <a:effectLst/>
              </a:rPr>
              <a:t>No caso da memória física os blocos recebem o nome de </a:t>
            </a:r>
            <a:r>
              <a:rPr lang="pt-BR" sz="2800" i="1" dirty="0" smtClean="0">
                <a:solidFill>
                  <a:srgbClr val="0000CC"/>
                </a:solidFill>
              </a:rPr>
              <a:t>frames</a:t>
            </a:r>
            <a:r>
              <a:rPr lang="pt-BR" sz="2800" dirty="0" smtClean="0">
                <a:effectLst/>
              </a:rPr>
              <a:t> (quadro) de </a:t>
            </a:r>
            <a:r>
              <a:rPr lang="pt-BR" sz="2800" i="1" dirty="0" smtClean="0">
                <a:solidFill>
                  <a:srgbClr val="0000CC"/>
                </a:solidFill>
              </a:rPr>
              <a:t>páginas</a:t>
            </a:r>
            <a:r>
              <a:rPr lang="pt-BR" sz="2800" dirty="0" smtClean="0">
                <a:effectLst/>
              </a:rPr>
              <a:t>.</a:t>
            </a:r>
          </a:p>
          <a:p>
            <a:pPr lvl="1">
              <a:spcBef>
                <a:spcPts val="0"/>
              </a:spcBef>
            </a:pPr>
            <a:r>
              <a:rPr lang="pt-BR" sz="2800" dirty="0" smtClean="0">
                <a:effectLst/>
              </a:rPr>
              <a:t>No caso da memória virtual são chamados </a:t>
            </a:r>
            <a:r>
              <a:rPr lang="pt-BR" sz="2800" i="1" dirty="0" smtClean="0">
                <a:solidFill>
                  <a:srgbClr val="0000CC"/>
                </a:solidFill>
              </a:rPr>
              <a:t>páginas</a:t>
            </a:r>
            <a:r>
              <a:rPr lang="pt-BR" sz="2800" dirty="0" smtClean="0">
                <a:effectLst/>
              </a:rPr>
              <a:t>.</a:t>
            </a:r>
          </a:p>
          <a:p>
            <a:pPr>
              <a:spcBef>
                <a:spcPts val="0"/>
              </a:spcBef>
            </a:pPr>
            <a:r>
              <a:rPr lang="pt-BR" sz="2800" dirty="0" smtClean="0">
                <a:effectLst/>
              </a:rPr>
              <a:t>A memória física armazena somente uma parte das páginas, o restante está no disco rígido.</a:t>
            </a:r>
          </a:p>
          <a:p>
            <a:pPr lvl="1">
              <a:spcBef>
                <a:spcPts val="0"/>
              </a:spcBef>
            </a:pPr>
            <a:r>
              <a:rPr lang="pt-BR" sz="2800" dirty="0" smtClean="0">
                <a:effectLst/>
              </a:rPr>
              <a:t>Espaço de </a:t>
            </a:r>
            <a:r>
              <a:rPr lang="pt-BR" sz="2800" i="1" dirty="0" smtClean="0">
                <a:solidFill>
                  <a:srgbClr val="0000CC"/>
                </a:solidFill>
              </a:rPr>
              <a:t>swap</a:t>
            </a:r>
            <a:r>
              <a:rPr lang="pt-BR" sz="2800" dirty="0" smtClean="0">
                <a:effectLst/>
              </a:rPr>
              <a:t>.</a:t>
            </a:r>
          </a:p>
          <a:p>
            <a:pPr>
              <a:spcBef>
                <a:spcPts val="0"/>
              </a:spcBef>
            </a:pPr>
            <a:endParaRPr lang="pt-BR" sz="2800" dirty="0" smtClean="0">
              <a:effectLst/>
            </a:endParaRPr>
          </a:p>
        </p:txBody>
      </p:sp>
      <p:sp>
        <p:nvSpPr>
          <p:cNvPr id="6" name="Título 5"/>
          <p:cNvSpPr>
            <a:spLocks noGrp="1"/>
          </p:cNvSpPr>
          <p:nvPr>
            <p:ph type="title"/>
          </p:nvPr>
        </p:nvSpPr>
        <p:spPr>
          <a:xfrm>
            <a:off x="0" y="0"/>
            <a:ext cx="5143504" cy="857232"/>
          </a:xfrm>
        </p:spPr>
        <p:txBody>
          <a:bodyPr/>
          <a:lstStyle/>
          <a:p>
            <a:r>
              <a:rPr lang="pt-BR" sz="2800" dirty="0" smtClean="0"/>
              <a:t>Memória virtual paginada</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37</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effectLst/>
              </a:rPr>
              <a:t>A paginação é uma implementação de memória virtual que usa os conceitos de:</a:t>
            </a:r>
          </a:p>
          <a:p>
            <a:pPr lvl="1">
              <a:spcBef>
                <a:spcPts val="0"/>
              </a:spcBef>
            </a:pPr>
            <a:r>
              <a:rPr lang="pt-BR" sz="3000" dirty="0" smtClean="0">
                <a:effectLst/>
              </a:rPr>
              <a:t>Espaço de endereços físicos: espaço real disponível em memória.</a:t>
            </a:r>
          </a:p>
          <a:p>
            <a:pPr lvl="1">
              <a:spcBef>
                <a:spcPts val="0"/>
              </a:spcBef>
            </a:pPr>
            <a:r>
              <a:rPr lang="pt-BR" sz="3000" dirty="0" smtClean="0">
                <a:effectLst/>
              </a:rPr>
              <a:t>Espaço de endereços virtuais: endereços virtuais do programa, que podem ser maior do que o espaço de memória física.</a:t>
            </a:r>
          </a:p>
        </p:txBody>
      </p:sp>
      <p:sp>
        <p:nvSpPr>
          <p:cNvPr id="6" name="Título 5"/>
          <p:cNvSpPr>
            <a:spLocks noGrp="1"/>
          </p:cNvSpPr>
          <p:nvPr>
            <p:ph type="title"/>
          </p:nvPr>
        </p:nvSpPr>
        <p:spPr>
          <a:xfrm>
            <a:off x="0" y="0"/>
            <a:ext cx="5143504" cy="857232"/>
          </a:xfrm>
        </p:spPr>
        <p:txBody>
          <a:bodyPr/>
          <a:lstStyle/>
          <a:p>
            <a:r>
              <a:rPr lang="pt-BR" sz="2800" dirty="0" smtClean="0"/>
              <a:t>Memória virtual paginada</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38</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2600" dirty="0" smtClean="0">
                <a:effectLst/>
              </a:rPr>
              <a:t>Os programas são escritos com base no pressuposto de que o tamanho de memória principal é suficiente para todo o espaço de endereços virtuais.</a:t>
            </a:r>
          </a:p>
          <a:p>
            <a:pPr>
              <a:spcBef>
                <a:spcPts val="0"/>
              </a:spcBef>
            </a:pPr>
            <a:r>
              <a:rPr lang="pt-BR" sz="2600" dirty="0" smtClean="0">
                <a:effectLst/>
              </a:rPr>
              <a:t>Os programas podem trazer, ou armazenar, qualquer palavra do, ou no, espaço virtual ou desviar para qualquer instrução situada dentro do espaço virtual, sem se preocupar com o tamanho da memória física.</a:t>
            </a:r>
          </a:p>
          <a:p>
            <a:pPr>
              <a:spcBef>
                <a:spcPts val="0"/>
              </a:spcBef>
            </a:pPr>
            <a:r>
              <a:rPr lang="pt-BR" sz="2600" dirty="0" smtClean="0">
                <a:effectLst/>
              </a:rPr>
              <a:t>A paginação dá ao programador a ilusão de uma memória principal grande, com endereços contíguos e lineares, do mesmo tamanho da memória virtual.</a:t>
            </a:r>
          </a:p>
          <a:p>
            <a:pPr>
              <a:spcBef>
                <a:spcPts val="0"/>
              </a:spcBef>
            </a:pPr>
            <a:r>
              <a:rPr lang="pt-BR" sz="2600" dirty="0" smtClean="0">
                <a:effectLst/>
              </a:rPr>
              <a:t>Como o programador pode escrever seu programa como se não existisse a paginação, esse mecanismo é chamado de transparente.</a:t>
            </a:r>
          </a:p>
        </p:txBody>
      </p:sp>
      <p:sp>
        <p:nvSpPr>
          <p:cNvPr id="6" name="Título 5"/>
          <p:cNvSpPr>
            <a:spLocks noGrp="1"/>
          </p:cNvSpPr>
          <p:nvPr>
            <p:ph type="title"/>
          </p:nvPr>
        </p:nvSpPr>
        <p:spPr>
          <a:xfrm>
            <a:off x="0" y="0"/>
            <a:ext cx="5143504" cy="857232"/>
          </a:xfrm>
        </p:spPr>
        <p:txBody>
          <a:bodyPr/>
          <a:lstStyle/>
          <a:p>
            <a:r>
              <a:rPr lang="pt-BR" sz="2800" dirty="0" smtClean="0"/>
              <a:t>Memória virtual paginada</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39</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Memória virtual paginada</a:t>
            </a:r>
            <a:endParaRPr lang="pt-BR" sz="2800" dirty="0">
              <a:latin typeface="Arial Narrow" pitchFamily="34" charset="0"/>
            </a:endParaRPr>
          </a:p>
        </p:txBody>
      </p:sp>
      <p:grpSp>
        <p:nvGrpSpPr>
          <p:cNvPr id="8" name="Grupo 7"/>
          <p:cNvGrpSpPr/>
          <p:nvPr/>
        </p:nvGrpSpPr>
        <p:grpSpPr>
          <a:xfrm>
            <a:off x="1643042" y="1000108"/>
            <a:ext cx="5500726" cy="5260731"/>
            <a:chOff x="1643042" y="1000108"/>
            <a:chExt cx="5500726" cy="5260731"/>
          </a:xfrm>
        </p:grpSpPr>
        <p:pic>
          <p:nvPicPr>
            <p:cNvPr id="9" name="Imagem 8" descr="7_7.png"/>
            <p:cNvPicPr>
              <a:picLocks noChangeAspect="1"/>
            </p:cNvPicPr>
            <p:nvPr/>
          </p:nvPicPr>
          <p:blipFill>
            <a:blip r:embed="rId2"/>
            <a:stretch>
              <a:fillRect/>
            </a:stretch>
          </p:blipFill>
          <p:spPr>
            <a:xfrm>
              <a:off x="2000232" y="1214422"/>
              <a:ext cx="5143536" cy="5046417"/>
            </a:xfrm>
            <a:prstGeom prst="rect">
              <a:avLst/>
            </a:prstGeom>
          </p:spPr>
        </p:pic>
        <p:sp>
          <p:nvSpPr>
            <p:cNvPr id="10" name="Retângulo 9"/>
            <p:cNvSpPr/>
            <p:nvPr/>
          </p:nvSpPr>
          <p:spPr>
            <a:xfrm>
              <a:off x="1643042" y="1142984"/>
              <a:ext cx="2071702" cy="369332"/>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rPr>
                <a:t>Endereço Virtual</a:t>
              </a:r>
              <a:endParaRPr lang="pt-BR" b="1" dirty="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endParaRPr>
            </a:p>
          </p:txBody>
        </p:sp>
        <p:sp>
          <p:nvSpPr>
            <p:cNvPr id="11" name="Retângulo 10"/>
            <p:cNvSpPr/>
            <p:nvPr/>
          </p:nvSpPr>
          <p:spPr>
            <a:xfrm>
              <a:off x="3786182" y="1000108"/>
              <a:ext cx="1285884" cy="369332"/>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rPr>
                <a:t>Página</a:t>
              </a:r>
              <a:endParaRPr lang="pt-BR" b="1" dirty="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endParaRPr>
            </a:p>
          </p:txBody>
        </p:sp>
        <p:sp>
          <p:nvSpPr>
            <p:cNvPr id="12" name="Retângulo 11"/>
            <p:cNvSpPr/>
            <p:nvPr/>
          </p:nvSpPr>
          <p:spPr>
            <a:xfrm>
              <a:off x="5786446" y="3929066"/>
              <a:ext cx="1285884" cy="369332"/>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rPr>
                <a:t>Page Frame</a:t>
              </a:r>
              <a:endParaRPr lang="pt-BR" b="1" dirty="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endParaRPr>
            </a:p>
          </p:txBody>
        </p:sp>
        <p:sp>
          <p:nvSpPr>
            <p:cNvPr id="13" name="Retângulo 12"/>
            <p:cNvSpPr/>
            <p:nvPr/>
          </p:nvSpPr>
          <p:spPr>
            <a:xfrm>
              <a:off x="4286248" y="3786190"/>
              <a:ext cx="1285884"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rPr>
                <a:t>Disco Rígido</a:t>
              </a:r>
              <a:endParaRPr lang="pt-BR" b="1" dirty="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endParaRPr>
            </a:p>
          </p:txBody>
        </p:sp>
        <p:sp>
          <p:nvSpPr>
            <p:cNvPr id="14" name="Retângulo 13"/>
            <p:cNvSpPr/>
            <p:nvPr/>
          </p:nvSpPr>
          <p:spPr>
            <a:xfrm>
              <a:off x="4286248" y="1500174"/>
              <a:ext cx="1214446"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rPr>
                <a:t>Memória Física</a:t>
              </a:r>
              <a:endParaRPr lang="pt-BR" b="1" dirty="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endParaRPr>
            </a:p>
          </p:txBody>
        </p:sp>
        <p:sp>
          <p:nvSpPr>
            <p:cNvPr id="15" name="Retângulo 14"/>
            <p:cNvSpPr/>
            <p:nvPr/>
          </p:nvSpPr>
          <p:spPr>
            <a:xfrm>
              <a:off x="5715008" y="5429264"/>
              <a:ext cx="1285884" cy="646331"/>
            </a:xfrm>
            <a:prstGeom prst="rect">
              <a:avLst/>
            </a:prstGeom>
          </p:spPr>
          <p:txBody>
            <a:bodyPr wrap="square">
              <a:spAutoFit/>
            </a:bodyPr>
            <a:lstStyle/>
            <a:p>
              <a:pPr algn="ctr"/>
              <a:r>
                <a:rPr lang="pt-BR" b="1" dirty="0" smtClean="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rPr>
                <a:t>Espaço de SWAP</a:t>
              </a:r>
              <a:endParaRPr lang="pt-BR" b="1" dirty="0">
                <a:ln w="900" cmpd="sng">
                  <a:solidFill>
                    <a:schemeClr val="accent1">
                      <a:satMod val="190000"/>
                      <a:alpha val="55000"/>
                    </a:schemeClr>
                  </a:solidFill>
                  <a:prstDash val="solid"/>
                </a:ln>
                <a:solidFill>
                  <a:schemeClr val="bg2">
                    <a:lumMod val="10000"/>
                  </a:schemeClr>
                </a:solidFill>
                <a:effectLst>
                  <a:outerShdw blurRad="38100" dist="38100" dir="2700000" algn="tl">
                    <a:srgbClr val="000000">
                      <a:alpha val="43137"/>
                    </a:srgbClr>
                  </a:out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4</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effectLst/>
              </a:rPr>
              <a:t>Os primeiros computadores (início dos anos 60) tinham memória principal muito reduzida.</a:t>
            </a:r>
          </a:p>
          <a:p>
            <a:pPr lvl="1">
              <a:spcBef>
                <a:spcPts val="0"/>
              </a:spcBef>
            </a:pPr>
            <a:r>
              <a:rPr lang="pt-BR" sz="3000" dirty="0" smtClean="0">
                <a:solidFill>
                  <a:srgbClr val="0000CC"/>
                </a:solidFill>
                <a:effectLst/>
              </a:rPr>
              <a:t>O PDP-1 funcionava com uma memória de 4096 palavras de 18 bits cada para rodar o sistema operacional e também os programas dos usuários.</a:t>
            </a:r>
          </a:p>
          <a:p>
            <a:pPr>
              <a:spcBef>
                <a:spcPts val="0"/>
              </a:spcBef>
            </a:pPr>
            <a:r>
              <a:rPr lang="pt-BR" sz="3000" dirty="0" smtClean="0">
                <a:effectLst/>
              </a:rPr>
              <a:t>Por falta de memória, as vezes se implementavam algoritmos mais lentos.</a:t>
            </a:r>
          </a:p>
          <a:p>
            <a:pPr>
              <a:spcBef>
                <a:spcPts val="0"/>
              </a:spcBef>
            </a:pPr>
            <a:r>
              <a:rPr lang="pt-BR" sz="3000" dirty="0" smtClean="0">
                <a:effectLst/>
              </a:rPr>
              <a:t>A solução tradicional para a falta de memória era o uso de memória secundária.</a:t>
            </a: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40</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effectLst/>
              </a:rPr>
              <a:t>A região do disco que serve de suporte para a memória virtual é dividida em partes de tamanhos iguais denominadas páginas de intercambio ou páginas de ‘</a:t>
            </a:r>
            <a:r>
              <a:rPr lang="pt-BR" sz="3000" i="1" dirty="0" smtClean="0">
                <a:solidFill>
                  <a:srgbClr val="0000CC"/>
                </a:solidFill>
              </a:rPr>
              <a:t>swap’</a:t>
            </a:r>
            <a:r>
              <a:rPr lang="pt-BR" sz="3000" dirty="0" smtClean="0">
                <a:effectLst/>
              </a:rPr>
              <a:t>.</a:t>
            </a:r>
          </a:p>
          <a:p>
            <a:pPr>
              <a:spcBef>
                <a:spcPts val="0"/>
              </a:spcBef>
            </a:pPr>
            <a:r>
              <a:rPr lang="pt-BR" sz="3000" dirty="0" smtClean="0">
                <a:effectLst/>
              </a:rPr>
              <a:t>A </a:t>
            </a:r>
            <a:r>
              <a:rPr lang="pt-BR" sz="3000" i="1" dirty="0" smtClean="0">
                <a:solidFill>
                  <a:srgbClr val="0000CC"/>
                </a:solidFill>
              </a:rPr>
              <a:t>MMU</a:t>
            </a:r>
            <a:r>
              <a:rPr lang="pt-BR" sz="3000" dirty="0" smtClean="0">
                <a:effectLst/>
              </a:rPr>
              <a:t> é quem indica em que frame de página está a página requerida.</a:t>
            </a:r>
          </a:p>
          <a:p>
            <a:pPr lvl="1">
              <a:spcBef>
                <a:spcPts val="0"/>
              </a:spcBef>
            </a:pPr>
            <a:r>
              <a:rPr lang="pt-BR" sz="3000" dirty="0" smtClean="0">
                <a:effectLst/>
              </a:rPr>
              <a:t>Porque pode funcionar?</a:t>
            </a:r>
          </a:p>
          <a:p>
            <a:pPr lvl="2">
              <a:spcBef>
                <a:spcPts val="0"/>
              </a:spcBef>
            </a:pPr>
            <a:r>
              <a:rPr lang="pt-BR" sz="3000" dirty="0" smtClean="0">
                <a:effectLst/>
              </a:rPr>
              <a:t>Princípio da localidade.</a:t>
            </a:r>
          </a:p>
        </p:txBody>
      </p:sp>
      <p:sp>
        <p:nvSpPr>
          <p:cNvPr id="6" name="Título 5"/>
          <p:cNvSpPr>
            <a:spLocks noGrp="1"/>
          </p:cNvSpPr>
          <p:nvPr>
            <p:ph type="title"/>
          </p:nvPr>
        </p:nvSpPr>
        <p:spPr>
          <a:xfrm>
            <a:off x="0" y="0"/>
            <a:ext cx="5143504" cy="857232"/>
          </a:xfrm>
        </p:spPr>
        <p:txBody>
          <a:bodyPr/>
          <a:lstStyle/>
          <a:p>
            <a:r>
              <a:rPr lang="pt-BR" sz="2800" dirty="0" smtClean="0"/>
              <a:t>Memória virtual paginada</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41</a:t>
            </a:fld>
            <a:endParaRPr lang="pt-BR"/>
          </a:p>
        </p:txBody>
      </p:sp>
      <p:sp>
        <p:nvSpPr>
          <p:cNvPr id="5" name="Espaço Reservado para Conteúdo 4"/>
          <p:cNvSpPr>
            <a:spLocks noGrp="1"/>
          </p:cNvSpPr>
          <p:nvPr>
            <p:ph idx="1"/>
          </p:nvPr>
        </p:nvSpPr>
        <p:spPr>
          <a:xfrm>
            <a:off x="142844" y="928670"/>
            <a:ext cx="8858312" cy="1857388"/>
          </a:xfrm>
        </p:spPr>
        <p:txBody>
          <a:bodyPr>
            <a:noAutofit/>
          </a:bodyPr>
          <a:lstStyle/>
          <a:p>
            <a:pPr>
              <a:spcBef>
                <a:spcPts val="0"/>
              </a:spcBef>
            </a:pPr>
            <a:r>
              <a:rPr lang="pt-BR" sz="2800" dirty="0" smtClean="0">
                <a:effectLst/>
              </a:rPr>
              <a:t>Área do disco reservada para todo o espaço de memória virtual de um processo.</a:t>
            </a:r>
          </a:p>
          <a:p>
            <a:pPr>
              <a:spcBef>
                <a:spcPts val="0"/>
              </a:spcBef>
            </a:pPr>
            <a:r>
              <a:rPr lang="pt-BR" sz="2800" dirty="0" smtClean="0">
                <a:effectLst/>
              </a:rPr>
              <a:t>Inclui um registro de onde é guardado em disco cada página virtual.</a:t>
            </a:r>
          </a:p>
        </p:txBody>
      </p:sp>
      <p:sp>
        <p:nvSpPr>
          <p:cNvPr id="6" name="Título 5"/>
          <p:cNvSpPr>
            <a:spLocks noGrp="1"/>
          </p:cNvSpPr>
          <p:nvPr>
            <p:ph type="title"/>
          </p:nvPr>
        </p:nvSpPr>
        <p:spPr>
          <a:xfrm>
            <a:off x="0" y="0"/>
            <a:ext cx="5143504" cy="857232"/>
          </a:xfrm>
        </p:spPr>
        <p:txBody>
          <a:bodyPr/>
          <a:lstStyle/>
          <a:p>
            <a:r>
              <a:rPr lang="es-MX" sz="2800" dirty="0" smtClean="0"/>
              <a:t>Área de swap</a:t>
            </a:r>
            <a:endParaRPr lang="pt-BR" sz="2800" dirty="0">
              <a:latin typeface="Arial Narrow" pitchFamily="34" charset="0"/>
            </a:endParaRPr>
          </a:p>
        </p:txBody>
      </p:sp>
      <p:pic>
        <p:nvPicPr>
          <p:cNvPr id="7" name="Picture 4"/>
          <p:cNvPicPr>
            <a:picLocks noChangeAspect="1" noChangeArrowheads="1"/>
          </p:cNvPicPr>
          <p:nvPr/>
        </p:nvPicPr>
        <p:blipFill>
          <a:blip r:embed="rId2">
            <a:duotone>
              <a:schemeClr val="accent1">
                <a:shade val="45000"/>
                <a:satMod val="135000"/>
              </a:schemeClr>
              <a:prstClr val="white"/>
            </a:duotone>
            <a:lum bright="-20000" contrast="40000"/>
          </a:blip>
          <a:srcRect/>
          <a:stretch>
            <a:fillRect/>
          </a:stretch>
        </p:blipFill>
        <p:spPr bwMode="auto">
          <a:xfrm>
            <a:off x="3857620" y="2445372"/>
            <a:ext cx="4929222" cy="37904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42</a:t>
            </a:fld>
            <a:endParaRPr lang="pt-BR"/>
          </a:p>
        </p:txBody>
      </p:sp>
      <p:sp>
        <p:nvSpPr>
          <p:cNvPr id="5" name="Espaço Reservado para Conteúdo 4"/>
          <p:cNvSpPr>
            <a:spLocks noGrp="1"/>
          </p:cNvSpPr>
          <p:nvPr>
            <p:ph idx="1"/>
          </p:nvPr>
        </p:nvSpPr>
        <p:spPr>
          <a:xfrm>
            <a:off x="142844" y="928670"/>
            <a:ext cx="8858312" cy="2714644"/>
          </a:xfrm>
        </p:spPr>
        <p:txBody>
          <a:bodyPr>
            <a:noAutofit/>
          </a:bodyPr>
          <a:lstStyle/>
          <a:p>
            <a:pPr>
              <a:spcBef>
                <a:spcPts val="0"/>
              </a:spcBef>
            </a:pPr>
            <a:r>
              <a:rPr lang="pt-BR" sz="2800" dirty="0" smtClean="0">
                <a:effectLst/>
              </a:rPr>
              <a:t> </a:t>
            </a:r>
            <a:r>
              <a:rPr lang="pt-BR" sz="2800" dirty="0" smtClean="0">
                <a:solidFill>
                  <a:srgbClr val="0000CC"/>
                </a:solidFill>
                <a:effectLst/>
              </a:rPr>
              <a:t>Espaço de endereços virtuais:</a:t>
            </a:r>
          </a:p>
          <a:p>
            <a:pPr lvl="1">
              <a:spcBef>
                <a:spcPts val="0"/>
              </a:spcBef>
            </a:pPr>
            <a:r>
              <a:rPr lang="pt-BR" sz="2800" dirty="0" smtClean="0">
                <a:effectLst/>
              </a:rPr>
              <a:t>Endereços de memória com os quais trabalha cada processo.</a:t>
            </a:r>
          </a:p>
          <a:p>
            <a:pPr>
              <a:spcBef>
                <a:spcPts val="0"/>
              </a:spcBef>
            </a:pPr>
            <a:r>
              <a:rPr lang="pt-BR" sz="2800" dirty="0" smtClean="0">
                <a:effectLst/>
              </a:rPr>
              <a:t> </a:t>
            </a:r>
            <a:r>
              <a:rPr lang="pt-BR" sz="2800" dirty="0" smtClean="0">
                <a:solidFill>
                  <a:srgbClr val="0000CC"/>
                </a:solidFill>
                <a:effectLst/>
              </a:rPr>
              <a:t>Espaço de endereços físicos:</a:t>
            </a:r>
          </a:p>
          <a:p>
            <a:pPr lvl="1">
              <a:spcBef>
                <a:spcPts val="0"/>
              </a:spcBef>
            </a:pPr>
            <a:r>
              <a:rPr lang="pt-BR" sz="2800" dirty="0" smtClean="0">
                <a:effectLst/>
              </a:rPr>
              <a:t>Endereços da memória principal nos quais estão armazenados os dados.</a:t>
            </a:r>
          </a:p>
        </p:txBody>
      </p:sp>
      <p:sp>
        <p:nvSpPr>
          <p:cNvPr id="6" name="Título 5"/>
          <p:cNvSpPr>
            <a:spLocks noGrp="1"/>
          </p:cNvSpPr>
          <p:nvPr>
            <p:ph type="title"/>
          </p:nvPr>
        </p:nvSpPr>
        <p:spPr>
          <a:xfrm>
            <a:off x="0" y="0"/>
            <a:ext cx="5143504" cy="857232"/>
          </a:xfrm>
        </p:spPr>
        <p:txBody>
          <a:bodyPr/>
          <a:lstStyle/>
          <a:p>
            <a:r>
              <a:rPr lang="pt-BR" sz="2800" dirty="0" smtClean="0"/>
              <a:t>Endereços físicos e endereços virtuais</a:t>
            </a:r>
            <a:endParaRPr lang="pt-BR" sz="2800" dirty="0">
              <a:latin typeface="Arial Narrow" pitchFamily="34" charset="0"/>
            </a:endParaRPr>
          </a:p>
        </p:txBody>
      </p:sp>
      <p:pic>
        <p:nvPicPr>
          <p:cNvPr id="10243" name="Picture 3"/>
          <p:cNvPicPr>
            <a:picLocks noChangeAspect="1" noChangeArrowheads="1"/>
          </p:cNvPicPr>
          <p:nvPr/>
        </p:nvPicPr>
        <p:blipFill>
          <a:blip r:embed="rId2"/>
          <a:srcRect/>
          <a:stretch>
            <a:fillRect/>
          </a:stretch>
        </p:blipFill>
        <p:spPr bwMode="auto">
          <a:xfrm>
            <a:off x="357158" y="4286256"/>
            <a:ext cx="8486775" cy="1857378"/>
          </a:xfrm>
          <a:prstGeom prst="rect">
            <a:avLst/>
          </a:prstGeom>
          <a:noFill/>
          <a:ln w="9525">
            <a:noFill/>
            <a:miter lim="800000"/>
            <a:headEnd/>
            <a:tailEnd/>
          </a:ln>
          <a:effectLst/>
        </p:spPr>
      </p:pic>
      <p:sp>
        <p:nvSpPr>
          <p:cNvPr id="7" name="Retângulo 6"/>
          <p:cNvSpPr/>
          <p:nvPr/>
        </p:nvSpPr>
        <p:spPr>
          <a:xfrm>
            <a:off x="2357422" y="4357694"/>
            <a:ext cx="1571636" cy="707886"/>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Endereços Virtuais</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8" name="Retângulo 7"/>
          <p:cNvSpPr/>
          <p:nvPr/>
        </p:nvSpPr>
        <p:spPr>
          <a:xfrm>
            <a:off x="5286380" y="4286256"/>
            <a:ext cx="1571636" cy="707886"/>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Endereços Físicos</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9" name="Retângulo 8"/>
          <p:cNvSpPr/>
          <p:nvPr/>
        </p:nvSpPr>
        <p:spPr>
          <a:xfrm>
            <a:off x="428596" y="4857760"/>
            <a:ext cx="2071702" cy="523220"/>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Programa</a:t>
            </a:r>
            <a:endParaRPr lang="pt-BR" sz="28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0" name="Retângulo 9"/>
          <p:cNvSpPr/>
          <p:nvPr/>
        </p:nvSpPr>
        <p:spPr>
          <a:xfrm>
            <a:off x="3571868" y="4786322"/>
            <a:ext cx="2071702" cy="954107"/>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Tradução</a:t>
            </a:r>
          </a:p>
          <a:p>
            <a:pPr algn="ctr"/>
            <a:r>
              <a:rPr lang="pt-BR" sz="28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HW</a:t>
            </a:r>
            <a:endParaRPr lang="pt-BR" sz="28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1" name="Retângulo 10"/>
          <p:cNvSpPr/>
          <p:nvPr/>
        </p:nvSpPr>
        <p:spPr>
          <a:xfrm>
            <a:off x="6715140" y="4714884"/>
            <a:ext cx="2071702" cy="954107"/>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Memória Física</a:t>
            </a:r>
            <a:endParaRPr lang="pt-BR" sz="28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43</a:t>
            </a:fld>
            <a:endParaRPr lang="pt-BR"/>
          </a:p>
        </p:txBody>
      </p:sp>
      <p:sp>
        <p:nvSpPr>
          <p:cNvPr id="5" name="Espaço Reservado para Conteúdo 4"/>
          <p:cNvSpPr>
            <a:spLocks noGrp="1"/>
          </p:cNvSpPr>
          <p:nvPr>
            <p:ph idx="1"/>
          </p:nvPr>
        </p:nvSpPr>
        <p:spPr>
          <a:xfrm>
            <a:off x="142844" y="928670"/>
            <a:ext cx="8858312" cy="857256"/>
          </a:xfrm>
        </p:spPr>
        <p:txBody>
          <a:bodyPr>
            <a:noAutofit/>
          </a:bodyPr>
          <a:lstStyle/>
          <a:p>
            <a:pPr>
              <a:spcBef>
                <a:spcPts val="0"/>
              </a:spcBef>
            </a:pPr>
            <a:r>
              <a:rPr lang="pt-BR" sz="2800" dirty="0" smtClean="0">
                <a:effectLst/>
              </a:rPr>
              <a:t>A imagem de memória dos processos reside inicialmente no disco.</a:t>
            </a:r>
          </a:p>
        </p:txBody>
      </p:sp>
      <p:sp>
        <p:nvSpPr>
          <p:cNvPr id="6" name="Título 5"/>
          <p:cNvSpPr>
            <a:spLocks noGrp="1"/>
          </p:cNvSpPr>
          <p:nvPr>
            <p:ph type="title"/>
          </p:nvPr>
        </p:nvSpPr>
        <p:spPr>
          <a:xfrm>
            <a:off x="0" y="0"/>
            <a:ext cx="5143504" cy="857232"/>
          </a:xfrm>
        </p:spPr>
        <p:txBody>
          <a:bodyPr/>
          <a:lstStyle/>
          <a:p>
            <a:r>
              <a:rPr lang="pt-BR" sz="2800" dirty="0" smtClean="0"/>
              <a:t>Memória virtual paginada</a:t>
            </a:r>
            <a:endParaRPr lang="pt-BR" sz="2800" dirty="0">
              <a:latin typeface="Arial Narrow" pitchFamily="34" charset="0"/>
            </a:endParaRPr>
          </a:p>
        </p:txBody>
      </p:sp>
      <p:pic>
        <p:nvPicPr>
          <p:cNvPr id="11266" name="Picture 2"/>
          <p:cNvPicPr>
            <a:picLocks noChangeAspect="1" noChangeArrowheads="1"/>
          </p:cNvPicPr>
          <p:nvPr/>
        </p:nvPicPr>
        <p:blipFill>
          <a:blip r:embed="rId2"/>
          <a:srcRect/>
          <a:stretch>
            <a:fillRect/>
          </a:stretch>
        </p:blipFill>
        <p:spPr bwMode="auto">
          <a:xfrm>
            <a:off x="1643042" y="2214554"/>
            <a:ext cx="6400791" cy="4122634"/>
          </a:xfrm>
          <a:prstGeom prst="rect">
            <a:avLst/>
          </a:prstGeom>
          <a:noFill/>
          <a:ln w="9525">
            <a:noFill/>
            <a:miter lim="800000"/>
            <a:headEnd/>
            <a:tailEnd/>
          </a:ln>
          <a:effectLst/>
        </p:spPr>
      </p:pic>
      <p:sp>
        <p:nvSpPr>
          <p:cNvPr id="7" name="Retângulo 6"/>
          <p:cNvSpPr/>
          <p:nvPr/>
        </p:nvSpPr>
        <p:spPr>
          <a:xfrm>
            <a:off x="1785918" y="2285992"/>
            <a:ext cx="2714644"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Instruções</a:t>
            </a:r>
            <a:endParaRPr lang="pt-BR"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cxnSp>
        <p:nvCxnSpPr>
          <p:cNvPr id="9" name="Conector reto 8"/>
          <p:cNvCxnSpPr/>
          <p:nvPr/>
        </p:nvCxnSpPr>
        <p:spPr>
          <a:xfrm>
            <a:off x="1785918" y="3000372"/>
            <a:ext cx="2714644" cy="1588"/>
          </a:xfrm>
          <a:prstGeom prst="line">
            <a:avLst/>
          </a:prstGeom>
          <a:ln>
            <a:solidFill>
              <a:schemeClr val="tx1">
                <a:lumMod val="85000"/>
                <a:lumOff val="15000"/>
              </a:schemeClr>
            </a:solidFill>
          </a:ln>
        </p:spPr>
        <p:style>
          <a:lnRef idx="3">
            <a:schemeClr val="dk1"/>
          </a:lnRef>
          <a:fillRef idx="0">
            <a:schemeClr val="dk1"/>
          </a:fillRef>
          <a:effectRef idx="2">
            <a:schemeClr val="dk1"/>
          </a:effectRef>
          <a:fontRef idx="minor">
            <a:schemeClr val="tx1"/>
          </a:fontRef>
        </p:style>
      </p:cxnSp>
      <p:cxnSp>
        <p:nvCxnSpPr>
          <p:cNvPr id="11" name="Conector reto 10"/>
          <p:cNvCxnSpPr/>
          <p:nvPr/>
        </p:nvCxnSpPr>
        <p:spPr>
          <a:xfrm>
            <a:off x="1785918" y="3714752"/>
            <a:ext cx="2714644" cy="1588"/>
          </a:xfrm>
          <a:prstGeom prst="line">
            <a:avLst/>
          </a:prstGeom>
          <a:ln>
            <a:solidFill>
              <a:schemeClr val="tx1">
                <a:lumMod val="85000"/>
                <a:lumOff val="15000"/>
              </a:schemeClr>
            </a:solidFill>
          </a:ln>
        </p:spPr>
        <p:style>
          <a:lnRef idx="3">
            <a:schemeClr val="dk1"/>
          </a:lnRef>
          <a:fillRef idx="0">
            <a:schemeClr val="dk1"/>
          </a:fillRef>
          <a:effectRef idx="2">
            <a:schemeClr val="dk1"/>
          </a:effectRef>
          <a:fontRef idx="minor">
            <a:schemeClr val="tx1"/>
          </a:fontRef>
        </p:style>
      </p:cxnSp>
      <p:cxnSp>
        <p:nvCxnSpPr>
          <p:cNvPr id="12" name="Conector reto 11"/>
          <p:cNvCxnSpPr/>
          <p:nvPr/>
        </p:nvCxnSpPr>
        <p:spPr>
          <a:xfrm>
            <a:off x="1785918" y="5357826"/>
            <a:ext cx="2714644" cy="1588"/>
          </a:xfrm>
          <a:prstGeom prst="line">
            <a:avLst/>
          </a:prstGeom>
          <a:ln>
            <a:solidFill>
              <a:schemeClr val="tx1">
                <a:lumMod val="85000"/>
                <a:lumOff val="15000"/>
              </a:schemeClr>
            </a:solidFill>
          </a:ln>
        </p:spPr>
        <p:style>
          <a:lnRef idx="3">
            <a:schemeClr val="dk1"/>
          </a:lnRef>
          <a:fillRef idx="0">
            <a:schemeClr val="dk1"/>
          </a:fillRef>
          <a:effectRef idx="2">
            <a:schemeClr val="dk1"/>
          </a:effectRef>
          <a:fontRef idx="minor">
            <a:schemeClr val="tx1"/>
          </a:fontRef>
        </p:style>
      </p:cxnSp>
      <p:cxnSp>
        <p:nvCxnSpPr>
          <p:cNvPr id="13" name="Conector reto 12"/>
          <p:cNvCxnSpPr/>
          <p:nvPr/>
        </p:nvCxnSpPr>
        <p:spPr>
          <a:xfrm>
            <a:off x="1785918" y="5929330"/>
            <a:ext cx="2714644" cy="1588"/>
          </a:xfrm>
          <a:prstGeom prst="line">
            <a:avLst/>
          </a:prstGeom>
          <a:ln>
            <a:solidFill>
              <a:schemeClr val="tx1">
                <a:lumMod val="85000"/>
                <a:lumOff val="15000"/>
              </a:schemeClr>
            </a:solidFill>
          </a:ln>
        </p:spPr>
        <p:style>
          <a:lnRef idx="3">
            <a:schemeClr val="dk1"/>
          </a:lnRef>
          <a:fillRef idx="0">
            <a:schemeClr val="dk1"/>
          </a:fillRef>
          <a:effectRef idx="2">
            <a:schemeClr val="dk1"/>
          </a:effectRef>
          <a:fontRef idx="minor">
            <a:schemeClr val="tx1"/>
          </a:fontRef>
        </p:style>
      </p:cxnSp>
      <p:sp>
        <p:nvSpPr>
          <p:cNvPr id="14" name="Retângulo 13"/>
          <p:cNvSpPr/>
          <p:nvPr/>
        </p:nvSpPr>
        <p:spPr>
          <a:xfrm>
            <a:off x="1785918" y="3214686"/>
            <a:ext cx="2714644"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Dados</a:t>
            </a:r>
            <a:endParaRPr lang="pt-BR"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5" name="Retângulo 14"/>
          <p:cNvSpPr/>
          <p:nvPr/>
        </p:nvSpPr>
        <p:spPr>
          <a:xfrm>
            <a:off x="1785918" y="5429264"/>
            <a:ext cx="2714644"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rPr>
              <a:t>Pilha</a:t>
            </a:r>
            <a:endParaRPr lang="pt-BR"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6" name="CaixaDeTexto 15"/>
          <p:cNvSpPr txBox="1"/>
          <p:nvPr/>
        </p:nvSpPr>
        <p:spPr>
          <a:xfrm>
            <a:off x="3857620" y="2571744"/>
            <a:ext cx="641522"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chemeClr val="bg1"/>
                </a:solidFill>
                <a:effectLst>
                  <a:outerShdw blurRad="38100" dist="38100" dir="2700000" algn="tl">
                    <a:srgbClr val="000000">
                      <a:alpha val="43137"/>
                    </a:srgbClr>
                  </a:outerShdw>
                </a:effectLst>
                <a:latin typeface="Arial Narrow" pitchFamily="34" charset="0"/>
              </a:rPr>
              <a:t>EV 0</a:t>
            </a:r>
            <a:endParaRPr lang="pt-BR" sz="2000" b="1" dirty="0">
              <a:ln w="900" cmpd="sng">
                <a:solidFill>
                  <a:schemeClr val="accent1">
                    <a:satMod val="190000"/>
                    <a:alpha val="55000"/>
                  </a:schemeClr>
                </a:solidFill>
                <a:prstDash val="solid"/>
              </a:ln>
              <a:solidFill>
                <a:schemeClr val="bg1"/>
              </a:solidFill>
              <a:effectLst>
                <a:outerShdw blurRad="38100" dist="38100" dir="2700000" algn="tl">
                  <a:srgbClr val="000000">
                    <a:alpha val="43137"/>
                  </a:srgbClr>
                </a:outerShdw>
              </a:effectLst>
              <a:latin typeface="Arial Narrow" pitchFamily="34" charset="0"/>
            </a:endParaRPr>
          </a:p>
        </p:txBody>
      </p:sp>
      <p:sp>
        <p:nvSpPr>
          <p:cNvPr id="17" name="CaixaDeTexto 16"/>
          <p:cNvSpPr txBox="1"/>
          <p:nvPr/>
        </p:nvSpPr>
        <p:spPr>
          <a:xfrm>
            <a:off x="3786182" y="5929330"/>
            <a:ext cx="676788"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EV N</a:t>
            </a:r>
            <a:endParaRPr lang="pt-BR" sz="20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8" name="Retângulo 17"/>
          <p:cNvSpPr/>
          <p:nvPr/>
        </p:nvSpPr>
        <p:spPr>
          <a:xfrm>
            <a:off x="5715008" y="5143512"/>
            <a:ext cx="2239716" cy="400110"/>
          </a:xfrm>
          <a:prstGeom prst="rect">
            <a:avLst/>
          </a:prstGeom>
        </p:spPr>
        <p:txBody>
          <a:bodyPr wrap="none">
            <a:spAutoFit/>
          </a:bodyPr>
          <a:lstStyle/>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Memória Secundária</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dirty="0" smtClean="0"/>
              <a:t>Funcionamento geral da MMU.</a:t>
            </a:r>
            <a:endParaRPr lang="pt-BR" dirty="0"/>
          </a:p>
        </p:txBody>
      </p:sp>
      <p:sp>
        <p:nvSpPr>
          <p:cNvPr id="3" name="Espaço Reservado para Conteúdo 2"/>
          <p:cNvSpPr>
            <a:spLocks noGrp="1"/>
          </p:cNvSpPr>
          <p:nvPr>
            <p:ph idx="1"/>
          </p:nvPr>
        </p:nvSpPr>
        <p:spPr/>
        <p:txBody>
          <a:bodyPr/>
          <a:lstStyle/>
          <a:p>
            <a:pPr>
              <a:spcBef>
                <a:spcPts val="0"/>
              </a:spcBef>
            </a:pPr>
            <a:r>
              <a:rPr lang="pt-BR" sz="3000" dirty="0" smtClean="0">
                <a:effectLst/>
              </a:rPr>
              <a:t>A CPU lança o endereço virtual na </a:t>
            </a:r>
            <a:r>
              <a:rPr lang="pt-BR" sz="3000" dirty="0" smtClean="0">
                <a:solidFill>
                  <a:srgbClr val="0000CC"/>
                </a:solidFill>
              </a:rPr>
              <a:t>MMU (Memory Management </a:t>
            </a:r>
            <a:r>
              <a:rPr lang="pt-BR" sz="3000" dirty="0" err="1" smtClean="0">
                <a:solidFill>
                  <a:srgbClr val="0000CC"/>
                </a:solidFill>
              </a:rPr>
              <a:t>Unit</a:t>
            </a:r>
            <a:r>
              <a:rPr lang="pt-BR" sz="3000" dirty="0" smtClean="0">
                <a:solidFill>
                  <a:srgbClr val="0000CC"/>
                </a:solidFill>
              </a:rPr>
              <a:t>).</a:t>
            </a:r>
          </a:p>
          <a:p>
            <a:pPr>
              <a:spcBef>
                <a:spcPts val="0"/>
              </a:spcBef>
            </a:pPr>
            <a:r>
              <a:rPr lang="pt-BR" sz="3000" dirty="0" smtClean="0">
                <a:effectLst/>
              </a:rPr>
              <a:t>Se a </a:t>
            </a:r>
            <a:r>
              <a:rPr lang="pt-BR" sz="3000" dirty="0" smtClean="0">
                <a:solidFill>
                  <a:srgbClr val="0000CC"/>
                </a:solidFill>
              </a:rPr>
              <a:t>MMU</a:t>
            </a:r>
            <a:r>
              <a:rPr lang="pt-BR" sz="3000" dirty="0" smtClean="0">
                <a:effectLst/>
              </a:rPr>
              <a:t> identificar que o dado está na Memória Principal, converte o endereço virtual no endereço física onde está o dado real na Memória Principal.</a:t>
            </a:r>
          </a:p>
          <a:p>
            <a:pPr>
              <a:spcBef>
                <a:spcPts val="0"/>
              </a:spcBef>
            </a:pPr>
            <a:r>
              <a:rPr lang="pt-BR" sz="3000" dirty="0" smtClean="0">
                <a:effectLst/>
              </a:rPr>
              <a:t>Se não houver o dado na Memória Principal, se traz previamente do disco rígido para a Memória Principal.</a:t>
            </a:r>
          </a:p>
          <a:p>
            <a:pPr>
              <a:spcBef>
                <a:spcPts val="0"/>
              </a:spcBef>
            </a:pPr>
            <a:r>
              <a:rPr lang="pt-BR" sz="3000" dirty="0" smtClean="0">
                <a:effectLst/>
              </a:rPr>
              <a:t>A memória principal atua como </a:t>
            </a:r>
            <a:r>
              <a:rPr lang="pt-BR" sz="3000" dirty="0" err="1" smtClean="0">
                <a:effectLst/>
              </a:rPr>
              <a:t>cache</a:t>
            </a:r>
            <a:r>
              <a:rPr lang="pt-BR" sz="3000" dirty="0" smtClean="0">
                <a:effectLst/>
              </a:rPr>
              <a:t> do disco rígido.</a:t>
            </a:r>
          </a:p>
          <a:p>
            <a:pPr>
              <a:spcBef>
                <a:spcPts val="0"/>
              </a:spcBef>
            </a:pPr>
            <a:r>
              <a:rPr lang="pt-BR" sz="3000" dirty="0" smtClean="0">
                <a:effectLst/>
              </a:rPr>
              <a:t>Operação sincronizada com o Sistema Operacional.</a:t>
            </a:r>
          </a:p>
          <a:p>
            <a:endParaRPr lang="pt-BR" dirty="0">
              <a:effectLst/>
            </a:endParaRPr>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44</a:t>
            </a:fld>
            <a:endParaRPr lang="pt-B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dirty="0" smtClean="0"/>
              <a:t>Funcionamento geral da MMU.</a:t>
            </a:r>
            <a:endParaRPr lang="pt-BR"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45</a:t>
            </a:fld>
            <a:endParaRPr lang="pt-BR"/>
          </a:p>
        </p:txBody>
      </p:sp>
      <p:grpSp>
        <p:nvGrpSpPr>
          <p:cNvPr id="6" name="Grupo 5"/>
          <p:cNvGrpSpPr/>
          <p:nvPr/>
        </p:nvGrpSpPr>
        <p:grpSpPr>
          <a:xfrm>
            <a:off x="1071538" y="2214554"/>
            <a:ext cx="6858048" cy="2721174"/>
            <a:chOff x="1785918" y="3929066"/>
            <a:chExt cx="6000760" cy="2026747"/>
          </a:xfrm>
        </p:grpSpPr>
        <p:pic>
          <p:nvPicPr>
            <p:cNvPr id="7" name="Imagem 6" descr="7_6.png"/>
            <p:cNvPicPr>
              <a:picLocks noChangeAspect="1"/>
            </p:cNvPicPr>
            <p:nvPr/>
          </p:nvPicPr>
          <p:blipFill>
            <a:blip r:embed="rId2"/>
            <a:stretch>
              <a:fillRect/>
            </a:stretch>
          </p:blipFill>
          <p:spPr>
            <a:xfrm>
              <a:off x="1785918" y="3929066"/>
              <a:ext cx="6000760" cy="2026747"/>
            </a:xfrm>
            <a:prstGeom prst="rect">
              <a:avLst/>
            </a:prstGeom>
          </p:spPr>
        </p:pic>
        <p:sp>
          <p:nvSpPr>
            <p:cNvPr id="8" name="Retângulo 7"/>
            <p:cNvSpPr/>
            <p:nvPr/>
          </p:nvSpPr>
          <p:spPr>
            <a:xfrm>
              <a:off x="3000364" y="4214818"/>
              <a:ext cx="1241092" cy="527238"/>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bg2">
                      <a:lumMod val="10000"/>
                    </a:schemeClr>
                  </a:solidFill>
                  <a:effectLst>
                    <a:innerShdw blurRad="101600" dist="76200" dir="5400000">
                      <a:schemeClr val="accent1">
                        <a:satMod val="190000"/>
                        <a:tint val="100000"/>
                        <a:alpha val="74000"/>
                      </a:schemeClr>
                    </a:innerShdw>
                  </a:effectLst>
                  <a:latin typeface="Arial Narrow" pitchFamily="34" charset="0"/>
                </a:rPr>
                <a:t>Endereço Virtual</a:t>
              </a:r>
              <a:endParaRPr lang="pt-BR" sz="2000" b="1" dirty="0">
                <a:ln w="900" cmpd="sng">
                  <a:solidFill>
                    <a:schemeClr val="accent1">
                      <a:satMod val="190000"/>
                      <a:alpha val="55000"/>
                    </a:schemeClr>
                  </a:solidFill>
                  <a:prstDash val="solid"/>
                </a:ln>
                <a:solidFill>
                  <a:schemeClr val="bg2">
                    <a:lumMod val="10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9" name="Retângulo 8"/>
            <p:cNvSpPr/>
            <p:nvPr/>
          </p:nvSpPr>
          <p:spPr>
            <a:xfrm>
              <a:off x="4714876" y="4071942"/>
              <a:ext cx="1241092" cy="527238"/>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bg2">
                      <a:lumMod val="10000"/>
                    </a:schemeClr>
                  </a:solidFill>
                  <a:effectLst>
                    <a:innerShdw blurRad="101600" dist="76200" dir="5400000">
                      <a:schemeClr val="accent1">
                        <a:satMod val="190000"/>
                        <a:tint val="100000"/>
                        <a:alpha val="74000"/>
                      </a:schemeClr>
                    </a:innerShdw>
                  </a:effectLst>
                  <a:latin typeface="Arial Narrow" pitchFamily="34" charset="0"/>
                </a:rPr>
                <a:t>Endereço Físico</a:t>
              </a:r>
              <a:endParaRPr lang="pt-BR" sz="2000" b="1" dirty="0">
                <a:ln w="900" cmpd="sng">
                  <a:solidFill>
                    <a:schemeClr val="accent1">
                      <a:satMod val="190000"/>
                      <a:alpha val="55000"/>
                    </a:schemeClr>
                  </a:solidFill>
                  <a:prstDash val="solid"/>
                </a:ln>
                <a:solidFill>
                  <a:schemeClr val="bg2">
                    <a:lumMod val="10000"/>
                  </a:schemeClr>
                </a:solidFill>
                <a:effectLst>
                  <a:innerShdw blurRad="101600" dist="76200" dir="5400000">
                    <a:schemeClr val="accent1">
                      <a:satMod val="190000"/>
                      <a:tint val="100000"/>
                      <a:alpha val="74000"/>
                    </a:schemeClr>
                  </a:innerShdw>
                </a:effectLst>
                <a:latin typeface="Arial Narrow" pitchFamily="34" charset="0"/>
              </a:endParaRPr>
            </a:p>
          </p:txBody>
        </p:sp>
        <p:sp>
          <p:nvSpPr>
            <p:cNvPr id="10" name="Retângulo 9"/>
            <p:cNvSpPr/>
            <p:nvPr/>
          </p:nvSpPr>
          <p:spPr>
            <a:xfrm>
              <a:off x="4286248" y="5357826"/>
              <a:ext cx="1580888" cy="527238"/>
            </a:xfrm>
            <a:prstGeom prst="rect">
              <a:avLst/>
            </a:prstGeom>
          </p:spPr>
          <p:txBody>
            <a:bodyPr wrap="square">
              <a:spAutoFit/>
            </a:bodyPr>
            <a:lstStyle/>
            <a:p>
              <a:pPr algn="r"/>
              <a:r>
                <a:rPr lang="pt-BR" sz="2000" b="1" dirty="0" smtClean="0">
                  <a:ln w="900" cmpd="sng">
                    <a:solidFill>
                      <a:schemeClr val="accent1">
                        <a:satMod val="190000"/>
                        <a:alpha val="55000"/>
                      </a:schemeClr>
                    </a:solidFill>
                    <a:prstDash val="solid"/>
                  </a:ln>
                  <a:solidFill>
                    <a:schemeClr val="bg2">
                      <a:lumMod val="10000"/>
                    </a:schemeClr>
                  </a:solidFill>
                  <a:effectLst>
                    <a:innerShdw blurRad="101600" dist="76200" dir="5400000">
                      <a:schemeClr val="accent1">
                        <a:satMod val="190000"/>
                        <a:tint val="100000"/>
                        <a:alpha val="74000"/>
                      </a:schemeClr>
                    </a:innerShdw>
                  </a:effectLst>
                  <a:latin typeface="Arial Narrow" pitchFamily="34" charset="0"/>
                </a:rPr>
                <a:t>Endereços  no Disco</a:t>
              </a:r>
              <a:endParaRPr lang="pt-BR" sz="2000" b="1" dirty="0">
                <a:ln w="900" cmpd="sng">
                  <a:solidFill>
                    <a:schemeClr val="accent1">
                      <a:satMod val="190000"/>
                      <a:alpha val="55000"/>
                    </a:schemeClr>
                  </a:solidFill>
                  <a:prstDash val="solid"/>
                </a:ln>
                <a:solidFill>
                  <a:schemeClr val="bg2">
                    <a:lumMod val="10000"/>
                  </a:schemeClr>
                </a:solidFill>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46</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Tradução de endereços</a:t>
            </a:r>
            <a:endParaRPr lang="pt-BR" sz="2800" dirty="0">
              <a:latin typeface="Arial Narrow" pitchFamily="34" charset="0"/>
            </a:endParaRPr>
          </a:p>
        </p:txBody>
      </p:sp>
      <p:grpSp>
        <p:nvGrpSpPr>
          <p:cNvPr id="15" name="Grupo 14"/>
          <p:cNvGrpSpPr/>
          <p:nvPr/>
        </p:nvGrpSpPr>
        <p:grpSpPr>
          <a:xfrm>
            <a:off x="285720" y="1785926"/>
            <a:ext cx="8643998" cy="4179830"/>
            <a:chOff x="285720" y="2071678"/>
            <a:chExt cx="8643998" cy="4179830"/>
          </a:xfrm>
        </p:grpSpPr>
        <p:pic>
          <p:nvPicPr>
            <p:cNvPr id="12290" name="Picture 2"/>
            <p:cNvPicPr>
              <a:picLocks noChangeAspect="1" noChangeArrowheads="1"/>
            </p:cNvPicPr>
            <p:nvPr/>
          </p:nvPicPr>
          <p:blipFill>
            <a:blip r:embed="rId2"/>
            <a:srcRect/>
            <a:stretch>
              <a:fillRect/>
            </a:stretch>
          </p:blipFill>
          <p:spPr bwMode="auto">
            <a:xfrm>
              <a:off x="285720" y="2071678"/>
              <a:ext cx="8643998" cy="3190875"/>
            </a:xfrm>
            <a:prstGeom prst="rect">
              <a:avLst/>
            </a:prstGeom>
            <a:noFill/>
            <a:ln w="9525">
              <a:noFill/>
              <a:miter lim="800000"/>
              <a:headEnd/>
              <a:tailEnd/>
            </a:ln>
            <a:effectLst/>
          </p:spPr>
        </p:pic>
        <p:sp>
          <p:nvSpPr>
            <p:cNvPr id="5" name="Retângulo 4"/>
            <p:cNvSpPr/>
            <p:nvPr/>
          </p:nvSpPr>
          <p:spPr>
            <a:xfrm>
              <a:off x="357158" y="285749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7" name="Retângulo 6"/>
            <p:cNvSpPr/>
            <p:nvPr/>
          </p:nvSpPr>
          <p:spPr>
            <a:xfrm>
              <a:off x="3286116" y="285749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8" name="Retângulo 7"/>
            <p:cNvSpPr/>
            <p:nvPr/>
          </p:nvSpPr>
          <p:spPr>
            <a:xfrm>
              <a:off x="7000892" y="285749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9" name="CaixaDeTexto 8"/>
            <p:cNvSpPr txBox="1"/>
            <p:nvPr/>
          </p:nvSpPr>
          <p:spPr>
            <a:xfrm>
              <a:off x="2428860" y="2571744"/>
              <a:ext cx="521297"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EV</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0" name="CaixaDeTexto 9"/>
            <p:cNvSpPr txBox="1"/>
            <p:nvPr/>
          </p:nvSpPr>
          <p:spPr>
            <a:xfrm>
              <a:off x="5643570" y="2571744"/>
              <a:ext cx="506870"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EF</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1" name="CaixaDeTexto 10"/>
            <p:cNvSpPr txBox="1"/>
            <p:nvPr/>
          </p:nvSpPr>
          <p:spPr>
            <a:xfrm>
              <a:off x="5286380" y="3071810"/>
              <a:ext cx="1357322" cy="830997"/>
            </a:xfrm>
            <a:prstGeom prst="rect">
              <a:avLst/>
            </a:prstGeom>
            <a:noFill/>
          </p:spPr>
          <p:txBody>
            <a:bodyPr wrap="square" rtlCol="0">
              <a:spAutoFit/>
            </a:bodyPr>
            <a:lstStyle/>
            <a:p>
              <a:pPr algn="ctr"/>
              <a:r>
                <a:rPr lang="pt-BR" sz="2400" b="1" i="1" dirty="0" smtClean="0">
                  <a:ln w="900" cmpd="sng">
                    <a:solidFill>
                      <a:schemeClr val="accent1">
                        <a:satMod val="190000"/>
                        <a:alpha val="55000"/>
                      </a:schemeClr>
                    </a:solidFill>
                    <a:prstDash val="solid"/>
                  </a:ln>
                  <a:solidFill>
                    <a:srgbClr val="C00000"/>
                  </a:solidFill>
                  <a:latin typeface="Arial Narrow" pitchFamily="34" charset="0"/>
                </a:rPr>
                <a:t>A página está</a:t>
              </a:r>
              <a:endParaRPr lang="pt-BR" sz="2400" b="1" i="1" dirty="0">
                <a:ln w="900" cmpd="sng">
                  <a:solidFill>
                    <a:schemeClr val="accent1">
                      <a:satMod val="190000"/>
                      <a:alpha val="55000"/>
                    </a:schemeClr>
                  </a:solidFill>
                  <a:prstDash val="solid"/>
                </a:ln>
                <a:solidFill>
                  <a:srgbClr val="C00000"/>
                </a:solidFill>
                <a:latin typeface="Arial Narrow" pitchFamily="34" charset="0"/>
              </a:endParaRPr>
            </a:p>
          </p:txBody>
        </p:sp>
        <p:sp>
          <p:nvSpPr>
            <p:cNvPr id="12" name="Retângulo 11"/>
            <p:cNvSpPr/>
            <p:nvPr/>
          </p:nvSpPr>
          <p:spPr>
            <a:xfrm>
              <a:off x="357158" y="5143512"/>
              <a:ext cx="4000528" cy="1107996"/>
            </a:xfrm>
            <a:prstGeom prst="rect">
              <a:avLst/>
            </a:prstGeom>
          </p:spPr>
          <p:txBody>
            <a:bodyPr wrap="square">
              <a:spAutoFit/>
            </a:bodyPr>
            <a:lstStyle/>
            <a:p>
              <a:pPr algn="ctr"/>
              <a:r>
                <a:rPr lang="pt-BR" sz="2200" b="1" i="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Memory Management </a:t>
              </a:r>
              <a:r>
                <a:rPr lang="pt-BR" sz="2200" b="1" i="1" dirty="0" err="1"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Unit</a:t>
              </a:r>
              <a:r>
                <a:rPr lang="pt-BR" sz="2200" b="1" i="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 ou Unidade de Administração de Memória</a:t>
              </a:r>
              <a:endParaRPr lang="pt-BR" sz="2200" b="1" i="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cxnSp>
          <p:nvCxnSpPr>
            <p:cNvPr id="14" name="Conector de seta reta 13"/>
            <p:cNvCxnSpPr>
              <a:stCxn id="12" idx="0"/>
            </p:cNvCxnSpPr>
            <p:nvPr/>
          </p:nvCxnSpPr>
          <p:spPr>
            <a:xfrm rot="5400000" flipH="1" flipV="1">
              <a:off x="2321703" y="3464719"/>
              <a:ext cx="1714512" cy="1643074"/>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47</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Tradução de endereços</a:t>
            </a:r>
            <a:endParaRPr lang="pt-BR" sz="2800" dirty="0">
              <a:latin typeface="Arial Narrow" pitchFamily="34" charset="0"/>
            </a:endParaRPr>
          </a:p>
        </p:txBody>
      </p:sp>
      <p:grpSp>
        <p:nvGrpSpPr>
          <p:cNvPr id="18" name="Grupo 17"/>
          <p:cNvGrpSpPr/>
          <p:nvPr/>
        </p:nvGrpSpPr>
        <p:grpSpPr>
          <a:xfrm>
            <a:off x="214282" y="1785926"/>
            <a:ext cx="8643998" cy="3533499"/>
            <a:chOff x="285720" y="2071678"/>
            <a:chExt cx="8643998" cy="3533499"/>
          </a:xfrm>
        </p:grpSpPr>
        <p:pic>
          <p:nvPicPr>
            <p:cNvPr id="12290" name="Picture 2"/>
            <p:cNvPicPr>
              <a:picLocks noChangeAspect="1" noChangeArrowheads="1"/>
            </p:cNvPicPr>
            <p:nvPr/>
          </p:nvPicPr>
          <p:blipFill>
            <a:blip r:embed="rId2"/>
            <a:srcRect/>
            <a:stretch>
              <a:fillRect/>
            </a:stretch>
          </p:blipFill>
          <p:spPr bwMode="auto">
            <a:xfrm>
              <a:off x="285720" y="2071678"/>
              <a:ext cx="8643998" cy="3190875"/>
            </a:xfrm>
            <a:prstGeom prst="rect">
              <a:avLst/>
            </a:prstGeom>
            <a:noFill/>
            <a:ln w="9525">
              <a:noFill/>
              <a:miter lim="800000"/>
              <a:headEnd/>
              <a:tailEnd/>
            </a:ln>
            <a:effectLst/>
          </p:spPr>
        </p:pic>
        <p:sp>
          <p:nvSpPr>
            <p:cNvPr id="5" name="Retângulo 4"/>
            <p:cNvSpPr/>
            <p:nvPr/>
          </p:nvSpPr>
          <p:spPr>
            <a:xfrm>
              <a:off x="357158" y="285749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7" name="Retângulo 6"/>
            <p:cNvSpPr/>
            <p:nvPr/>
          </p:nvSpPr>
          <p:spPr>
            <a:xfrm>
              <a:off x="3286116" y="285749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8" name="Retângulo 7"/>
            <p:cNvSpPr/>
            <p:nvPr/>
          </p:nvSpPr>
          <p:spPr>
            <a:xfrm>
              <a:off x="7000892" y="285749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9" name="CaixaDeTexto 8"/>
            <p:cNvSpPr txBox="1"/>
            <p:nvPr/>
          </p:nvSpPr>
          <p:spPr>
            <a:xfrm>
              <a:off x="2428860" y="2571744"/>
              <a:ext cx="521297"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EV</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1" name="CaixaDeTexto 10"/>
            <p:cNvSpPr txBox="1"/>
            <p:nvPr/>
          </p:nvSpPr>
          <p:spPr>
            <a:xfrm>
              <a:off x="1714480" y="3714752"/>
              <a:ext cx="2428893" cy="461665"/>
            </a:xfrm>
            <a:prstGeom prst="rect">
              <a:avLst/>
            </a:prstGeom>
            <a:noFill/>
          </p:spPr>
          <p:txBody>
            <a:bodyPr wrap="square" rtlCol="0">
              <a:spAutoFit/>
            </a:bodyPr>
            <a:lstStyle/>
            <a:p>
              <a:pPr algn="r"/>
              <a:r>
                <a:rPr lang="pt-BR" sz="2400" b="1" i="1" dirty="0" smtClean="0">
                  <a:ln w="900" cmpd="sng">
                    <a:solidFill>
                      <a:schemeClr val="accent1">
                        <a:satMod val="190000"/>
                        <a:alpha val="55000"/>
                      </a:schemeClr>
                    </a:solidFill>
                    <a:prstDash val="solid"/>
                  </a:ln>
                  <a:solidFill>
                    <a:srgbClr val="C00000"/>
                  </a:solidFill>
                  <a:latin typeface="Arial Narrow" pitchFamily="34" charset="0"/>
                </a:rPr>
                <a:t>A página não está</a:t>
              </a:r>
              <a:endParaRPr lang="pt-BR" sz="2400" b="1" i="1" dirty="0">
                <a:ln w="900" cmpd="sng">
                  <a:solidFill>
                    <a:schemeClr val="accent1">
                      <a:satMod val="190000"/>
                      <a:alpha val="55000"/>
                    </a:schemeClr>
                  </a:solidFill>
                  <a:prstDash val="solid"/>
                </a:ln>
                <a:solidFill>
                  <a:srgbClr val="C00000"/>
                </a:solidFill>
                <a:latin typeface="Arial Narrow" pitchFamily="34" charset="0"/>
              </a:endParaRPr>
            </a:p>
          </p:txBody>
        </p:sp>
        <p:sp>
          <p:nvSpPr>
            <p:cNvPr id="12" name="Retângulo 11"/>
            <p:cNvSpPr/>
            <p:nvPr/>
          </p:nvSpPr>
          <p:spPr>
            <a:xfrm>
              <a:off x="3428992" y="5143512"/>
              <a:ext cx="1643074" cy="461665"/>
            </a:xfrm>
            <a:prstGeom prst="rect">
              <a:avLst/>
            </a:prstGeom>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Exceção</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cxnSp>
          <p:nvCxnSpPr>
            <p:cNvPr id="14" name="Conector de seta reta 13"/>
            <p:cNvCxnSpPr/>
            <p:nvPr/>
          </p:nvCxnSpPr>
          <p:spPr>
            <a:xfrm rot="16200000" flipH="1">
              <a:off x="3322629" y="4249743"/>
              <a:ext cx="1785156" cy="794"/>
            </a:xfrm>
            <a:prstGeom prst="straightConnector1">
              <a:avLst/>
            </a:prstGeom>
            <a:ln>
              <a:solidFill>
                <a:schemeClr val="tx1">
                  <a:lumMod val="85000"/>
                  <a:lumOff val="15000"/>
                </a:schemeClr>
              </a:solidFill>
              <a:prstDash val="solid"/>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dirty="0" smtClean="0"/>
              <a:t>Tabela de página e tradução de endereço</a:t>
            </a:r>
            <a:endParaRPr lang="pt-BR"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48</a:t>
            </a:fld>
            <a:endParaRPr lang="pt-BR"/>
          </a:p>
        </p:txBody>
      </p:sp>
      <p:sp>
        <p:nvSpPr>
          <p:cNvPr id="5" name="Content Placeholder 2"/>
          <p:cNvSpPr txBox="1">
            <a:spLocks/>
          </p:cNvSpPr>
          <p:nvPr/>
        </p:nvSpPr>
        <p:spPr>
          <a:xfrm>
            <a:off x="142844" y="928670"/>
            <a:ext cx="8858312" cy="78581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ts val="0"/>
              </a:spcBef>
              <a:spcAft>
                <a:spcPts val="0"/>
              </a:spcAft>
              <a:buClrTx/>
              <a:buSzTx/>
              <a:buFont typeface="Calibri" pitchFamily="34" charset="0"/>
              <a:buChar char="–"/>
              <a:tabLst/>
              <a:defRPr/>
            </a:pPr>
            <a:r>
              <a:rPr kumimoji="0" lang="pt-BR" sz="2200" b="1" i="0" u="none" strike="noStrike" kern="1200" cap="none" spc="0" normalizeH="0" baseline="0" noProof="0"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uLnTx/>
                <a:uFillTx/>
                <a:latin typeface="Arial Narrow" pitchFamily="34" charset="0"/>
              </a:rPr>
              <a:t>A função da tabela de página no processo</a:t>
            </a:r>
            <a:r>
              <a:rPr kumimoji="0" lang="pt-BR" sz="2200" b="1" i="0" u="none" strike="noStrike" kern="1200" cap="none" spc="0" normalizeH="0" noProof="0"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uLnTx/>
                <a:uFillTx/>
                <a:latin typeface="Arial Narrow" pitchFamily="34" charset="0"/>
              </a:rPr>
              <a:t> de tradução de endereço virtual para físico.</a:t>
            </a:r>
            <a:endParaRPr kumimoji="0" lang="pt-BR" sz="2200" b="1" i="0" u="none" strike="noStrike" kern="1200" cap="none" spc="0" normalizeH="0" baseline="0" noProof="0"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uLnTx/>
              <a:uFillTx/>
              <a:latin typeface="Arial Narrow" pitchFamily="34" charset="0"/>
            </a:endParaRPr>
          </a:p>
        </p:txBody>
      </p:sp>
      <p:grpSp>
        <p:nvGrpSpPr>
          <p:cNvPr id="6" name="Grupo 5"/>
          <p:cNvGrpSpPr/>
          <p:nvPr/>
        </p:nvGrpSpPr>
        <p:grpSpPr>
          <a:xfrm>
            <a:off x="428596" y="1785926"/>
            <a:ext cx="8104670" cy="4491352"/>
            <a:chOff x="285720" y="1071546"/>
            <a:chExt cx="8104670" cy="4491352"/>
          </a:xfrm>
        </p:grpSpPr>
        <p:pic>
          <p:nvPicPr>
            <p:cNvPr id="7" name="Imagem 6" descr="7_11.png"/>
            <p:cNvPicPr>
              <a:picLocks noChangeAspect="1"/>
            </p:cNvPicPr>
            <p:nvPr/>
          </p:nvPicPr>
          <p:blipFill>
            <a:blip r:embed="rId2"/>
            <a:stretch>
              <a:fillRect/>
            </a:stretch>
          </p:blipFill>
          <p:spPr>
            <a:xfrm>
              <a:off x="928662" y="1142983"/>
              <a:ext cx="7286676" cy="4419915"/>
            </a:xfrm>
            <a:prstGeom prst="rect">
              <a:avLst/>
            </a:prstGeom>
          </p:spPr>
        </p:pic>
        <p:sp>
          <p:nvSpPr>
            <p:cNvPr id="8" name="CaixaDeTexto 7"/>
            <p:cNvSpPr txBox="1"/>
            <p:nvPr/>
          </p:nvSpPr>
          <p:spPr>
            <a:xfrm>
              <a:off x="6572264" y="4786322"/>
              <a:ext cx="1818126" cy="369332"/>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Memória Principal</a:t>
              </a:r>
              <a:endParaRPr lang="pt-BR"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9" name="CaixaDeTexto 8"/>
            <p:cNvSpPr txBox="1"/>
            <p:nvPr/>
          </p:nvSpPr>
          <p:spPr>
            <a:xfrm>
              <a:off x="285720" y="1071546"/>
              <a:ext cx="1428760" cy="523220"/>
            </a:xfrm>
            <a:prstGeom prst="rect">
              <a:avLst/>
            </a:prstGeom>
            <a:solidFill>
              <a:schemeClr val="bg1"/>
            </a:solidFill>
          </p:spPr>
          <p:txBody>
            <a:bodyPr wrap="square" rtlCol="0">
              <a:spAutoFit/>
            </a:bodyPr>
            <a:lstStyle/>
            <a:p>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Registrador de Tabela de Página</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10" name="CaixaDeTexto 9"/>
            <p:cNvSpPr txBox="1"/>
            <p:nvPr/>
          </p:nvSpPr>
          <p:spPr>
            <a:xfrm>
              <a:off x="1857356" y="1214422"/>
              <a:ext cx="1428760" cy="307777"/>
            </a:xfrm>
            <a:prstGeom prst="rect">
              <a:avLst/>
            </a:prstGeom>
            <a:solidFill>
              <a:schemeClr val="bg1"/>
            </a:solidFill>
          </p:spPr>
          <p:txBody>
            <a:bodyPr wrap="square" rtlCol="0">
              <a:spAutoFit/>
            </a:bodyPr>
            <a:lstStyle/>
            <a:p>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Tabela de Página</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11" name="CaixaDeTexto 10"/>
            <p:cNvSpPr txBox="1"/>
            <p:nvPr/>
          </p:nvSpPr>
          <p:spPr>
            <a:xfrm>
              <a:off x="500034" y="2000240"/>
              <a:ext cx="1285884" cy="523220"/>
            </a:xfrm>
            <a:prstGeom prst="rect">
              <a:avLst/>
            </a:prstGeom>
            <a:solidFill>
              <a:schemeClr val="bg1"/>
            </a:solidFill>
          </p:spPr>
          <p:txBody>
            <a:bodyPr wrap="square" rtlCol="0">
              <a:spAutoFit/>
            </a:bodyPr>
            <a:lstStyle/>
            <a:p>
              <a:pPr algn="r"/>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Número da Página Virtual</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12" name="CaixaDeTexto 11"/>
            <p:cNvSpPr txBox="1"/>
            <p:nvPr/>
          </p:nvSpPr>
          <p:spPr>
            <a:xfrm>
              <a:off x="642910" y="3500438"/>
              <a:ext cx="1143008" cy="307777"/>
            </a:xfrm>
            <a:prstGeom prst="rect">
              <a:avLst/>
            </a:prstGeom>
            <a:noFill/>
          </p:spPr>
          <p:txBody>
            <a:bodyPr wrap="square" rtlCol="0">
              <a:spAutoFit/>
            </a:bodyPr>
            <a:lstStyle/>
            <a:p>
              <a:pPr algn="r"/>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Bits válidos</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13" name="CaixaDeTexto 12"/>
            <p:cNvSpPr txBox="1"/>
            <p:nvPr/>
          </p:nvSpPr>
          <p:spPr>
            <a:xfrm>
              <a:off x="1857356" y="3714752"/>
              <a:ext cx="928694" cy="523220"/>
            </a:xfrm>
            <a:prstGeom prst="rect">
              <a:avLst/>
            </a:prstGeom>
            <a:solidFill>
              <a:schemeClr val="bg1"/>
            </a:solidFill>
          </p:spPr>
          <p:txBody>
            <a:bodyPr wrap="square" rtlCol="0">
              <a:spAutoFit/>
            </a:bodyPr>
            <a:lstStyle/>
            <a:p>
              <a:pPr algn="ctr"/>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Outros </a:t>
              </a:r>
              <a:r>
                <a:rPr lang="pt-BR" sz="1400" b="1" dirty="0" err="1"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Flags</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dirty="0" smtClean="0"/>
              <a:t>Memória Virtual como facilitadora de compartilhamento e proteção de memória.</a:t>
            </a:r>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49</a:t>
            </a:fld>
            <a:endParaRPr lang="pt-BR"/>
          </a:p>
        </p:txBody>
      </p:sp>
      <p:sp>
        <p:nvSpPr>
          <p:cNvPr id="5" name="Content Placeholder 2"/>
          <p:cNvSpPr txBox="1">
            <a:spLocks/>
          </p:cNvSpPr>
          <p:nvPr/>
        </p:nvSpPr>
        <p:spPr>
          <a:xfrm>
            <a:off x="142844" y="928670"/>
            <a:ext cx="8858312" cy="785818"/>
          </a:xfrm>
          <a:prstGeom prst="rect">
            <a:avLst/>
          </a:prstGeom>
        </p:spPr>
        <p:txBody>
          <a:bodyPr vert="horz" lIns="91440" tIns="45720" rIns="91440" bIns="45720" rtlCol="0">
            <a:noAutofit/>
          </a:bodyPr>
          <a:lstStyle/>
          <a:p>
            <a:pPr marL="342900" lvl="0" indent="-342900">
              <a:buFont typeface="Calibri" pitchFamily="34" charset="0"/>
              <a:buChar char="–"/>
              <a:defRPr/>
            </a:pPr>
            <a:endParaRPr lang="pt-BR" sz="2200" b="1"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grpSp>
        <p:nvGrpSpPr>
          <p:cNvPr id="14" name="Grupo 13"/>
          <p:cNvGrpSpPr/>
          <p:nvPr/>
        </p:nvGrpSpPr>
        <p:grpSpPr>
          <a:xfrm>
            <a:off x="714348" y="1285860"/>
            <a:ext cx="7858180" cy="4869926"/>
            <a:chOff x="928662" y="1357298"/>
            <a:chExt cx="7858180" cy="4869926"/>
          </a:xfrm>
        </p:grpSpPr>
        <p:pic>
          <p:nvPicPr>
            <p:cNvPr id="15" name="Imagem 14" descr="7_12.png"/>
            <p:cNvPicPr>
              <a:picLocks noChangeAspect="1"/>
            </p:cNvPicPr>
            <p:nvPr/>
          </p:nvPicPr>
          <p:blipFill>
            <a:blip r:embed="rId2"/>
            <a:stretch>
              <a:fillRect/>
            </a:stretch>
          </p:blipFill>
          <p:spPr>
            <a:xfrm>
              <a:off x="1071538" y="1357298"/>
              <a:ext cx="7500958" cy="4570860"/>
            </a:xfrm>
            <a:prstGeom prst="rect">
              <a:avLst/>
            </a:prstGeom>
          </p:spPr>
        </p:pic>
        <p:sp>
          <p:nvSpPr>
            <p:cNvPr id="16" name="Text Box 1033"/>
            <p:cNvSpPr txBox="1">
              <a:spLocks noChangeArrowheads="1"/>
            </p:cNvSpPr>
            <p:nvPr/>
          </p:nvSpPr>
          <p:spPr bwMode="auto">
            <a:xfrm>
              <a:off x="1928794" y="3929066"/>
              <a:ext cx="253596" cy="1129668"/>
            </a:xfrm>
            <a:prstGeom prst="rect">
              <a:avLst/>
            </a:prstGeom>
            <a:noFill/>
            <a:ln w="9525">
              <a:noFill/>
              <a:miter lim="800000"/>
              <a:headEnd/>
              <a:tailEnd/>
            </a:ln>
            <a:effectLst/>
          </p:spPr>
          <p:txBody>
            <a:bodyPr wrap="none">
              <a:spAutoFit/>
            </a:bodyPr>
            <a:lstStyle/>
            <a:p>
              <a:pPr>
                <a:lnSpc>
                  <a:spcPct val="80000"/>
                </a:lnSpc>
              </a:pPr>
              <a:r>
                <a:rPr lang="en-US" sz="1050" dirty="0">
                  <a:latin typeface="Arial Narrow" pitchFamily="34" charset="0"/>
                </a:rPr>
                <a:t>0</a:t>
              </a:r>
            </a:p>
            <a:p>
              <a:pPr>
                <a:lnSpc>
                  <a:spcPct val="80000"/>
                </a:lnSpc>
              </a:pPr>
              <a:r>
                <a:rPr lang="en-US" sz="1050" dirty="0">
                  <a:latin typeface="Arial Narrow" pitchFamily="34" charset="0"/>
                </a:rPr>
                <a:t>1</a:t>
              </a:r>
            </a:p>
            <a:p>
              <a:pPr>
                <a:lnSpc>
                  <a:spcPct val="80000"/>
                </a:lnSpc>
              </a:pPr>
              <a:r>
                <a:rPr lang="en-US" sz="1050" dirty="0">
                  <a:latin typeface="Arial Narrow" pitchFamily="34" charset="0"/>
                </a:rPr>
                <a:t>2</a:t>
              </a:r>
            </a:p>
            <a:p>
              <a:pPr>
                <a:lnSpc>
                  <a:spcPct val="80000"/>
                </a:lnSpc>
              </a:pPr>
              <a:r>
                <a:rPr lang="en-US" sz="1050" dirty="0">
                  <a:latin typeface="Arial Narrow" pitchFamily="34" charset="0"/>
                </a:rPr>
                <a:t>3</a:t>
              </a:r>
            </a:p>
            <a:p>
              <a:pPr>
                <a:lnSpc>
                  <a:spcPct val="80000"/>
                </a:lnSpc>
              </a:pPr>
              <a:r>
                <a:rPr lang="en-US" sz="1050" dirty="0">
                  <a:latin typeface="Arial Narrow" pitchFamily="34" charset="0"/>
                </a:rPr>
                <a:t>4</a:t>
              </a:r>
            </a:p>
            <a:p>
              <a:pPr>
                <a:lnSpc>
                  <a:spcPct val="80000"/>
                </a:lnSpc>
              </a:pPr>
              <a:r>
                <a:rPr lang="en-US" sz="1050" dirty="0">
                  <a:latin typeface="Arial Narrow" pitchFamily="34" charset="0"/>
                </a:rPr>
                <a:t>5</a:t>
              </a:r>
            </a:p>
            <a:p>
              <a:pPr>
                <a:lnSpc>
                  <a:spcPct val="80000"/>
                </a:lnSpc>
              </a:pPr>
              <a:r>
                <a:rPr lang="en-US" sz="1050" dirty="0">
                  <a:latin typeface="Arial Narrow" pitchFamily="34" charset="0"/>
                </a:rPr>
                <a:t>6</a:t>
              </a:r>
            </a:p>
            <a:p>
              <a:pPr>
                <a:lnSpc>
                  <a:spcPct val="80000"/>
                </a:lnSpc>
              </a:pPr>
              <a:r>
                <a:rPr lang="en-US" sz="1050" dirty="0">
                  <a:latin typeface="Arial Narrow" pitchFamily="34" charset="0"/>
                </a:rPr>
                <a:t>7</a:t>
              </a:r>
            </a:p>
          </p:txBody>
        </p:sp>
        <p:sp>
          <p:nvSpPr>
            <p:cNvPr id="17" name="Text Box 1034"/>
            <p:cNvSpPr txBox="1">
              <a:spLocks noChangeArrowheads="1"/>
            </p:cNvSpPr>
            <p:nvPr/>
          </p:nvSpPr>
          <p:spPr bwMode="auto">
            <a:xfrm>
              <a:off x="2000232" y="2000240"/>
              <a:ext cx="254000" cy="1129668"/>
            </a:xfrm>
            <a:prstGeom prst="rect">
              <a:avLst/>
            </a:prstGeom>
            <a:noFill/>
            <a:ln w="9525">
              <a:noFill/>
              <a:miter lim="800000"/>
              <a:headEnd/>
              <a:tailEnd/>
            </a:ln>
            <a:effectLst/>
          </p:spPr>
          <p:txBody>
            <a:bodyPr wrap="square">
              <a:spAutoFit/>
            </a:bodyPr>
            <a:lstStyle/>
            <a:p>
              <a:pPr>
                <a:lnSpc>
                  <a:spcPct val="80000"/>
                </a:lnSpc>
              </a:pPr>
              <a:r>
                <a:rPr lang="en-US" sz="1050" dirty="0">
                  <a:latin typeface="Arial Narrow" pitchFamily="34" charset="0"/>
                </a:rPr>
                <a:t>0</a:t>
              </a:r>
            </a:p>
            <a:p>
              <a:pPr>
                <a:lnSpc>
                  <a:spcPct val="80000"/>
                </a:lnSpc>
              </a:pPr>
              <a:r>
                <a:rPr lang="en-US" sz="1050" dirty="0">
                  <a:latin typeface="Arial Narrow" pitchFamily="34" charset="0"/>
                </a:rPr>
                <a:t>1</a:t>
              </a:r>
            </a:p>
            <a:p>
              <a:pPr>
                <a:lnSpc>
                  <a:spcPct val="80000"/>
                </a:lnSpc>
              </a:pPr>
              <a:r>
                <a:rPr lang="en-US" sz="1050" dirty="0">
                  <a:latin typeface="Arial Narrow" pitchFamily="34" charset="0"/>
                </a:rPr>
                <a:t>2</a:t>
              </a:r>
            </a:p>
            <a:p>
              <a:pPr>
                <a:lnSpc>
                  <a:spcPct val="80000"/>
                </a:lnSpc>
              </a:pPr>
              <a:r>
                <a:rPr lang="en-US" sz="1050" dirty="0">
                  <a:latin typeface="Arial Narrow" pitchFamily="34" charset="0"/>
                </a:rPr>
                <a:t>3</a:t>
              </a:r>
            </a:p>
            <a:p>
              <a:pPr>
                <a:lnSpc>
                  <a:spcPct val="80000"/>
                </a:lnSpc>
              </a:pPr>
              <a:r>
                <a:rPr lang="en-US" sz="1050" dirty="0">
                  <a:latin typeface="Arial Narrow" pitchFamily="34" charset="0"/>
                </a:rPr>
                <a:t>4</a:t>
              </a:r>
            </a:p>
            <a:p>
              <a:pPr>
                <a:lnSpc>
                  <a:spcPct val="80000"/>
                </a:lnSpc>
              </a:pPr>
              <a:r>
                <a:rPr lang="en-US" sz="1050" dirty="0">
                  <a:latin typeface="Arial Narrow" pitchFamily="34" charset="0"/>
                </a:rPr>
                <a:t>5</a:t>
              </a:r>
            </a:p>
            <a:p>
              <a:pPr>
                <a:lnSpc>
                  <a:spcPct val="80000"/>
                </a:lnSpc>
              </a:pPr>
              <a:r>
                <a:rPr lang="en-US" sz="1050" dirty="0">
                  <a:latin typeface="Arial Narrow" pitchFamily="34" charset="0"/>
                </a:rPr>
                <a:t>6</a:t>
              </a:r>
            </a:p>
            <a:p>
              <a:pPr>
                <a:lnSpc>
                  <a:spcPct val="80000"/>
                </a:lnSpc>
              </a:pPr>
              <a:r>
                <a:rPr lang="en-US" sz="1050" dirty="0">
                  <a:latin typeface="Arial Narrow" pitchFamily="34" charset="0"/>
                </a:rPr>
                <a:t>7</a:t>
              </a:r>
            </a:p>
          </p:txBody>
        </p:sp>
        <p:sp>
          <p:nvSpPr>
            <p:cNvPr id="18" name="CaixaDeTexto 17"/>
            <p:cNvSpPr txBox="1"/>
            <p:nvPr/>
          </p:nvSpPr>
          <p:spPr>
            <a:xfrm>
              <a:off x="6786578" y="5857892"/>
              <a:ext cx="2000264" cy="369332"/>
            </a:xfrm>
            <a:prstGeom prst="rect">
              <a:avLst/>
            </a:prstGeom>
            <a:solidFill>
              <a:schemeClr val="bg1"/>
            </a:solidFill>
          </p:spPr>
          <p:txBody>
            <a:bodyPr wrap="square" rtlCol="0">
              <a:spAutoFit/>
            </a:bodyPr>
            <a:lstStyle/>
            <a:p>
              <a:pPr algn="ctr"/>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Memória Principal</a:t>
              </a:r>
              <a:endParaRPr lang="pt-BR"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19" name="CaixaDeTexto 18"/>
            <p:cNvSpPr txBox="1"/>
            <p:nvPr/>
          </p:nvSpPr>
          <p:spPr>
            <a:xfrm>
              <a:off x="3143240" y="5857892"/>
              <a:ext cx="2428892" cy="369332"/>
            </a:xfrm>
            <a:prstGeom prst="rect">
              <a:avLst/>
            </a:prstGeom>
            <a:solidFill>
              <a:schemeClr val="bg1"/>
            </a:solidFill>
          </p:spPr>
          <p:txBody>
            <a:bodyPr wrap="square" rtlCol="0">
              <a:spAutoFit/>
            </a:bodyPr>
            <a:lstStyle/>
            <a:p>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Para memória de disco</a:t>
              </a:r>
              <a:endParaRPr lang="pt-BR"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20" name="CaixaDeTexto 19"/>
            <p:cNvSpPr txBox="1"/>
            <p:nvPr/>
          </p:nvSpPr>
          <p:spPr>
            <a:xfrm>
              <a:off x="1000100" y="1428736"/>
              <a:ext cx="1571636" cy="523220"/>
            </a:xfrm>
            <a:prstGeom prst="rect">
              <a:avLst/>
            </a:prstGeom>
            <a:noFill/>
          </p:spPr>
          <p:txBody>
            <a:bodyPr wrap="square" rtlCol="0">
              <a:spAutoFit/>
            </a:bodyPr>
            <a:lstStyle/>
            <a:p>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Tabela de página para o processo 1</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21" name="CaixaDeTexto 20"/>
            <p:cNvSpPr txBox="1"/>
            <p:nvPr/>
          </p:nvSpPr>
          <p:spPr>
            <a:xfrm>
              <a:off x="928662" y="3357562"/>
              <a:ext cx="1714512" cy="523220"/>
            </a:xfrm>
            <a:prstGeom prst="rect">
              <a:avLst/>
            </a:prstGeom>
            <a:noFill/>
          </p:spPr>
          <p:txBody>
            <a:bodyPr wrap="square" rtlCol="0">
              <a:spAutoFit/>
            </a:bodyPr>
            <a:lstStyle/>
            <a:p>
              <a:pPr algn="ctr"/>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Tabela de página para o processo 2</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22" name="CaixaDeTexto 21"/>
            <p:cNvSpPr txBox="1"/>
            <p:nvPr/>
          </p:nvSpPr>
          <p:spPr>
            <a:xfrm>
              <a:off x="3071802" y="2571744"/>
              <a:ext cx="1928826" cy="523220"/>
            </a:xfrm>
            <a:prstGeom prst="rect">
              <a:avLst/>
            </a:prstGeom>
            <a:noFill/>
          </p:spPr>
          <p:txBody>
            <a:bodyPr wrap="square" rtlCol="0">
              <a:spAutoFit/>
            </a:bodyPr>
            <a:lstStyle/>
            <a:p>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Acesso permitido para leitura e escrita.</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23" name="CaixaDeTexto 22"/>
            <p:cNvSpPr txBox="1"/>
            <p:nvPr/>
          </p:nvSpPr>
          <p:spPr>
            <a:xfrm>
              <a:off x="3357554" y="3429000"/>
              <a:ext cx="1928826" cy="523220"/>
            </a:xfrm>
            <a:prstGeom prst="rect">
              <a:avLst/>
            </a:prstGeom>
            <a:noFill/>
          </p:spPr>
          <p:txBody>
            <a:bodyPr wrap="square" rtlCol="0">
              <a:spAutoFit/>
            </a:bodyPr>
            <a:lstStyle/>
            <a:p>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Acesso permitido apenas para leitura.</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24" name="CaixaDeTexto 23"/>
            <p:cNvSpPr txBox="1"/>
            <p:nvPr/>
          </p:nvSpPr>
          <p:spPr>
            <a:xfrm>
              <a:off x="1000100" y="5143512"/>
              <a:ext cx="642942" cy="338554"/>
            </a:xfrm>
            <a:prstGeom prst="rect">
              <a:avLst/>
            </a:prstGeom>
            <a:noFill/>
          </p:spPr>
          <p:txBody>
            <a:bodyPr wrap="square" rtlCol="0">
              <a:spAutoFit/>
            </a:bodyPr>
            <a:lstStyle/>
            <a:p>
              <a:pPr algn="r"/>
              <a:r>
                <a:rPr lang="pt-BR" sz="1600" b="1" dirty="0" err="1"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Flags</a:t>
              </a:r>
              <a:endParaRPr lang="pt-BR" sz="16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25" name="CaixaDeTexto 24"/>
            <p:cNvSpPr txBox="1"/>
            <p:nvPr/>
          </p:nvSpPr>
          <p:spPr>
            <a:xfrm>
              <a:off x="1785918" y="5143512"/>
              <a:ext cx="857256" cy="307777"/>
            </a:xfrm>
            <a:prstGeom prst="rect">
              <a:avLst/>
            </a:prstGeom>
            <a:noFill/>
          </p:spPr>
          <p:txBody>
            <a:bodyPr wrap="square" rtlCol="0">
              <a:spAutoFit/>
            </a:bodyPr>
            <a:lstStyle/>
            <a:p>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Ponteiro</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26" name="CaixaDeTexto 25"/>
            <p:cNvSpPr txBox="1"/>
            <p:nvPr/>
          </p:nvSpPr>
          <p:spPr>
            <a:xfrm>
              <a:off x="1000100" y="5572140"/>
              <a:ext cx="1357322" cy="523220"/>
            </a:xfrm>
            <a:prstGeom prst="rect">
              <a:avLst/>
            </a:prstGeom>
            <a:solidFill>
              <a:schemeClr val="bg1"/>
            </a:solidFill>
          </p:spPr>
          <p:txBody>
            <a:bodyPr wrap="square" rtlCol="0">
              <a:spAutoFit/>
            </a:bodyPr>
            <a:lstStyle/>
            <a:p>
              <a:pPr algn="ctr"/>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Bits de Permissão</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5</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effectLst/>
              </a:rPr>
              <a:t>O programa era dividido em partes, chamadas overlays, que cabiam na memória disponível.</a:t>
            </a:r>
          </a:p>
          <a:p>
            <a:pPr>
              <a:spcBef>
                <a:spcPts val="0"/>
              </a:spcBef>
            </a:pPr>
            <a:r>
              <a:rPr lang="pt-BR" sz="3000" dirty="0" smtClean="0">
                <a:effectLst/>
              </a:rPr>
              <a:t>Cada overlay era carregado do disco para a memória, segundo a seqüência do programa, e executado.</a:t>
            </a:r>
          </a:p>
          <a:p>
            <a:pPr>
              <a:spcBef>
                <a:spcPts val="0"/>
              </a:spcBef>
            </a:pPr>
            <a:r>
              <a:rPr lang="pt-BR" sz="3000" dirty="0" smtClean="0">
                <a:effectLst/>
              </a:rPr>
              <a:t>O programador era responsável por gerenciar todo o processo de overlays sem qualquer ajuda do computador.</a:t>
            </a:r>
          </a:p>
        </p:txBody>
      </p:sp>
      <p:sp>
        <p:nvSpPr>
          <p:cNvPr id="6" name="Título 5"/>
          <p:cNvSpPr>
            <a:spLocks noGrp="1"/>
          </p:cNvSpPr>
          <p:nvPr>
            <p:ph type="title"/>
          </p:nvPr>
        </p:nvSpPr>
        <p:spPr>
          <a:xfrm>
            <a:off x="0" y="0"/>
            <a:ext cx="5143504" cy="857232"/>
          </a:xfrm>
        </p:spPr>
        <p:txBody>
          <a:bodyPr/>
          <a:lstStyle/>
          <a:p>
            <a:r>
              <a:rPr lang="pt-BR" sz="2800" i="1" dirty="0" smtClean="0"/>
              <a:t>Overlays</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sz="2800" dirty="0" smtClean="0"/>
              <a:t>Falha de página</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50</a:t>
            </a:fld>
            <a:endParaRPr lang="pt-BR"/>
          </a:p>
        </p:txBody>
      </p:sp>
      <p:sp>
        <p:nvSpPr>
          <p:cNvPr id="5" name="Rectangle 3"/>
          <p:cNvSpPr>
            <a:spLocks noGrp="1"/>
          </p:cNvSpPr>
          <p:nvPr>
            <p:ph idx="1"/>
          </p:nvPr>
        </p:nvSpPr>
        <p:spPr/>
        <p:txBody>
          <a:bodyPr>
            <a:normAutofit/>
          </a:bodyPr>
          <a:lstStyle/>
          <a:p>
            <a:pPr>
              <a:spcBef>
                <a:spcPts val="0"/>
              </a:spcBef>
            </a:pPr>
            <a:r>
              <a:rPr lang="pt-BR" sz="2800" dirty="0" smtClean="0">
                <a:effectLst/>
              </a:rPr>
              <a:t>Uma </a:t>
            </a:r>
            <a:r>
              <a:rPr lang="pt-BR" sz="2800" dirty="0" smtClean="0">
                <a:solidFill>
                  <a:srgbClr val="0000CC"/>
                </a:solidFill>
              </a:rPr>
              <a:t>falha de página </a:t>
            </a:r>
            <a:r>
              <a:rPr lang="pt-BR" sz="2800" dirty="0" smtClean="0">
                <a:effectLst/>
              </a:rPr>
              <a:t>é a seqüência de eventos que ocorre quando um programa tenta acessar os dados (ou código) que está em seu espaço de endereço, mas não está localizada na RAM do sistema no momento. </a:t>
            </a:r>
          </a:p>
          <a:p>
            <a:pPr>
              <a:spcBef>
                <a:spcPts val="0"/>
              </a:spcBef>
            </a:pPr>
            <a:r>
              <a:rPr lang="pt-BR" sz="2800" dirty="0" smtClean="0">
                <a:effectLst/>
              </a:rPr>
              <a:t>O sistema operacional deve resolver as falhas de página tornando a memória dos dados acessados residente de alguma maneira, permitindo ao programa continuar a operação como se a falha de página nunca tivesse ocorrido.</a:t>
            </a:r>
            <a:endParaRPr lang="pt-BR" sz="28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sz="2800" dirty="0" smtClean="0"/>
              <a:t>Falha de página</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51</a:t>
            </a:fld>
            <a:endParaRPr lang="pt-BR"/>
          </a:p>
        </p:txBody>
      </p:sp>
      <p:sp>
        <p:nvSpPr>
          <p:cNvPr id="5" name="Rectangle 3"/>
          <p:cNvSpPr>
            <a:spLocks noGrp="1"/>
          </p:cNvSpPr>
          <p:nvPr>
            <p:ph idx="1"/>
          </p:nvPr>
        </p:nvSpPr>
        <p:spPr/>
        <p:txBody>
          <a:bodyPr>
            <a:normAutofit/>
          </a:bodyPr>
          <a:lstStyle/>
          <a:p>
            <a:pPr>
              <a:spcBef>
                <a:spcPts val="0"/>
              </a:spcBef>
            </a:pPr>
            <a:r>
              <a:rPr lang="pt-BR" sz="2800" dirty="0" smtClean="0">
                <a:effectLst/>
              </a:rPr>
              <a:t>Ocorre quando o bit válido é falso.</a:t>
            </a:r>
          </a:p>
          <a:p>
            <a:pPr>
              <a:spcBef>
                <a:spcPts val="0"/>
              </a:spcBef>
            </a:pPr>
            <a:r>
              <a:rPr lang="pt-BR" sz="2800" dirty="0" smtClean="0">
                <a:effectLst/>
              </a:rPr>
              <a:t>O sistema operacional:</a:t>
            </a:r>
          </a:p>
          <a:p>
            <a:pPr lvl="1">
              <a:spcBef>
                <a:spcPts val="0"/>
              </a:spcBef>
            </a:pPr>
            <a:r>
              <a:rPr lang="pt-BR" sz="2800" dirty="0" smtClean="0">
                <a:effectLst/>
              </a:rPr>
              <a:t>Assume o controle.</a:t>
            </a:r>
          </a:p>
          <a:p>
            <a:pPr lvl="1">
              <a:spcBef>
                <a:spcPts val="0"/>
              </a:spcBef>
            </a:pPr>
            <a:r>
              <a:rPr lang="pt-BR" sz="2800" dirty="0" smtClean="0">
                <a:effectLst/>
              </a:rPr>
              <a:t>Interrompe o processo e guarda seu estado.</a:t>
            </a:r>
          </a:p>
          <a:p>
            <a:pPr lvl="1">
              <a:spcBef>
                <a:spcPts val="0"/>
              </a:spcBef>
            </a:pPr>
            <a:r>
              <a:rPr lang="pt-BR" sz="2800" dirty="0" smtClean="0">
                <a:effectLst/>
              </a:rPr>
              <a:t>Busca a página na </a:t>
            </a:r>
            <a:r>
              <a:rPr lang="pt-BR" sz="2800" i="1" dirty="0" smtClean="0">
                <a:solidFill>
                  <a:srgbClr val="0000CC"/>
                </a:solidFill>
              </a:rPr>
              <a:t>área de swap</a:t>
            </a:r>
            <a:r>
              <a:rPr lang="pt-BR" sz="2800" dirty="0" smtClean="0">
                <a:solidFill>
                  <a:srgbClr val="0000CC"/>
                </a:solidFill>
              </a:rPr>
              <a:t> </a:t>
            </a:r>
            <a:r>
              <a:rPr lang="pt-BR" sz="2800" dirty="0" smtClean="0">
                <a:effectLst/>
              </a:rPr>
              <a:t>do disco rígido e a carrega na memória principal.</a:t>
            </a:r>
          </a:p>
          <a:p>
            <a:pPr lvl="1">
              <a:spcBef>
                <a:spcPts val="0"/>
              </a:spcBef>
            </a:pPr>
            <a:r>
              <a:rPr lang="pt-BR" sz="2800" dirty="0" smtClean="0">
                <a:effectLst/>
              </a:rPr>
              <a:t>Se a memória estiver cheia é necessário substituir uma página.</a:t>
            </a:r>
          </a:p>
          <a:p>
            <a:pPr lvl="1">
              <a:spcBef>
                <a:spcPts val="0"/>
              </a:spcBef>
            </a:pPr>
            <a:r>
              <a:rPr lang="pt-BR" sz="2800" dirty="0" smtClean="0">
                <a:effectLst/>
              </a:rPr>
              <a:t>Tipicamente, a estratégia de substituição é </a:t>
            </a:r>
            <a:r>
              <a:rPr lang="pt-BR" sz="2800" i="1" dirty="0" smtClean="0">
                <a:solidFill>
                  <a:srgbClr val="0000CC"/>
                </a:solidFill>
              </a:rPr>
              <a:t>LRU(</a:t>
            </a:r>
            <a:r>
              <a:rPr lang="pt-BR" sz="2800" i="1" dirty="0" err="1" smtClean="0">
                <a:solidFill>
                  <a:srgbClr val="0000CC"/>
                </a:solidFill>
              </a:rPr>
              <a:t>Least</a:t>
            </a:r>
            <a:r>
              <a:rPr lang="pt-BR" sz="2800" i="1" dirty="0" smtClean="0">
                <a:solidFill>
                  <a:srgbClr val="0000CC"/>
                </a:solidFill>
              </a:rPr>
              <a:t> </a:t>
            </a:r>
            <a:r>
              <a:rPr lang="pt-BR" sz="2800" i="1" dirty="0" err="1" smtClean="0">
                <a:solidFill>
                  <a:srgbClr val="0000CC"/>
                </a:solidFill>
              </a:rPr>
              <a:t>Recently</a:t>
            </a:r>
            <a:r>
              <a:rPr lang="pt-BR" sz="2800" i="1" dirty="0" smtClean="0">
                <a:solidFill>
                  <a:srgbClr val="0000CC"/>
                </a:solidFill>
              </a:rPr>
              <a:t> </a:t>
            </a:r>
            <a:r>
              <a:rPr lang="pt-BR" sz="2800" i="1" dirty="0" err="1" smtClean="0">
                <a:solidFill>
                  <a:srgbClr val="0000CC"/>
                </a:solidFill>
              </a:rPr>
              <a:t>Used</a:t>
            </a:r>
            <a:r>
              <a:rPr lang="pt-BR" sz="2800" i="1" dirty="0" smtClean="0">
                <a:solidFill>
                  <a:srgbClr val="0000CC"/>
                </a:solidFill>
              </a:rPr>
              <a:t>)</a:t>
            </a:r>
            <a:r>
              <a:rPr lang="pt-BR" sz="2800" dirty="0" smtClean="0">
                <a:effectLst/>
              </a:rPr>
              <a:t> </a:t>
            </a:r>
            <a:r>
              <a:rPr lang="pt-BR" sz="2800" dirty="0" smtClean="0">
                <a:effectLst/>
              </a:rPr>
              <a:t>(ou uma aproximação).</a:t>
            </a:r>
            <a:endParaRPr lang="pt-BR" sz="28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52</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Tradução de endereços</a:t>
            </a:r>
            <a:endParaRPr lang="pt-BR" sz="2800" dirty="0">
              <a:latin typeface="Arial Narrow" pitchFamily="34" charset="0"/>
            </a:endParaRPr>
          </a:p>
        </p:txBody>
      </p:sp>
      <p:grpSp>
        <p:nvGrpSpPr>
          <p:cNvPr id="18" name="Grupo 17"/>
          <p:cNvGrpSpPr/>
          <p:nvPr/>
        </p:nvGrpSpPr>
        <p:grpSpPr>
          <a:xfrm>
            <a:off x="285720" y="1500174"/>
            <a:ext cx="8643998" cy="4176441"/>
            <a:chOff x="285720" y="2071678"/>
            <a:chExt cx="8643998" cy="4176441"/>
          </a:xfrm>
        </p:grpSpPr>
        <p:pic>
          <p:nvPicPr>
            <p:cNvPr id="12290" name="Picture 2"/>
            <p:cNvPicPr>
              <a:picLocks noChangeAspect="1" noChangeArrowheads="1"/>
            </p:cNvPicPr>
            <p:nvPr/>
          </p:nvPicPr>
          <p:blipFill>
            <a:blip r:embed="rId2"/>
            <a:srcRect/>
            <a:stretch>
              <a:fillRect/>
            </a:stretch>
          </p:blipFill>
          <p:spPr bwMode="auto">
            <a:xfrm>
              <a:off x="285720" y="2071678"/>
              <a:ext cx="8643998" cy="3190875"/>
            </a:xfrm>
            <a:prstGeom prst="rect">
              <a:avLst/>
            </a:prstGeom>
            <a:noFill/>
            <a:ln w="9525">
              <a:noFill/>
              <a:miter lim="800000"/>
              <a:headEnd/>
              <a:tailEnd/>
            </a:ln>
            <a:effectLst/>
          </p:spPr>
        </p:pic>
        <p:sp>
          <p:nvSpPr>
            <p:cNvPr id="5" name="Retângulo 4"/>
            <p:cNvSpPr/>
            <p:nvPr/>
          </p:nvSpPr>
          <p:spPr>
            <a:xfrm>
              <a:off x="357158" y="285749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7" name="Retângulo 6"/>
            <p:cNvSpPr/>
            <p:nvPr/>
          </p:nvSpPr>
          <p:spPr>
            <a:xfrm>
              <a:off x="3286116" y="285749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8" name="Retângulo 7"/>
            <p:cNvSpPr/>
            <p:nvPr/>
          </p:nvSpPr>
          <p:spPr>
            <a:xfrm>
              <a:off x="7000892" y="285749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9" name="CaixaDeTexto 8"/>
            <p:cNvSpPr txBox="1"/>
            <p:nvPr/>
          </p:nvSpPr>
          <p:spPr>
            <a:xfrm>
              <a:off x="2428860" y="2571744"/>
              <a:ext cx="521297"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EV</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1" name="CaixaDeTexto 10"/>
            <p:cNvSpPr txBox="1"/>
            <p:nvPr/>
          </p:nvSpPr>
          <p:spPr>
            <a:xfrm>
              <a:off x="1714480" y="3714752"/>
              <a:ext cx="2428893" cy="461665"/>
            </a:xfrm>
            <a:prstGeom prst="rect">
              <a:avLst/>
            </a:prstGeom>
            <a:noFill/>
          </p:spPr>
          <p:txBody>
            <a:bodyPr wrap="square" rtlCol="0">
              <a:spAutoFit/>
            </a:bodyPr>
            <a:lstStyle/>
            <a:p>
              <a:pPr algn="r"/>
              <a:r>
                <a:rPr lang="pt-BR" sz="2400" b="1" i="1" dirty="0" smtClean="0">
                  <a:ln w="900" cmpd="sng">
                    <a:solidFill>
                      <a:schemeClr val="accent1">
                        <a:satMod val="190000"/>
                        <a:alpha val="55000"/>
                      </a:schemeClr>
                    </a:solidFill>
                    <a:prstDash val="solid"/>
                  </a:ln>
                  <a:solidFill>
                    <a:srgbClr val="C00000"/>
                  </a:solidFill>
                  <a:latin typeface="Arial Narrow" pitchFamily="34" charset="0"/>
                </a:rPr>
                <a:t>A página não está</a:t>
              </a:r>
              <a:endParaRPr lang="pt-BR" sz="2400" b="1" i="1" dirty="0">
                <a:ln w="900" cmpd="sng">
                  <a:solidFill>
                    <a:schemeClr val="accent1">
                      <a:satMod val="190000"/>
                      <a:alpha val="55000"/>
                    </a:schemeClr>
                  </a:solidFill>
                  <a:prstDash val="solid"/>
                </a:ln>
                <a:solidFill>
                  <a:srgbClr val="C00000"/>
                </a:solidFill>
                <a:latin typeface="Arial Narrow" pitchFamily="34" charset="0"/>
              </a:endParaRPr>
            </a:p>
          </p:txBody>
        </p:sp>
        <p:sp>
          <p:nvSpPr>
            <p:cNvPr id="12" name="Retângulo 11"/>
            <p:cNvSpPr/>
            <p:nvPr/>
          </p:nvSpPr>
          <p:spPr>
            <a:xfrm>
              <a:off x="2214546" y="4643446"/>
              <a:ext cx="3714776" cy="461665"/>
            </a:xfrm>
            <a:prstGeom prst="rect">
              <a:avLst/>
            </a:prstGeom>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Exceção (falha de página)</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cxnSp>
          <p:nvCxnSpPr>
            <p:cNvPr id="14" name="Conector de seta reta 13"/>
            <p:cNvCxnSpPr/>
            <p:nvPr/>
          </p:nvCxnSpPr>
          <p:spPr>
            <a:xfrm rot="5400000">
              <a:off x="3571868" y="4000504"/>
              <a:ext cx="1285884" cy="1588"/>
            </a:xfrm>
            <a:prstGeom prst="straightConnector1">
              <a:avLst/>
            </a:prstGeom>
            <a:ln>
              <a:solidFill>
                <a:schemeClr val="tx1">
                  <a:lumMod val="85000"/>
                  <a:lumOff val="1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5" name="Conector de seta reta 14"/>
            <p:cNvCxnSpPr/>
            <p:nvPr/>
          </p:nvCxnSpPr>
          <p:spPr>
            <a:xfrm rot="5400000">
              <a:off x="3858414" y="5428470"/>
              <a:ext cx="714380" cy="1588"/>
            </a:xfrm>
            <a:prstGeom prst="straightConnector1">
              <a:avLst/>
            </a:prstGeom>
            <a:ln>
              <a:solidFill>
                <a:schemeClr val="tx1">
                  <a:lumMod val="85000"/>
                  <a:lumOff val="1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7" name="Retângulo 16"/>
            <p:cNvSpPr/>
            <p:nvPr/>
          </p:nvSpPr>
          <p:spPr>
            <a:xfrm>
              <a:off x="2357422" y="5786454"/>
              <a:ext cx="3714776" cy="461665"/>
            </a:xfrm>
            <a:prstGeom prst="rect">
              <a:avLst/>
            </a:prstGeom>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Sistema Operacional</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53</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Tradução de endereços</a:t>
            </a:r>
            <a:endParaRPr lang="pt-BR" sz="2800" dirty="0">
              <a:latin typeface="Arial Narrow" pitchFamily="34" charset="0"/>
            </a:endParaRPr>
          </a:p>
        </p:txBody>
      </p:sp>
      <p:pic>
        <p:nvPicPr>
          <p:cNvPr id="13314" name="Picture 2"/>
          <p:cNvPicPr>
            <a:picLocks noChangeAspect="1" noChangeArrowheads="1"/>
          </p:cNvPicPr>
          <p:nvPr/>
        </p:nvPicPr>
        <p:blipFill>
          <a:blip r:embed="rId2"/>
          <a:srcRect/>
          <a:stretch>
            <a:fillRect/>
          </a:stretch>
        </p:blipFill>
        <p:spPr bwMode="auto">
          <a:xfrm>
            <a:off x="214282" y="1285860"/>
            <a:ext cx="8715436" cy="4676775"/>
          </a:xfrm>
          <a:prstGeom prst="rect">
            <a:avLst/>
          </a:prstGeom>
          <a:noFill/>
          <a:ln w="9525">
            <a:noFill/>
            <a:miter lim="800000"/>
            <a:headEnd/>
            <a:tailEnd/>
          </a:ln>
          <a:effectLst/>
        </p:spPr>
      </p:pic>
      <p:sp>
        <p:nvSpPr>
          <p:cNvPr id="5" name="Retângulo 4"/>
          <p:cNvSpPr/>
          <p:nvPr/>
        </p:nvSpPr>
        <p:spPr>
          <a:xfrm>
            <a:off x="285720" y="2000240"/>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7" name="Retângulo 6"/>
          <p:cNvSpPr/>
          <p:nvPr/>
        </p:nvSpPr>
        <p:spPr>
          <a:xfrm>
            <a:off x="3214678" y="2000240"/>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8" name="Retângulo 7"/>
          <p:cNvSpPr/>
          <p:nvPr/>
        </p:nvSpPr>
        <p:spPr>
          <a:xfrm>
            <a:off x="6929454" y="142873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9" name="Retângulo 8"/>
          <p:cNvSpPr/>
          <p:nvPr/>
        </p:nvSpPr>
        <p:spPr>
          <a:xfrm>
            <a:off x="2000232" y="5072074"/>
            <a:ext cx="3094117" cy="523220"/>
          </a:xfrm>
          <a:prstGeom prst="rect">
            <a:avLst/>
          </a:prstGeom>
        </p:spPr>
        <p:txBody>
          <a:bodyPr wrap="none">
            <a:spAutoFit/>
          </a:bodyPr>
          <a:lstStyle/>
          <a:p>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Sistema Operacional</a:t>
            </a:r>
            <a:endPar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0" name="Retângulo 9"/>
          <p:cNvSpPr/>
          <p:nvPr/>
        </p:nvSpPr>
        <p:spPr>
          <a:xfrm>
            <a:off x="6643702" y="5857892"/>
            <a:ext cx="2286016"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Memória Secundária</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1" name="CaixaDeTexto 10"/>
          <p:cNvSpPr txBox="1"/>
          <p:nvPr/>
        </p:nvSpPr>
        <p:spPr>
          <a:xfrm>
            <a:off x="2428860" y="1714488"/>
            <a:ext cx="521297"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EV</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cxnSp>
        <p:nvCxnSpPr>
          <p:cNvPr id="17" name="Conector em curva 16"/>
          <p:cNvCxnSpPr>
            <a:stCxn id="19" idx="1"/>
            <a:endCxn id="18" idx="1"/>
          </p:cNvCxnSpPr>
          <p:nvPr/>
        </p:nvCxnSpPr>
        <p:spPr>
          <a:xfrm rot="10800000" flipH="1">
            <a:off x="6929454" y="2178835"/>
            <a:ext cx="71438" cy="3357586"/>
          </a:xfrm>
          <a:prstGeom prst="curvedConnector3">
            <a:avLst>
              <a:gd name="adj1" fmla="val -1444839"/>
            </a:avLst>
          </a:prstGeom>
          <a:ln w="28575">
            <a:solidFill>
              <a:srgbClr val="C00000"/>
            </a:solidFill>
            <a:tailEnd type="arrow"/>
          </a:ln>
        </p:spPr>
        <p:style>
          <a:lnRef idx="3">
            <a:schemeClr val="dk1"/>
          </a:lnRef>
          <a:fillRef idx="0">
            <a:schemeClr val="dk1"/>
          </a:fillRef>
          <a:effectRef idx="2">
            <a:schemeClr val="dk1"/>
          </a:effectRef>
          <a:fontRef idx="minor">
            <a:schemeClr val="tx1"/>
          </a:fontRef>
        </p:style>
      </p:cxnSp>
      <p:sp>
        <p:nvSpPr>
          <p:cNvPr id="18" name="Retângulo 17"/>
          <p:cNvSpPr/>
          <p:nvPr/>
        </p:nvSpPr>
        <p:spPr>
          <a:xfrm>
            <a:off x="7000892" y="2000240"/>
            <a:ext cx="428628" cy="3571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6929454" y="5357826"/>
            <a:ext cx="428628" cy="3571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54</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Tradução de endereços</a:t>
            </a:r>
            <a:endParaRPr lang="pt-BR" sz="2800" dirty="0">
              <a:latin typeface="Arial Narrow" pitchFamily="34" charset="0"/>
            </a:endParaRPr>
          </a:p>
        </p:txBody>
      </p:sp>
      <p:pic>
        <p:nvPicPr>
          <p:cNvPr id="14338" name="Picture 2"/>
          <p:cNvPicPr>
            <a:picLocks noChangeAspect="1" noChangeArrowheads="1"/>
          </p:cNvPicPr>
          <p:nvPr/>
        </p:nvPicPr>
        <p:blipFill>
          <a:blip r:embed="rId2"/>
          <a:srcRect/>
          <a:stretch>
            <a:fillRect/>
          </a:stretch>
        </p:blipFill>
        <p:spPr bwMode="auto">
          <a:xfrm>
            <a:off x="214282" y="1776413"/>
            <a:ext cx="8786874" cy="3305175"/>
          </a:xfrm>
          <a:prstGeom prst="rect">
            <a:avLst/>
          </a:prstGeom>
          <a:noFill/>
          <a:ln w="9525">
            <a:noFill/>
            <a:miter lim="800000"/>
            <a:headEnd/>
            <a:tailEnd/>
          </a:ln>
          <a:effectLst/>
        </p:spPr>
      </p:pic>
      <p:sp>
        <p:nvSpPr>
          <p:cNvPr id="5" name="Retângulo 4"/>
          <p:cNvSpPr/>
          <p:nvPr/>
        </p:nvSpPr>
        <p:spPr>
          <a:xfrm>
            <a:off x="285720" y="250030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7" name="Retângulo 6"/>
          <p:cNvSpPr/>
          <p:nvPr/>
        </p:nvSpPr>
        <p:spPr>
          <a:xfrm>
            <a:off x="3214678" y="250030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8" name="Retângulo 7"/>
          <p:cNvSpPr/>
          <p:nvPr/>
        </p:nvSpPr>
        <p:spPr>
          <a:xfrm>
            <a:off x="7000892" y="1928802"/>
            <a:ext cx="1785950"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9" name="CaixaDeTexto 8"/>
          <p:cNvSpPr txBox="1"/>
          <p:nvPr/>
        </p:nvSpPr>
        <p:spPr>
          <a:xfrm>
            <a:off x="2428860" y="2214554"/>
            <a:ext cx="521297"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EV</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0" name="CaixaDeTexto 9"/>
          <p:cNvSpPr txBox="1"/>
          <p:nvPr/>
        </p:nvSpPr>
        <p:spPr>
          <a:xfrm>
            <a:off x="5786446" y="2214554"/>
            <a:ext cx="506870"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EF</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1" name="CaixaDeTexto 10"/>
          <p:cNvSpPr txBox="1"/>
          <p:nvPr/>
        </p:nvSpPr>
        <p:spPr>
          <a:xfrm>
            <a:off x="5357818" y="2643182"/>
            <a:ext cx="1357322" cy="830997"/>
          </a:xfrm>
          <a:prstGeom prst="rect">
            <a:avLst/>
          </a:prstGeom>
          <a:noFill/>
        </p:spPr>
        <p:txBody>
          <a:bodyPr wrap="square" rtlCol="0">
            <a:spAutoFit/>
          </a:bodyPr>
          <a:lstStyle/>
          <a:p>
            <a:pPr algn="ctr"/>
            <a:r>
              <a:rPr lang="pt-BR" sz="2400" b="1" i="1" dirty="0" smtClean="0">
                <a:ln w="900" cmpd="sng">
                  <a:solidFill>
                    <a:schemeClr val="accent1">
                      <a:satMod val="190000"/>
                      <a:alpha val="55000"/>
                    </a:schemeClr>
                  </a:solidFill>
                  <a:prstDash val="solid"/>
                </a:ln>
                <a:solidFill>
                  <a:srgbClr val="C00000"/>
                </a:solidFill>
                <a:latin typeface="Arial Narrow" pitchFamily="34" charset="0"/>
              </a:rPr>
              <a:t>A página está</a:t>
            </a:r>
            <a:endParaRPr lang="pt-BR" sz="2400" b="1" i="1" dirty="0">
              <a:ln w="900" cmpd="sng">
                <a:solidFill>
                  <a:schemeClr val="accent1">
                    <a:satMod val="190000"/>
                    <a:alpha val="55000"/>
                  </a:schemeClr>
                </a:solidFill>
                <a:prstDash val="solid"/>
              </a:ln>
              <a:solidFill>
                <a:srgbClr val="C00000"/>
              </a:solidFill>
              <a:latin typeface="Arial Narrow"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55</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Tradução de endereços</a:t>
            </a:r>
            <a:endParaRPr lang="pt-BR" sz="2800" dirty="0">
              <a:latin typeface="Arial Narrow" pitchFamily="34" charset="0"/>
            </a:endParaRPr>
          </a:p>
        </p:txBody>
      </p:sp>
      <p:pic>
        <p:nvPicPr>
          <p:cNvPr id="14338" name="Picture 2"/>
          <p:cNvPicPr>
            <a:picLocks noChangeAspect="1" noChangeArrowheads="1"/>
          </p:cNvPicPr>
          <p:nvPr/>
        </p:nvPicPr>
        <p:blipFill>
          <a:blip r:embed="rId2"/>
          <a:srcRect/>
          <a:stretch>
            <a:fillRect/>
          </a:stretch>
        </p:blipFill>
        <p:spPr bwMode="auto">
          <a:xfrm>
            <a:off x="214282" y="1776413"/>
            <a:ext cx="8786874" cy="3305175"/>
          </a:xfrm>
          <a:prstGeom prst="rect">
            <a:avLst/>
          </a:prstGeom>
          <a:noFill/>
          <a:ln w="9525">
            <a:noFill/>
            <a:miter lim="800000"/>
            <a:headEnd/>
            <a:tailEnd/>
          </a:ln>
          <a:effectLst/>
        </p:spPr>
      </p:pic>
      <p:sp>
        <p:nvSpPr>
          <p:cNvPr id="5" name="Retângulo 4"/>
          <p:cNvSpPr/>
          <p:nvPr/>
        </p:nvSpPr>
        <p:spPr>
          <a:xfrm>
            <a:off x="285720" y="250030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7" name="Retângulo 6"/>
          <p:cNvSpPr/>
          <p:nvPr/>
        </p:nvSpPr>
        <p:spPr>
          <a:xfrm>
            <a:off x="3214678" y="2500306"/>
            <a:ext cx="1857388"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8" name="Retângulo 7"/>
          <p:cNvSpPr/>
          <p:nvPr/>
        </p:nvSpPr>
        <p:spPr>
          <a:xfrm>
            <a:off x="7000892" y="1928802"/>
            <a:ext cx="1785950" cy="400110"/>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9" name="CaixaDeTexto 8"/>
          <p:cNvSpPr txBox="1"/>
          <p:nvPr/>
        </p:nvSpPr>
        <p:spPr>
          <a:xfrm>
            <a:off x="2428860" y="2214554"/>
            <a:ext cx="521297"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EV</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0" name="CaixaDeTexto 9"/>
          <p:cNvSpPr txBox="1"/>
          <p:nvPr/>
        </p:nvSpPr>
        <p:spPr>
          <a:xfrm>
            <a:off x="5786446" y="2214554"/>
            <a:ext cx="506870"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rPr>
              <a:t>EF</a:t>
            </a:r>
            <a:endParaRPr lang="pt-BR" sz="2400" b="1" dirty="0">
              <a:ln w="900" cmpd="sng">
                <a:solidFill>
                  <a:schemeClr val="accent1">
                    <a:satMod val="190000"/>
                    <a:alpha val="55000"/>
                  </a:schemeClr>
                </a:solidFill>
                <a:prstDash val="solid"/>
              </a:ln>
              <a:solidFill>
                <a:srgbClr val="C00000"/>
              </a:solidFill>
              <a:effectLst>
                <a:outerShdw blurRad="38100" dist="38100" dir="2700000" algn="tl">
                  <a:srgbClr val="000000">
                    <a:alpha val="43137"/>
                  </a:srgbClr>
                </a:outerShdw>
              </a:effectLst>
              <a:latin typeface="Arial Narrow" pitchFamily="34" charset="0"/>
            </a:endParaRPr>
          </a:p>
        </p:txBody>
      </p:sp>
      <p:sp>
        <p:nvSpPr>
          <p:cNvPr id="12" name="Retângulo 11"/>
          <p:cNvSpPr/>
          <p:nvPr/>
        </p:nvSpPr>
        <p:spPr>
          <a:xfrm>
            <a:off x="2000232" y="4286256"/>
            <a:ext cx="4492384" cy="461665"/>
          </a:xfrm>
          <a:prstGeom prst="rect">
            <a:avLst/>
          </a:prstGeom>
        </p:spPr>
        <p:txBody>
          <a:bodyPr wrap="none">
            <a:spAutoFit/>
          </a:bodyPr>
          <a:lstStyle/>
          <a:p>
            <a:r>
              <a:rPr lang="pt-BR" sz="24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A palavra é enviada ao processador</a:t>
            </a:r>
            <a:endParaRPr lang="pt-BR" sz="24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cxnSp>
        <p:nvCxnSpPr>
          <p:cNvPr id="14" name="Conector reto 13"/>
          <p:cNvCxnSpPr/>
          <p:nvPr/>
        </p:nvCxnSpPr>
        <p:spPr>
          <a:xfrm rot="5400000">
            <a:off x="6072198" y="3000372"/>
            <a:ext cx="1071570" cy="785818"/>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cxnSp>
        <p:nvCxnSpPr>
          <p:cNvPr id="16" name="Conector de seta reta 15"/>
          <p:cNvCxnSpPr/>
          <p:nvPr/>
        </p:nvCxnSpPr>
        <p:spPr>
          <a:xfrm rot="10800000">
            <a:off x="1571604" y="3929066"/>
            <a:ext cx="4643470" cy="1588"/>
          </a:xfrm>
          <a:prstGeom prst="straightConnector1">
            <a:avLst/>
          </a:prstGeom>
          <a:ln>
            <a:solidFill>
              <a:srgbClr val="C00000"/>
            </a:solidFill>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56</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Tabela de páginas</a:t>
            </a:r>
            <a:endParaRPr lang="pt-BR" sz="2800" dirty="0">
              <a:latin typeface="Arial Narrow" pitchFamily="34" charset="0"/>
            </a:endParaRPr>
          </a:p>
        </p:txBody>
      </p:sp>
      <p:sp>
        <p:nvSpPr>
          <p:cNvPr id="17" name="Rectangle 3"/>
          <p:cNvSpPr txBox="1">
            <a:spLocks/>
          </p:cNvSpPr>
          <p:nvPr/>
        </p:nvSpPr>
        <p:spPr>
          <a:xfrm>
            <a:off x="142844" y="928670"/>
            <a:ext cx="8858312" cy="542928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Aft>
                <a:spcPts val="0"/>
              </a:spcAft>
              <a:buClrTx/>
              <a:buSzTx/>
              <a:buFont typeface="Calibri" pitchFamily="34" charset="0"/>
              <a:buChar char="–"/>
              <a:tabLst/>
              <a:defRPr/>
            </a:pPr>
            <a:r>
              <a:rPr kumimoji="0" lang="pt-BR" sz="3000" b="1" i="0" u="none" strike="noStrike" kern="1200" cap="none" spc="0" normalizeH="0" baseline="0" dirty="0" smtClean="0">
                <a:ln w="900" cmpd="sng">
                  <a:solidFill>
                    <a:schemeClr val="accent1">
                      <a:satMod val="190000"/>
                      <a:alpha val="55000"/>
                    </a:schemeClr>
                  </a:solidFill>
                  <a:prstDash val="solid"/>
                </a:ln>
                <a:solidFill>
                  <a:schemeClr val="tx1"/>
                </a:solidFill>
                <a:uLnTx/>
                <a:uFillTx/>
                <a:latin typeface="Arial Narrow" pitchFamily="34" charset="0"/>
                <a:ea typeface="+mn-ea"/>
                <a:cs typeface="+mn-cs"/>
              </a:rPr>
              <a:t>Cada programa tem sua própria tabela de páginas.</a:t>
            </a:r>
          </a:p>
          <a:p>
            <a:pPr marL="342900" marR="0" lvl="0" indent="-342900" algn="l" defTabSz="914400" rtl="0" eaLnBrk="1" fontAlgn="auto" latinLnBrk="0" hangingPunct="1">
              <a:lnSpc>
                <a:spcPct val="100000"/>
              </a:lnSpc>
              <a:spcAft>
                <a:spcPts val="0"/>
              </a:spcAft>
              <a:buClrTx/>
              <a:buSzTx/>
              <a:buFont typeface="Calibri" pitchFamily="34" charset="0"/>
              <a:buChar char="–"/>
              <a:tabLst/>
              <a:defRPr/>
            </a:pPr>
            <a:r>
              <a:rPr kumimoji="0" lang="pt-BR" sz="3000" b="1" i="0" u="none" strike="noStrike" kern="1200" cap="none" spc="0" normalizeH="0" baseline="0" dirty="0" smtClean="0">
                <a:ln w="900" cmpd="sng">
                  <a:solidFill>
                    <a:schemeClr val="accent1">
                      <a:satMod val="190000"/>
                      <a:alpha val="55000"/>
                    </a:schemeClr>
                  </a:solidFill>
                  <a:prstDash val="solid"/>
                </a:ln>
                <a:solidFill>
                  <a:schemeClr val="tx1"/>
                </a:solidFill>
                <a:uLnTx/>
                <a:uFillTx/>
                <a:latin typeface="Arial Narrow" pitchFamily="34" charset="0"/>
                <a:ea typeface="+mn-ea"/>
                <a:cs typeface="+mn-cs"/>
              </a:rPr>
              <a:t>Vários programas podem ter o mesmo espaço de endereços virtuais.</a:t>
            </a:r>
          </a:p>
          <a:p>
            <a:pPr marL="342900" marR="0" lvl="0" indent="-342900" algn="l" defTabSz="914400" rtl="0" eaLnBrk="1" fontAlgn="auto" latinLnBrk="0" hangingPunct="1">
              <a:lnSpc>
                <a:spcPct val="100000"/>
              </a:lnSpc>
              <a:spcAft>
                <a:spcPts val="0"/>
              </a:spcAft>
              <a:buClrTx/>
              <a:buSzTx/>
              <a:buFont typeface="Calibri" pitchFamily="34" charset="0"/>
              <a:buChar char="–"/>
              <a:tabLst/>
              <a:defRPr/>
            </a:pPr>
            <a:r>
              <a:rPr kumimoji="0" lang="pt-BR" sz="3000" b="1" i="0" u="none" strike="noStrike" kern="1200" cap="none" spc="0" normalizeH="0" baseline="0" dirty="0" smtClean="0">
                <a:ln w="900" cmpd="sng">
                  <a:solidFill>
                    <a:schemeClr val="accent1">
                      <a:satMod val="190000"/>
                      <a:alpha val="55000"/>
                    </a:schemeClr>
                  </a:solidFill>
                  <a:prstDash val="solid"/>
                </a:ln>
                <a:solidFill>
                  <a:schemeClr val="tx1"/>
                </a:solidFill>
                <a:uLnTx/>
                <a:uFillTx/>
                <a:latin typeface="Arial Narrow" pitchFamily="34" charset="0"/>
                <a:ea typeface="+mn-ea"/>
                <a:cs typeface="+mn-cs"/>
              </a:rPr>
              <a:t>O sistema operacional se encarrega de:</a:t>
            </a:r>
          </a:p>
          <a:p>
            <a:pPr marL="742950" marR="0" lvl="1" indent="-285750" algn="l" defTabSz="914400" rtl="0" eaLnBrk="1" fontAlgn="auto" latinLnBrk="0" hangingPunct="1">
              <a:lnSpc>
                <a:spcPct val="100000"/>
              </a:lnSpc>
              <a:spcAft>
                <a:spcPts val="0"/>
              </a:spcAft>
              <a:buClrTx/>
              <a:buSzTx/>
              <a:buFont typeface="Calibri" pitchFamily="34" charset="0"/>
              <a:buChar char="–"/>
              <a:tabLst/>
              <a:defRPr/>
            </a:pPr>
            <a:r>
              <a:rPr kumimoji="0" lang="pt-BR" sz="3000" b="1" i="0" u="none" strike="noStrike" kern="1200" cap="none" spc="0" normalizeH="0" baseline="0" dirty="0" smtClean="0">
                <a:ln w="900" cmpd="sng">
                  <a:solidFill>
                    <a:schemeClr val="accent1">
                      <a:satMod val="190000"/>
                      <a:alpha val="55000"/>
                    </a:schemeClr>
                  </a:solidFill>
                  <a:prstDash val="solid"/>
                </a:ln>
                <a:solidFill>
                  <a:schemeClr val="tx1"/>
                </a:solidFill>
                <a:uLnTx/>
                <a:uFillTx/>
                <a:latin typeface="Arial Narrow" pitchFamily="34" charset="0"/>
                <a:ea typeface="+mn-ea"/>
                <a:cs typeface="+mn-cs"/>
              </a:rPr>
              <a:t>Atribuir a memória física.</a:t>
            </a:r>
          </a:p>
          <a:p>
            <a:pPr marL="742950" marR="0" lvl="1" indent="-285750" algn="l" defTabSz="914400" rtl="0" eaLnBrk="1" fontAlgn="auto" latinLnBrk="0" hangingPunct="1">
              <a:lnSpc>
                <a:spcPct val="100000"/>
              </a:lnSpc>
              <a:spcAft>
                <a:spcPts val="0"/>
              </a:spcAft>
              <a:buClrTx/>
              <a:buSzTx/>
              <a:buFont typeface="Calibri" pitchFamily="34" charset="0"/>
              <a:buChar char="–"/>
              <a:tabLst/>
              <a:defRPr/>
            </a:pPr>
            <a:r>
              <a:rPr kumimoji="0" lang="pt-BR" sz="3000" b="1" i="0" u="none" strike="noStrike" kern="1200" cap="none" spc="0" normalizeH="0" baseline="0" dirty="0" smtClean="0">
                <a:ln w="900" cmpd="sng">
                  <a:solidFill>
                    <a:schemeClr val="accent1">
                      <a:satMod val="190000"/>
                      <a:alpha val="55000"/>
                    </a:schemeClr>
                  </a:solidFill>
                  <a:prstDash val="solid"/>
                </a:ln>
                <a:solidFill>
                  <a:schemeClr val="tx1"/>
                </a:solidFill>
                <a:uLnTx/>
                <a:uFillTx/>
                <a:latin typeface="Arial Narrow" pitchFamily="34" charset="0"/>
                <a:ea typeface="+mn-ea"/>
                <a:cs typeface="+mn-cs"/>
              </a:rPr>
              <a:t>Atualizar as tabelas de páginas para que os espaços de endereços virtuais dos distintos programas não venham a colidir.</a:t>
            </a:r>
          </a:p>
          <a:p>
            <a:pPr marL="342900" marR="0" lvl="0" indent="-342900" algn="l" defTabSz="914400" rtl="0" eaLnBrk="1" fontAlgn="auto" latinLnBrk="0" hangingPunct="1">
              <a:lnSpc>
                <a:spcPct val="100000"/>
              </a:lnSpc>
              <a:spcBef>
                <a:spcPct val="20000"/>
              </a:spcBef>
              <a:spcAft>
                <a:spcPts val="0"/>
              </a:spcAft>
              <a:buClrTx/>
              <a:buSzTx/>
              <a:buFont typeface="Calibri" pitchFamily="34" charset="0"/>
              <a:buChar char="–"/>
              <a:tabLst/>
              <a:defRPr/>
            </a:pPr>
            <a:endParaRPr kumimoji="0" lang="pt-BR" sz="2400" b="1" i="0" u="none" strike="noStrike" kern="1200" cap="none" spc="0" normalizeH="0" baseline="0" dirty="0">
              <a:ln w="900" cmpd="sng">
                <a:solidFill>
                  <a:schemeClr val="accent1">
                    <a:satMod val="190000"/>
                    <a:alpha val="55000"/>
                  </a:schemeClr>
                </a:solidFill>
                <a:prstDash val="solid"/>
              </a:ln>
              <a:solidFill>
                <a:schemeClr val="tx1"/>
              </a:solidFill>
              <a:uLnTx/>
              <a:uFillTx/>
              <a:latin typeface="Arial Narrow"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dissolv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dissolve">
                                      <p:cBhvr>
                                        <p:cTn id="17" dur="500"/>
                                        <p:tgtEl>
                                          <p:spTgt spid="17">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7">
                                            <p:txEl>
                                              <p:pRg st="3" end="3"/>
                                            </p:txEl>
                                          </p:spTgt>
                                        </p:tgtEl>
                                        <p:attrNameLst>
                                          <p:attrName>style.visibility</p:attrName>
                                        </p:attrNameLst>
                                      </p:cBhvr>
                                      <p:to>
                                        <p:strVal val="visible"/>
                                      </p:to>
                                    </p:set>
                                    <p:animEffect transition="in" filter="dissolve">
                                      <p:cBhvr>
                                        <p:cTn id="20" dur="500"/>
                                        <p:tgtEl>
                                          <p:spTgt spid="17">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animEffect transition="in" filter="dissolve">
                                      <p:cBhvr>
                                        <p:cTn id="23"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57</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Tabela de páginas</a:t>
            </a:r>
            <a:endParaRPr lang="pt-BR" sz="2800" dirty="0">
              <a:latin typeface="Arial Narrow" pitchFamily="34" charset="0"/>
            </a:endParaRPr>
          </a:p>
        </p:txBody>
      </p:sp>
      <p:sp>
        <p:nvSpPr>
          <p:cNvPr id="9" name="CaixaDeTexto 8"/>
          <p:cNvSpPr txBox="1"/>
          <p:nvPr/>
        </p:nvSpPr>
        <p:spPr>
          <a:xfrm>
            <a:off x="2143108" y="928670"/>
            <a:ext cx="2571768" cy="646331"/>
          </a:xfrm>
          <a:prstGeom prst="rect">
            <a:avLst/>
          </a:prstGeom>
          <a:noFill/>
        </p:spPr>
        <p:txBody>
          <a:bodyPr wrap="square" rtlCol="0">
            <a:spAutoFit/>
          </a:bodyPr>
          <a:lstStyle/>
          <a:p>
            <a:pPr algn="ctr"/>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Tabela de páginas</a:t>
            </a:r>
          </a:p>
          <a:p>
            <a:pPr algn="ctr"/>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do programa em execução</a:t>
            </a:r>
            <a:endParaRPr lang="pt-BR"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nvGrpSpPr>
          <p:cNvPr id="2" name="Grupo 15"/>
          <p:cNvGrpSpPr/>
          <p:nvPr/>
        </p:nvGrpSpPr>
        <p:grpSpPr>
          <a:xfrm>
            <a:off x="142844" y="1214422"/>
            <a:ext cx="8643998" cy="5075487"/>
            <a:chOff x="142844" y="1214422"/>
            <a:chExt cx="8643998" cy="5075487"/>
          </a:xfrm>
        </p:grpSpPr>
        <p:pic>
          <p:nvPicPr>
            <p:cNvPr id="2051" name="Picture 3"/>
            <p:cNvPicPr>
              <a:picLocks noChangeAspect="1" noChangeArrowheads="1"/>
            </p:cNvPicPr>
            <p:nvPr/>
          </p:nvPicPr>
          <p:blipFill>
            <a:blip r:embed="rId2">
              <a:lum bright="-20000" contrast="40000"/>
            </a:blip>
            <a:srcRect/>
            <a:stretch>
              <a:fillRect/>
            </a:stretch>
          </p:blipFill>
          <p:spPr bwMode="auto">
            <a:xfrm>
              <a:off x="500034" y="1500174"/>
              <a:ext cx="8286808" cy="4747482"/>
            </a:xfrm>
            <a:prstGeom prst="rect">
              <a:avLst/>
            </a:prstGeom>
            <a:noFill/>
            <a:ln w="9525">
              <a:noFill/>
              <a:miter lim="800000"/>
              <a:headEnd/>
              <a:tailEnd/>
            </a:ln>
            <a:effectLst/>
          </p:spPr>
        </p:pic>
        <p:sp>
          <p:nvSpPr>
            <p:cNvPr id="7" name="CaixaDeTexto 6"/>
            <p:cNvSpPr txBox="1"/>
            <p:nvPr/>
          </p:nvSpPr>
          <p:spPr>
            <a:xfrm>
              <a:off x="6643702" y="3071810"/>
              <a:ext cx="873957" cy="461665"/>
            </a:xfrm>
            <a:prstGeom prst="rect">
              <a:avLst/>
            </a:prstGeom>
            <a:noFill/>
          </p:spPr>
          <p:txBody>
            <a:bodyPr wrap="none" rtlCol="0">
              <a:spAutoFit/>
            </a:bodyPr>
            <a:lstStyle/>
            <a:p>
              <a:pPr algn="ctr"/>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Disco</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8" name="CaixaDeTexto 7"/>
            <p:cNvSpPr txBox="1"/>
            <p:nvPr/>
          </p:nvSpPr>
          <p:spPr>
            <a:xfrm>
              <a:off x="142844" y="5643578"/>
              <a:ext cx="2928958" cy="646331"/>
            </a:xfrm>
            <a:prstGeom prst="rect">
              <a:avLst/>
            </a:prstGeom>
            <a:noFill/>
          </p:spPr>
          <p:txBody>
            <a:bodyPr wrap="square" rtlCol="0">
              <a:spAutoFit/>
            </a:bodyPr>
            <a:lstStyle/>
            <a:p>
              <a:pPr algn="ctr"/>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Espaço de endereços virtuais</a:t>
              </a:r>
            </a:p>
            <a:p>
              <a:pPr algn="ctr"/>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de um programa em execução</a:t>
              </a:r>
              <a:endParaRPr lang="pt-BR"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0" name="CaixaDeTexto 9"/>
            <p:cNvSpPr txBox="1"/>
            <p:nvPr/>
          </p:nvSpPr>
          <p:spPr>
            <a:xfrm>
              <a:off x="2571736" y="2500306"/>
              <a:ext cx="2571768" cy="400110"/>
            </a:xfrm>
            <a:prstGeom prst="rect">
              <a:avLst/>
            </a:prstGeom>
            <a:noFill/>
          </p:spPr>
          <p:txBody>
            <a:bodyPr wrap="square" rtlCol="0">
              <a:spAutoFit/>
            </a:bodyPr>
            <a:lstStyle/>
            <a:p>
              <a:pPr algn="ctr"/>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Memória Principal</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1" name="Retângulo 10"/>
            <p:cNvSpPr/>
            <p:nvPr/>
          </p:nvSpPr>
          <p:spPr>
            <a:xfrm>
              <a:off x="571472" y="3714752"/>
              <a:ext cx="1071570" cy="1969770"/>
            </a:xfrm>
            <a:prstGeom prst="rect">
              <a:avLst/>
            </a:prstGeom>
          </p:spPr>
          <p:txBody>
            <a:bodyPr wrap="square">
              <a:spAutoFit/>
            </a:bodyPr>
            <a:lstStyle/>
            <a:p>
              <a:pPr algn="ctr"/>
              <a:r>
                <a:rPr lang="pt-BR" sz="1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Página 0</a:t>
              </a:r>
            </a:p>
            <a:p>
              <a:pPr algn="ctr"/>
              <a:endParaRPr lang="pt-BR" sz="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a:p>
              <a:pPr algn="ctr"/>
              <a:r>
                <a:rPr lang="pt-BR" sz="1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Página 1</a:t>
              </a:r>
            </a:p>
            <a:p>
              <a:pPr algn="ctr"/>
              <a:endParaRPr lang="pt-BR" sz="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a:p>
              <a:pPr algn="ctr"/>
              <a:r>
                <a:rPr lang="pt-BR" sz="1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Página 2</a:t>
              </a:r>
            </a:p>
            <a:p>
              <a:pPr algn="ctr"/>
              <a:endParaRPr lang="pt-BR" sz="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a:p>
              <a:pPr algn="ctr"/>
              <a:r>
                <a:rPr lang="pt-BR" sz="1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Página 3</a:t>
              </a:r>
            </a:p>
            <a:p>
              <a:pPr algn="ctr"/>
              <a:endParaRPr lang="pt-BR" sz="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a:p>
              <a:pPr algn="ctr"/>
              <a:r>
                <a:rPr lang="pt-BR" sz="1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Página 4</a:t>
              </a:r>
            </a:p>
            <a:p>
              <a:pPr algn="ctr"/>
              <a:endParaRPr lang="pt-BR" sz="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a:p>
              <a:pPr algn="ctr"/>
              <a:r>
                <a:rPr lang="pt-BR" sz="1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Página 5</a:t>
              </a:r>
              <a:endParaRPr lang="pt-BR" sz="16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12" name="Retângulo 11"/>
            <p:cNvSpPr/>
            <p:nvPr/>
          </p:nvSpPr>
          <p:spPr>
            <a:xfrm>
              <a:off x="3357554" y="3929066"/>
              <a:ext cx="1071570" cy="338554"/>
            </a:xfrm>
            <a:prstGeom prst="rect">
              <a:avLst/>
            </a:prstGeom>
          </p:spPr>
          <p:txBody>
            <a:bodyPr wrap="square">
              <a:spAutoFit/>
            </a:bodyPr>
            <a:lstStyle/>
            <a:p>
              <a:pPr algn="ctr"/>
              <a:r>
                <a:rPr lang="pt-BR" sz="16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Frame</a:t>
              </a:r>
              <a:endParaRPr lang="pt-BR" sz="16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13" name="Retângulo 12"/>
            <p:cNvSpPr/>
            <p:nvPr/>
          </p:nvSpPr>
          <p:spPr>
            <a:xfrm>
              <a:off x="1142976" y="1785926"/>
              <a:ext cx="214314" cy="707886"/>
            </a:xfrm>
            <a:prstGeom prst="rect">
              <a:avLst/>
            </a:prstGeom>
          </p:spPr>
          <p:txBody>
            <a:bodyPr wrap="square">
              <a:spAutoFit/>
            </a:bodyPr>
            <a:lstStyle/>
            <a:p>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S</a:t>
              </a:r>
            </a:p>
            <a:p>
              <a:endParaRPr lang="pt-BR" sz="11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a:p>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N</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14" name="Retângulo 13"/>
            <p:cNvSpPr/>
            <p:nvPr/>
          </p:nvSpPr>
          <p:spPr>
            <a:xfrm>
              <a:off x="571472" y="1785926"/>
              <a:ext cx="571504" cy="307777"/>
            </a:xfrm>
            <a:prstGeom prst="rect">
              <a:avLst/>
            </a:prstGeom>
          </p:spPr>
          <p:txBody>
            <a:bodyPr wrap="square">
              <a:spAutoFit/>
            </a:bodyPr>
            <a:lstStyle/>
            <a:p>
              <a:pPr algn="r"/>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ETP</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sp>
          <p:nvSpPr>
            <p:cNvPr id="15" name="Retângulo 14"/>
            <p:cNvSpPr/>
            <p:nvPr/>
          </p:nvSpPr>
          <p:spPr>
            <a:xfrm>
              <a:off x="714348" y="1214422"/>
              <a:ext cx="928694" cy="307777"/>
            </a:xfrm>
            <a:prstGeom prst="rect">
              <a:avLst/>
            </a:prstGeom>
          </p:spPr>
          <p:txBody>
            <a:bodyPr wrap="square">
              <a:spAutoFit/>
            </a:bodyPr>
            <a:lstStyle/>
            <a:p>
              <a:pPr algn="ctr"/>
              <a:r>
                <a:rPr lang="pt-BR" sz="1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Presente</a:t>
              </a:r>
              <a:endParaRPr lang="pt-BR" sz="1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Conector de seta reta 12"/>
          <p:cNvCxnSpPr/>
          <p:nvPr/>
        </p:nvCxnSpPr>
        <p:spPr>
          <a:xfrm rot="16200000" flipH="1">
            <a:off x="1178696" y="2107396"/>
            <a:ext cx="1214446" cy="2"/>
          </a:xfrm>
          <a:prstGeom prst="straightConnector1">
            <a:avLst/>
          </a:prstGeom>
          <a:ln>
            <a:solidFill>
              <a:srgbClr val="C00000"/>
            </a:solidFill>
            <a:tailEnd type="arrow"/>
          </a:ln>
        </p:spPr>
        <p:style>
          <a:lnRef idx="3">
            <a:schemeClr val="dk1"/>
          </a:lnRef>
          <a:fillRef idx="0">
            <a:schemeClr val="dk1"/>
          </a:fillRef>
          <a:effectRef idx="2">
            <a:schemeClr val="dk1"/>
          </a:effectRef>
          <a:fontRef idx="minor">
            <a:schemeClr val="tx1"/>
          </a:fontRef>
        </p:style>
      </p:cxnSp>
      <p:sp>
        <p:nvSpPr>
          <p:cNvPr id="4" name="Espaço Reservado para Número de Slide 3"/>
          <p:cNvSpPr>
            <a:spLocks noGrp="1"/>
          </p:cNvSpPr>
          <p:nvPr>
            <p:ph type="sldNum" sz="quarter" idx="12"/>
          </p:nvPr>
        </p:nvSpPr>
        <p:spPr/>
        <p:txBody>
          <a:bodyPr/>
          <a:lstStyle/>
          <a:p>
            <a:fld id="{16E12678-28ED-4479-8C51-0F9611E8A808}" type="slidenum">
              <a:rPr lang="pt-BR" smtClean="0"/>
              <a:pPr/>
              <a:t>58</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Estrutura da tabela de páginas</a:t>
            </a:r>
            <a:endParaRPr lang="pt-BR" sz="2800" dirty="0">
              <a:latin typeface="Arial Narrow" pitchFamily="34" charset="0"/>
            </a:endParaRPr>
          </a:p>
        </p:txBody>
      </p:sp>
      <p:pic>
        <p:nvPicPr>
          <p:cNvPr id="18434" name="Picture 2"/>
          <p:cNvPicPr>
            <a:picLocks noChangeAspect="1" noChangeArrowheads="1"/>
          </p:cNvPicPr>
          <p:nvPr/>
        </p:nvPicPr>
        <p:blipFill>
          <a:blip r:embed="rId2"/>
          <a:srcRect/>
          <a:stretch>
            <a:fillRect/>
          </a:stretch>
        </p:blipFill>
        <p:spPr bwMode="auto">
          <a:xfrm>
            <a:off x="571472" y="2857496"/>
            <a:ext cx="8086725" cy="1628775"/>
          </a:xfrm>
          <a:prstGeom prst="rect">
            <a:avLst/>
          </a:prstGeom>
          <a:noFill/>
          <a:ln w="9525">
            <a:noFill/>
            <a:miter lim="800000"/>
            <a:headEnd/>
            <a:tailEnd/>
          </a:ln>
          <a:effectLst/>
        </p:spPr>
      </p:pic>
      <p:sp>
        <p:nvSpPr>
          <p:cNvPr id="7" name="Retângulo 6"/>
          <p:cNvSpPr/>
          <p:nvPr/>
        </p:nvSpPr>
        <p:spPr>
          <a:xfrm>
            <a:off x="1071538" y="1285860"/>
            <a:ext cx="1503938" cy="461665"/>
          </a:xfrm>
          <a:prstGeom prst="rect">
            <a:avLst/>
          </a:prstGeom>
          <a:solidFill>
            <a:schemeClr val="bg1"/>
          </a:solidFill>
        </p:spPr>
        <p:txBody>
          <a:bodyPr wrap="none">
            <a:spAutoFit/>
          </a:bodyPr>
          <a:lstStyle/>
          <a:p>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Modificada</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0" name="Retângulo 9"/>
          <p:cNvSpPr/>
          <p:nvPr/>
        </p:nvSpPr>
        <p:spPr>
          <a:xfrm>
            <a:off x="4500562" y="3214686"/>
            <a:ext cx="3857652" cy="954107"/>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Nº do frame/</a:t>
            </a:r>
          </a:p>
          <a:p>
            <a:pPr algn="ctr"/>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bloco do disco</a:t>
            </a:r>
            <a:endPar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cxnSp>
        <p:nvCxnSpPr>
          <p:cNvPr id="16" name="Conector de seta reta 15"/>
          <p:cNvCxnSpPr/>
          <p:nvPr/>
        </p:nvCxnSpPr>
        <p:spPr>
          <a:xfrm rot="16200000" flipH="1">
            <a:off x="2826969" y="2459388"/>
            <a:ext cx="785818" cy="10399"/>
          </a:xfrm>
          <a:prstGeom prst="straightConnector1">
            <a:avLst/>
          </a:prstGeom>
          <a:ln>
            <a:solidFill>
              <a:srgbClr val="C00000"/>
            </a:solidFill>
            <a:tailEnd type="arrow"/>
          </a:ln>
        </p:spPr>
        <p:style>
          <a:lnRef idx="3">
            <a:schemeClr val="dk1"/>
          </a:lnRef>
          <a:fillRef idx="0">
            <a:schemeClr val="dk1"/>
          </a:fillRef>
          <a:effectRef idx="2">
            <a:schemeClr val="dk1"/>
          </a:effectRef>
          <a:fontRef idx="minor">
            <a:schemeClr val="tx1"/>
          </a:fontRef>
        </p:style>
      </p:cxnSp>
      <p:sp>
        <p:nvSpPr>
          <p:cNvPr id="9" name="Retângulo 8"/>
          <p:cNvSpPr/>
          <p:nvPr/>
        </p:nvSpPr>
        <p:spPr>
          <a:xfrm>
            <a:off x="2571736" y="1857364"/>
            <a:ext cx="1265090" cy="461665"/>
          </a:xfrm>
          <a:prstGeom prst="rect">
            <a:avLst/>
          </a:prstGeom>
          <a:solidFill>
            <a:schemeClr val="bg1"/>
          </a:solidFill>
        </p:spPr>
        <p:txBody>
          <a:bodyPr wrap="none">
            <a:spAutoFit/>
          </a:bodyPr>
          <a:lstStyle/>
          <a:p>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Proteção</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cxnSp>
        <p:nvCxnSpPr>
          <p:cNvPr id="18" name="Conector de seta reta 17"/>
          <p:cNvCxnSpPr/>
          <p:nvPr/>
        </p:nvCxnSpPr>
        <p:spPr>
          <a:xfrm rot="5400000" flipH="1" flipV="1">
            <a:off x="402402" y="5026830"/>
            <a:ext cx="1204922" cy="9526"/>
          </a:xfrm>
          <a:prstGeom prst="straightConnector1">
            <a:avLst/>
          </a:prstGeom>
          <a:ln>
            <a:solidFill>
              <a:srgbClr val="C00000"/>
            </a:solidFill>
            <a:tailEnd type="arrow"/>
          </a:ln>
        </p:spPr>
        <p:style>
          <a:lnRef idx="3">
            <a:schemeClr val="dk1"/>
          </a:lnRef>
          <a:fillRef idx="0">
            <a:schemeClr val="dk1"/>
          </a:fillRef>
          <a:effectRef idx="2">
            <a:schemeClr val="dk1"/>
          </a:effectRef>
          <a:fontRef idx="minor">
            <a:schemeClr val="tx1"/>
          </a:fontRef>
        </p:style>
      </p:cxnSp>
      <p:sp>
        <p:nvSpPr>
          <p:cNvPr id="11" name="Retângulo 10"/>
          <p:cNvSpPr/>
          <p:nvPr/>
        </p:nvSpPr>
        <p:spPr>
          <a:xfrm>
            <a:off x="285720" y="5429264"/>
            <a:ext cx="2319866" cy="461665"/>
          </a:xfrm>
          <a:prstGeom prst="rect">
            <a:avLst/>
          </a:prstGeom>
          <a:solidFill>
            <a:schemeClr val="bg1"/>
          </a:solidFill>
        </p:spPr>
        <p:txBody>
          <a:bodyPr wrap="none">
            <a:spAutoFit/>
          </a:bodyPr>
          <a:lstStyle/>
          <a:p>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Presente/Ausente</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59</a:t>
            </a:fld>
            <a:endParaRPr lang="pt-BR"/>
          </a:p>
        </p:txBody>
      </p:sp>
      <p:sp>
        <p:nvSpPr>
          <p:cNvPr id="5" name="Espaço Reservado para Conteúdo 4"/>
          <p:cNvSpPr>
            <a:spLocks noGrp="1"/>
          </p:cNvSpPr>
          <p:nvPr>
            <p:ph idx="1"/>
          </p:nvPr>
        </p:nvSpPr>
        <p:spPr>
          <a:xfrm>
            <a:off x="142844" y="928670"/>
            <a:ext cx="8858312" cy="5357850"/>
          </a:xfrm>
        </p:spPr>
        <p:txBody>
          <a:bodyPr>
            <a:noAutofit/>
          </a:bodyPr>
          <a:lstStyle/>
          <a:p>
            <a:pPr>
              <a:spcBef>
                <a:spcPts val="0"/>
              </a:spcBef>
            </a:pPr>
            <a:r>
              <a:rPr lang="pt-BR" sz="3200" dirty="0" smtClean="0">
                <a:effectLst/>
              </a:rPr>
              <a:t>É </a:t>
            </a:r>
            <a:r>
              <a:rPr lang="pt-BR" sz="3200" dirty="0" smtClean="0">
                <a:solidFill>
                  <a:srgbClr val="0000CC"/>
                </a:solidFill>
              </a:rPr>
              <a:t>criada</a:t>
            </a:r>
            <a:r>
              <a:rPr lang="pt-BR" sz="3200" dirty="0" smtClean="0">
                <a:effectLst/>
              </a:rPr>
              <a:t> pelo sistema operacional na memória quando o programa vai ser executado.</a:t>
            </a:r>
          </a:p>
          <a:p>
            <a:pPr>
              <a:spcBef>
                <a:spcPts val="0"/>
              </a:spcBef>
            </a:pPr>
            <a:r>
              <a:rPr lang="pt-BR" sz="3200" dirty="0" smtClean="0">
                <a:solidFill>
                  <a:srgbClr val="0000CC"/>
                </a:solidFill>
              </a:rPr>
              <a:t>Consulta</a:t>
            </a:r>
            <a:r>
              <a:rPr lang="pt-BR" sz="3200" dirty="0" smtClean="0">
                <a:effectLst/>
              </a:rPr>
              <a:t> a MMU na tradução.</a:t>
            </a:r>
          </a:p>
          <a:p>
            <a:pPr>
              <a:spcBef>
                <a:spcPts val="0"/>
              </a:spcBef>
            </a:pPr>
            <a:r>
              <a:rPr lang="pt-BR" sz="3200" dirty="0" smtClean="0">
                <a:solidFill>
                  <a:srgbClr val="0000CC"/>
                </a:solidFill>
              </a:rPr>
              <a:t>Modificada</a:t>
            </a:r>
            <a:r>
              <a:rPr lang="pt-BR" sz="3200" dirty="0" smtClean="0">
                <a:effectLst/>
              </a:rPr>
              <a:t> pelo SO nas falhas de página.</a:t>
            </a:r>
          </a:p>
        </p:txBody>
      </p:sp>
      <p:sp>
        <p:nvSpPr>
          <p:cNvPr id="6" name="Título 5"/>
          <p:cNvSpPr>
            <a:spLocks noGrp="1"/>
          </p:cNvSpPr>
          <p:nvPr>
            <p:ph type="title"/>
          </p:nvPr>
        </p:nvSpPr>
        <p:spPr>
          <a:xfrm>
            <a:off x="0" y="0"/>
            <a:ext cx="5143504" cy="857232"/>
          </a:xfrm>
        </p:spPr>
        <p:txBody>
          <a:bodyPr/>
          <a:lstStyle/>
          <a:p>
            <a:r>
              <a:rPr lang="pt-BR" sz="2800" dirty="0" smtClean="0"/>
              <a:t>Estrutura da tabela de páginas</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effectLst/>
              </a:rPr>
              <a:t>A definição de overlays evoluiu para o conceito de memória virtual.</a:t>
            </a:r>
          </a:p>
          <a:p>
            <a:pPr lvl="1">
              <a:spcBef>
                <a:spcPts val="0"/>
              </a:spcBef>
            </a:pPr>
            <a:r>
              <a:rPr lang="pt-BR" sz="3000" dirty="0" smtClean="0">
                <a:effectLst/>
              </a:rPr>
              <a:t>1961 - um grupo de pesquisadores ingleses apresentou um </a:t>
            </a:r>
            <a:r>
              <a:rPr lang="pt-BR" sz="3000" dirty="0" err="1" smtClean="0">
                <a:effectLst/>
              </a:rPr>
              <a:t>S.O.</a:t>
            </a:r>
            <a:r>
              <a:rPr lang="pt-BR" sz="3000" dirty="0" smtClean="0">
                <a:effectLst/>
              </a:rPr>
              <a:t> capaz de processar overlays automaticamente, implementando assim o conceito de memória virtual.</a:t>
            </a:r>
          </a:p>
          <a:p>
            <a:pPr lvl="1">
              <a:spcBef>
                <a:spcPts val="0"/>
              </a:spcBef>
            </a:pPr>
            <a:r>
              <a:rPr lang="pt-BR" sz="3000" dirty="0" smtClean="0">
                <a:effectLst/>
              </a:rPr>
              <a:t>1970 - essa ferramenta estava implementada em, praticamente, todas as arquiteturas computacionais.</a:t>
            </a:r>
          </a:p>
          <a:p>
            <a:pPr lvl="1">
              <a:spcBef>
                <a:spcPts val="0"/>
              </a:spcBef>
            </a:pPr>
            <a:r>
              <a:rPr lang="pt-BR" sz="3000" dirty="0" smtClean="0">
                <a:effectLst/>
              </a:rPr>
              <a:t>Atualmente - existem sistemas sofisticados de memória virtual.</a:t>
            </a:r>
          </a:p>
        </p:txBody>
      </p:sp>
      <p:sp>
        <p:nvSpPr>
          <p:cNvPr id="6" name="Título 5"/>
          <p:cNvSpPr>
            <a:spLocks noGrp="1"/>
          </p:cNvSpPr>
          <p:nvPr>
            <p:ph type="title"/>
          </p:nvPr>
        </p:nvSpPr>
        <p:spPr>
          <a:xfrm>
            <a:off x="0" y="0"/>
            <a:ext cx="5143504" cy="857232"/>
          </a:xfrm>
        </p:spPr>
        <p:txBody>
          <a:bodyPr/>
          <a:lstStyle/>
          <a:p>
            <a:r>
              <a:rPr lang="pt-BR" sz="2800" i="1" dirty="0" smtClean="0"/>
              <a:t>Overlays</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285720" y="1142984"/>
            <a:ext cx="5896538" cy="5072098"/>
          </a:xfrm>
          <a:prstGeom prst="rect">
            <a:avLst/>
          </a:prstGeom>
          <a:noFill/>
          <a:ln w="9525">
            <a:noFill/>
            <a:miter lim="800000"/>
            <a:headEnd/>
            <a:tailEnd/>
          </a:ln>
          <a:effectLst/>
        </p:spPr>
      </p:pic>
      <p:sp>
        <p:nvSpPr>
          <p:cNvPr id="4" name="Espaço Reservado para Número de Slide 3"/>
          <p:cNvSpPr>
            <a:spLocks noGrp="1"/>
          </p:cNvSpPr>
          <p:nvPr>
            <p:ph type="sldNum" sz="quarter" idx="12"/>
          </p:nvPr>
        </p:nvSpPr>
        <p:spPr/>
        <p:txBody>
          <a:bodyPr/>
          <a:lstStyle/>
          <a:p>
            <a:fld id="{16E12678-28ED-4479-8C51-0F9611E8A808}" type="slidenum">
              <a:rPr lang="pt-BR" smtClean="0"/>
              <a:pPr/>
              <a:t>60</a:t>
            </a:fld>
            <a:endParaRPr lang="pt-BR"/>
          </a:p>
        </p:txBody>
      </p:sp>
      <p:sp>
        <p:nvSpPr>
          <p:cNvPr id="5" name="Espaço Reservado para Conteúdo 4"/>
          <p:cNvSpPr>
            <a:spLocks noGrp="1"/>
          </p:cNvSpPr>
          <p:nvPr>
            <p:ph idx="1"/>
          </p:nvPr>
        </p:nvSpPr>
        <p:spPr>
          <a:xfrm>
            <a:off x="4357686" y="1428736"/>
            <a:ext cx="4643470" cy="2286016"/>
          </a:xfrm>
        </p:spPr>
        <p:txBody>
          <a:bodyPr>
            <a:noAutofit/>
          </a:bodyPr>
          <a:lstStyle/>
          <a:p>
            <a:pPr>
              <a:spcBef>
                <a:spcPts val="0"/>
              </a:spcBef>
            </a:pPr>
            <a:r>
              <a:rPr lang="pt-BR" sz="2800" dirty="0" smtClean="0"/>
              <a:t>Processo de 8 KB</a:t>
            </a:r>
          </a:p>
          <a:p>
            <a:pPr>
              <a:spcBef>
                <a:spcPts val="0"/>
              </a:spcBef>
            </a:pPr>
            <a:r>
              <a:rPr lang="pt-BR" sz="2800" dirty="0" smtClean="0"/>
              <a:t>Tamanho  das seções:</a:t>
            </a:r>
          </a:p>
          <a:p>
            <a:pPr lvl="1">
              <a:spcBef>
                <a:spcPts val="0"/>
              </a:spcBef>
            </a:pPr>
            <a:r>
              <a:rPr lang="pt-BR" sz="2800" dirty="0" smtClean="0">
                <a:solidFill>
                  <a:srgbClr val="0000CC"/>
                </a:solidFill>
              </a:rPr>
              <a:t>Instruções: 1.5 KB</a:t>
            </a:r>
          </a:p>
          <a:p>
            <a:pPr lvl="1">
              <a:spcBef>
                <a:spcPts val="0"/>
              </a:spcBef>
            </a:pPr>
            <a:r>
              <a:rPr lang="pt-BR" sz="2800" dirty="0" smtClean="0">
                <a:solidFill>
                  <a:srgbClr val="0000CC"/>
                </a:solidFill>
              </a:rPr>
              <a:t>Dados: 1 KB</a:t>
            </a:r>
          </a:p>
          <a:p>
            <a:pPr lvl="1">
              <a:spcBef>
                <a:spcPts val="0"/>
              </a:spcBef>
            </a:pPr>
            <a:r>
              <a:rPr lang="pt-BR" sz="2800" dirty="0" smtClean="0">
                <a:solidFill>
                  <a:srgbClr val="0000CC"/>
                </a:solidFill>
              </a:rPr>
              <a:t>Pilha: 0.2 KB</a:t>
            </a:r>
          </a:p>
        </p:txBody>
      </p:sp>
      <p:sp>
        <p:nvSpPr>
          <p:cNvPr id="6" name="Título 5"/>
          <p:cNvSpPr>
            <a:spLocks noGrp="1"/>
          </p:cNvSpPr>
          <p:nvPr>
            <p:ph type="title"/>
          </p:nvPr>
        </p:nvSpPr>
        <p:spPr>
          <a:xfrm>
            <a:off x="0" y="0"/>
            <a:ext cx="5143504" cy="857232"/>
          </a:xfrm>
        </p:spPr>
        <p:txBody>
          <a:bodyPr/>
          <a:lstStyle/>
          <a:p>
            <a:r>
              <a:rPr lang="pt-BR" sz="2800" dirty="0" smtClean="0"/>
              <a:t>Exemplo de imagem de memória</a:t>
            </a:r>
            <a:endParaRPr lang="pt-BR" sz="2800" dirty="0">
              <a:latin typeface="Arial Narrow" pitchFamily="34" charset="0"/>
            </a:endParaRPr>
          </a:p>
        </p:txBody>
      </p:sp>
      <p:sp>
        <p:nvSpPr>
          <p:cNvPr id="7" name="Retângulo 6"/>
          <p:cNvSpPr/>
          <p:nvPr/>
        </p:nvSpPr>
        <p:spPr>
          <a:xfrm>
            <a:off x="500034" y="1357298"/>
            <a:ext cx="1857388" cy="461665"/>
          </a:xfrm>
          <a:prstGeom prst="rect">
            <a:avLst/>
          </a:prstGeom>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Instruções</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8" name="Retângulo 7"/>
          <p:cNvSpPr/>
          <p:nvPr/>
        </p:nvSpPr>
        <p:spPr>
          <a:xfrm>
            <a:off x="500034" y="1928802"/>
            <a:ext cx="1857388" cy="461665"/>
          </a:xfrm>
          <a:prstGeom prst="rect">
            <a:avLst/>
          </a:prstGeom>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Dados</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9" name="Retângulo 8"/>
          <p:cNvSpPr/>
          <p:nvPr/>
        </p:nvSpPr>
        <p:spPr>
          <a:xfrm>
            <a:off x="500034" y="4000504"/>
            <a:ext cx="1857388" cy="461665"/>
          </a:xfrm>
          <a:prstGeom prst="rect">
            <a:avLst/>
          </a:prstGeom>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Pilha</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0" name="Retângulo 9"/>
          <p:cNvSpPr/>
          <p:nvPr/>
        </p:nvSpPr>
        <p:spPr>
          <a:xfrm>
            <a:off x="3643306" y="5429264"/>
            <a:ext cx="1857388" cy="461665"/>
          </a:xfrm>
          <a:prstGeom prst="rect">
            <a:avLst/>
          </a:prstGeom>
        </p:spPr>
        <p:txBody>
          <a:bodyPr wrap="square">
            <a:spAutoFit/>
          </a:bodyPr>
          <a:lstStyle/>
          <a:p>
            <a:pPr algn="ctr"/>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Executável</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11" name="Retângulo 10"/>
          <p:cNvSpPr/>
          <p:nvPr/>
        </p:nvSpPr>
        <p:spPr>
          <a:xfrm>
            <a:off x="3786182" y="4429132"/>
            <a:ext cx="1857388" cy="461665"/>
          </a:xfrm>
          <a:prstGeom prst="rect">
            <a:avLst/>
          </a:prstGeom>
        </p:spPr>
        <p:txBody>
          <a:bodyPr wrap="square">
            <a:spAutoFit/>
          </a:bodyPr>
          <a:lstStyle/>
          <a:p>
            <a:pPr algn="ctr"/>
            <a:r>
              <a:rPr lang="pt-BR" sz="24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Disco</a:t>
            </a:r>
            <a:endParaRPr lang="pt-BR" sz="24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61</a:t>
            </a:fld>
            <a:endParaRPr lang="pt-BR"/>
          </a:p>
        </p:txBody>
      </p:sp>
      <p:sp>
        <p:nvSpPr>
          <p:cNvPr id="5" name="Espaço Reservado para Conteúdo 4"/>
          <p:cNvSpPr>
            <a:spLocks noGrp="1"/>
          </p:cNvSpPr>
          <p:nvPr>
            <p:ph idx="1"/>
          </p:nvPr>
        </p:nvSpPr>
        <p:spPr>
          <a:xfrm>
            <a:off x="142844" y="928670"/>
            <a:ext cx="5572164" cy="5429288"/>
          </a:xfrm>
        </p:spPr>
        <p:txBody>
          <a:bodyPr>
            <a:noAutofit/>
          </a:bodyPr>
          <a:lstStyle/>
          <a:p>
            <a:pPr>
              <a:spcBef>
                <a:spcPts val="0"/>
              </a:spcBef>
            </a:pPr>
            <a:r>
              <a:rPr lang="pt-BR" sz="3000" dirty="0" smtClean="0">
                <a:solidFill>
                  <a:srgbClr val="C00000"/>
                </a:solidFill>
              </a:rPr>
              <a:t>Execução em um sistema sem memória virtual:</a:t>
            </a:r>
          </a:p>
          <a:p>
            <a:pPr>
              <a:spcBef>
                <a:spcPts val="0"/>
              </a:spcBef>
            </a:pPr>
            <a:r>
              <a:rPr lang="pt-BR" sz="3000" dirty="0" smtClean="0"/>
              <a:t>Processo de 8 KB</a:t>
            </a:r>
          </a:p>
          <a:p>
            <a:pPr>
              <a:spcBef>
                <a:spcPts val="0"/>
              </a:spcBef>
            </a:pPr>
            <a:r>
              <a:rPr lang="pt-BR" sz="3000" dirty="0" smtClean="0"/>
              <a:t>Tamanho das seções:</a:t>
            </a:r>
          </a:p>
          <a:p>
            <a:pPr lvl="1">
              <a:spcBef>
                <a:spcPts val="0"/>
              </a:spcBef>
            </a:pPr>
            <a:r>
              <a:rPr lang="pt-BR" sz="3000" dirty="0" smtClean="0">
                <a:solidFill>
                  <a:srgbClr val="0000CC"/>
                </a:solidFill>
              </a:rPr>
              <a:t>Instruções: 1.5 KB</a:t>
            </a:r>
          </a:p>
          <a:p>
            <a:pPr lvl="1">
              <a:spcBef>
                <a:spcPts val="0"/>
              </a:spcBef>
            </a:pPr>
            <a:r>
              <a:rPr lang="pt-BR" sz="3000" dirty="0" smtClean="0">
                <a:solidFill>
                  <a:srgbClr val="0000CC"/>
                </a:solidFill>
              </a:rPr>
              <a:t>Dados: 1 KB</a:t>
            </a:r>
          </a:p>
          <a:p>
            <a:pPr lvl="1">
              <a:spcBef>
                <a:spcPts val="0"/>
              </a:spcBef>
            </a:pPr>
            <a:r>
              <a:rPr lang="pt-BR" sz="3000" dirty="0" smtClean="0">
                <a:solidFill>
                  <a:srgbClr val="0000CC"/>
                </a:solidFill>
              </a:rPr>
              <a:t>Pilha 0.2 KB</a:t>
            </a:r>
          </a:p>
          <a:p>
            <a:pPr>
              <a:spcBef>
                <a:spcPts val="0"/>
              </a:spcBef>
            </a:pPr>
            <a:r>
              <a:rPr lang="pt-BR" sz="3000" dirty="0" smtClean="0"/>
              <a:t>O sistema operacional tem que carregar toda a imagem na memória, na </a:t>
            </a:r>
            <a:r>
              <a:rPr lang="pt-BR" sz="3000" i="1" dirty="0" smtClean="0">
                <a:solidFill>
                  <a:srgbClr val="0000CC"/>
                </a:solidFill>
              </a:rPr>
              <a:t>Memória Principal</a:t>
            </a:r>
            <a:r>
              <a:rPr lang="pt-BR" sz="3000" dirty="0" smtClean="0"/>
              <a:t>.</a:t>
            </a:r>
          </a:p>
        </p:txBody>
      </p:sp>
      <p:sp>
        <p:nvSpPr>
          <p:cNvPr id="6" name="Título 5"/>
          <p:cNvSpPr>
            <a:spLocks noGrp="1"/>
          </p:cNvSpPr>
          <p:nvPr>
            <p:ph type="title"/>
          </p:nvPr>
        </p:nvSpPr>
        <p:spPr>
          <a:xfrm>
            <a:off x="0" y="0"/>
            <a:ext cx="5143504" cy="857232"/>
          </a:xfrm>
        </p:spPr>
        <p:txBody>
          <a:bodyPr/>
          <a:lstStyle/>
          <a:p>
            <a:r>
              <a:rPr lang="pt-BR" sz="2800" dirty="0" smtClean="0"/>
              <a:t>Exemplo</a:t>
            </a:r>
            <a:endParaRPr lang="pt-BR" sz="2800" dirty="0">
              <a:latin typeface="Arial Narrow" pitchFamily="34" charset="0"/>
            </a:endParaRPr>
          </a:p>
        </p:txBody>
      </p:sp>
      <p:grpSp>
        <p:nvGrpSpPr>
          <p:cNvPr id="10" name="Grupo 9"/>
          <p:cNvGrpSpPr/>
          <p:nvPr/>
        </p:nvGrpSpPr>
        <p:grpSpPr>
          <a:xfrm>
            <a:off x="5929322" y="1142984"/>
            <a:ext cx="2933700" cy="4775200"/>
            <a:chOff x="5929322" y="1142984"/>
            <a:chExt cx="2933700" cy="4775200"/>
          </a:xfrm>
        </p:grpSpPr>
        <p:pic>
          <p:nvPicPr>
            <p:cNvPr id="5123" name="Picture 3"/>
            <p:cNvPicPr>
              <a:picLocks noChangeAspect="1" noChangeArrowheads="1"/>
            </p:cNvPicPr>
            <p:nvPr/>
          </p:nvPicPr>
          <p:blipFill>
            <a:blip r:embed="rId2"/>
            <a:srcRect/>
            <a:stretch>
              <a:fillRect/>
            </a:stretch>
          </p:blipFill>
          <p:spPr bwMode="auto">
            <a:xfrm>
              <a:off x="5929322" y="1142984"/>
              <a:ext cx="2933700" cy="4775200"/>
            </a:xfrm>
            <a:prstGeom prst="rect">
              <a:avLst/>
            </a:prstGeom>
            <a:noFill/>
            <a:ln w="9525">
              <a:noFill/>
              <a:miter lim="800000"/>
              <a:headEnd/>
              <a:tailEnd/>
            </a:ln>
            <a:effectLst/>
          </p:spPr>
        </p:pic>
        <p:sp>
          <p:nvSpPr>
            <p:cNvPr id="7" name="Retângulo 6"/>
            <p:cNvSpPr/>
            <p:nvPr/>
          </p:nvSpPr>
          <p:spPr>
            <a:xfrm>
              <a:off x="6072198" y="1500174"/>
              <a:ext cx="2714644" cy="523220"/>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Instruções</a:t>
              </a:r>
              <a:endPar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8" name="Retângulo 7"/>
            <p:cNvSpPr/>
            <p:nvPr/>
          </p:nvSpPr>
          <p:spPr>
            <a:xfrm>
              <a:off x="6072198" y="2357430"/>
              <a:ext cx="2714644" cy="523220"/>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Dados</a:t>
              </a:r>
              <a:endPar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9" name="Retângulo 8"/>
            <p:cNvSpPr/>
            <p:nvPr/>
          </p:nvSpPr>
          <p:spPr>
            <a:xfrm>
              <a:off x="6072198" y="5286388"/>
              <a:ext cx="2714644" cy="523220"/>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Pilha</a:t>
              </a:r>
              <a:endPar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62</a:t>
            </a:fld>
            <a:endParaRPr lang="pt-BR"/>
          </a:p>
        </p:txBody>
      </p:sp>
      <p:sp>
        <p:nvSpPr>
          <p:cNvPr id="5" name="Espaço Reservado para Conteúdo 4"/>
          <p:cNvSpPr>
            <a:spLocks noGrp="1"/>
          </p:cNvSpPr>
          <p:nvPr>
            <p:ph idx="1"/>
          </p:nvPr>
        </p:nvSpPr>
        <p:spPr>
          <a:xfrm>
            <a:off x="142844" y="928670"/>
            <a:ext cx="6143668" cy="5429288"/>
          </a:xfrm>
        </p:spPr>
        <p:txBody>
          <a:bodyPr>
            <a:noAutofit/>
          </a:bodyPr>
          <a:lstStyle/>
          <a:p>
            <a:pPr>
              <a:spcBef>
                <a:spcPts val="0"/>
              </a:spcBef>
            </a:pPr>
            <a:r>
              <a:rPr lang="pt-BR" sz="3000" dirty="0" smtClean="0">
                <a:solidFill>
                  <a:srgbClr val="C00000"/>
                </a:solidFill>
              </a:rPr>
              <a:t>Execução em um sistema com memória virtual.</a:t>
            </a:r>
          </a:p>
          <a:p>
            <a:pPr>
              <a:spcBef>
                <a:spcPts val="0"/>
              </a:spcBef>
            </a:pPr>
            <a:r>
              <a:rPr lang="pt-BR" sz="3000" dirty="0" smtClean="0"/>
              <a:t>Processo de 8 KB</a:t>
            </a:r>
          </a:p>
          <a:p>
            <a:pPr>
              <a:spcBef>
                <a:spcPts val="0"/>
              </a:spcBef>
            </a:pPr>
            <a:r>
              <a:rPr lang="pt-BR" sz="3000" dirty="0" smtClean="0"/>
              <a:t>Tamanho das seções:</a:t>
            </a:r>
          </a:p>
          <a:p>
            <a:pPr lvl="1">
              <a:spcBef>
                <a:spcPts val="0"/>
              </a:spcBef>
            </a:pPr>
            <a:r>
              <a:rPr lang="pt-BR" sz="3000" dirty="0" smtClean="0">
                <a:solidFill>
                  <a:srgbClr val="0000CC"/>
                </a:solidFill>
              </a:rPr>
              <a:t>Instruções: 1.5 KB</a:t>
            </a:r>
          </a:p>
          <a:p>
            <a:pPr lvl="1">
              <a:spcBef>
                <a:spcPts val="0"/>
              </a:spcBef>
            </a:pPr>
            <a:r>
              <a:rPr lang="pt-BR" sz="3000" dirty="0" smtClean="0">
                <a:solidFill>
                  <a:srgbClr val="0000CC"/>
                </a:solidFill>
              </a:rPr>
              <a:t>Dados: 1 KB</a:t>
            </a:r>
          </a:p>
          <a:p>
            <a:pPr lvl="1">
              <a:spcBef>
                <a:spcPts val="0"/>
              </a:spcBef>
            </a:pPr>
            <a:r>
              <a:rPr lang="pt-BR" sz="3000" dirty="0" smtClean="0">
                <a:solidFill>
                  <a:srgbClr val="0000CC"/>
                </a:solidFill>
              </a:rPr>
              <a:t>Pilha 0.2 KB</a:t>
            </a:r>
          </a:p>
          <a:p>
            <a:pPr>
              <a:spcBef>
                <a:spcPts val="0"/>
              </a:spcBef>
            </a:pPr>
            <a:r>
              <a:rPr lang="pt-BR" sz="3000" dirty="0" smtClean="0"/>
              <a:t>Exemplo: Páginas de 1 KB</a:t>
            </a:r>
          </a:p>
        </p:txBody>
      </p:sp>
      <p:sp>
        <p:nvSpPr>
          <p:cNvPr id="6" name="Título 5"/>
          <p:cNvSpPr>
            <a:spLocks noGrp="1"/>
          </p:cNvSpPr>
          <p:nvPr>
            <p:ph type="title"/>
          </p:nvPr>
        </p:nvSpPr>
        <p:spPr>
          <a:xfrm>
            <a:off x="0" y="0"/>
            <a:ext cx="5143504" cy="857232"/>
          </a:xfrm>
        </p:spPr>
        <p:txBody>
          <a:bodyPr/>
          <a:lstStyle/>
          <a:p>
            <a:r>
              <a:rPr lang="pt-BR" sz="2800" dirty="0" smtClean="0"/>
              <a:t>Exemplo</a:t>
            </a:r>
            <a:endParaRPr lang="pt-BR" sz="2800" dirty="0">
              <a:latin typeface="Arial Narrow" pitchFamily="34" charset="0"/>
            </a:endParaRPr>
          </a:p>
        </p:txBody>
      </p:sp>
      <p:pic>
        <p:nvPicPr>
          <p:cNvPr id="6146" name="Picture 2"/>
          <p:cNvPicPr>
            <a:picLocks noChangeAspect="1" noChangeArrowheads="1"/>
          </p:cNvPicPr>
          <p:nvPr/>
        </p:nvPicPr>
        <p:blipFill>
          <a:blip r:embed="rId2"/>
          <a:srcRect/>
          <a:stretch>
            <a:fillRect/>
          </a:stretch>
        </p:blipFill>
        <p:spPr bwMode="auto">
          <a:xfrm>
            <a:off x="6215074" y="1410490"/>
            <a:ext cx="2657927" cy="4590278"/>
          </a:xfrm>
          <a:prstGeom prst="rect">
            <a:avLst/>
          </a:prstGeom>
          <a:noFill/>
          <a:ln w="9525">
            <a:noFill/>
            <a:miter lim="800000"/>
            <a:headEnd/>
            <a:tailEnd/>
          </a:ln>
          <a:effectLst/>
        </p:spPr>
      </p:pic>
      <p:sp>
        <p:nvSpPr>
          <p:cNvPr id="7" name="Retângulo 6"/>
          <p:cNvSpPr/>
          <p:nvPr/>
        </p:nvSpPr>
        <p:spPr>
          <a:xfrm>
            <a:off x="6286512" y="1785926"/>
            <a:ext cx="2500330" cy="523220"/>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Instruções</a:t>
            </a:r>
            <a:endPar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8" name="Retângulo 7"/>
          <p:cNvSpPr/>
          <p:nvPr/>
        </p:nvSpPr>
        <p:spPr>
          <a:xfrm>
            <a:off x="6357950" y="2571744"/>
            <a:ext cx="2428892" cy="523220"/>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Dados</a:t>
            </a:r>
            <a:endPar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9" name="Retângulo 8"/>
          <p:cNvSpPr/>
          <p:nvPr/>
        </p:nvSpPr>
        <p:spPr>
          <a:xfrm>
            <a:off x="6286512" y="5357826"/>
            <a:ext cx="2500330" cy="523220"/>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Pilha</a:t>
            </a:r>
            <a:endPar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63</a:t>
            </a:fld>
            <a:endParaRPr lang="pt-BR"/>
          </a:p>
        </p:txBody>
      </p:sp>
      <p:sp>
        <p:nvSpPr>
          <p:cNvPr id="5" name="Espaço Reservado para Conteúdo 4"/>
          <p:cNvSpPr>
            <a:spLocks noGrp="1"/>
          </p:cNvSpPr>
          <p:nvPr>
            <p:ph idx="1"/>
          </p:nvPr>
        </p:nvSpPr>
        <p:spPr>
          <a:xfrm>
            <a:off x="142844" y="928670"/>
            <a:ext cx="5143536" cy="5429288"/>
          </a:xfrm>
        </p:spPr>
        <p:txBody>
          <a:bodyPr>
            <a:noAutofit/>
          </a:bodyPr>
          <a:lstStyle/>
          <a:p>
            <a:pPr>
              <a:spcBef>
                <a:spcPts val="0"/>
              </a:spcBef>
            </a:pPr>
            <a:r>
              <a:rPr lang="pt-BR" sz="2800" dirty="0" smtClean="0">
                <a:solidFill>
                  <a:srgbClr val="C00000"/>
                </a:solidFill>
              </a:rPr>
              <a:t>Execução em um sistema com memória virtual.</a:t>
            </a:r>
          </a:p>
          <a:p>
            <a:pPr>
              <a:spcBef>
                <a:spcPts val="0"/>
              </a:spcBef>
            </a:pPr>
            <a:r>
              <a:rPr lang="pt-BR" sz="2800" dirty="0" smtClean="0"/>
              <a:t>Páginas de 1 KB</a:t>
            </a:r>
          </a:p>
          <a:p>
            <a:pPr>
              <a:spcBef>
                <a:spcPts val="0"/>
              </a:spcBef>
            </a:pPr>
            <a:r>
              <a:rPr lang="pt-BR" sz="2800" dirty="0" smtClean="0"/>
              <a:t>Processo de 8 KB</a:t>
            </a:r>
          </a:p>
          <a:p>
            <a:pPr>
              <a:spcBef>
                <a:spcPts val="0"/>
              </a:spcBef>
            </a:pPr>
            <a:r>
              <a:rPr lang="pt-BR" sz="2800" dirty="0" smtClean="0"/>
              <a:t>Número de páginas que ocupa: </a:t>
            </a:r>
            <a:r>
              <a:rPr lang="pt-BR" sz="2800" dirty="0" smtClean="0">
                <a:solidFill>
                  <a:srgbClr val="0000CC"/>
                </a:solidFill>
              </a:rPr>
              <a:t>8</a:t>
            </a:r>
          </a:p>
          <a:p>
            <a:pPr>
              <a:spcBef>
                <a:spcPts val="0"/>
              </a:spcBef>
            </a:pPr>
            <a:r>
              <a:rPr lang="pt-BR" sz="2800" dirty="0" smtClean="0"/>
              <a:t>Tamanho das seções:</a:t>
            </a:r>
          </a:p>
          <a:p>
            <a:pPr lvl="1">
              <a:spcBef>
                <a:spcPts val="0"/>
              </a:spcBef>
            </a:pPr>
            <a:r>
              <a:rPr lang="pt-BR" sz="2800" dirty="0" smtClean="0">
                <a:solidFill>
                  <a:srgbClr val="0000CC"/>
                </a:solidFill>
              </a:rPr>
              <a:t>Instruções: 1.5 KB →2 páginas</a:t>
            </a:r>
          </a:p>
          <a:p>
            <a:pPr lvl="1">
              <a:spcBef>
                <a:spcPts val="0"/>
              </a:spcBef>
            </a:pPr>
            <a:r>
              <a:rPr lang="pt-BR" sz="2800" dirty="0" smtClean="0">
                <a:solidFill>
                  <a:srgbClr val="0000CC"/>
                </a:solidFill>
              </a:rPr>
              <a:t>Dados: 1 KB → 1 página</a:t>
            </a:r>
          </a:p>
          <a:p>
            <a:pPr lvl="1">
              <a:spcBef>
                <a:spcPts val="0"/>
              </a:spcBef>
            </a:pPr>
            <a:r>
              <a:rPr lang="pt-BR" sz="2800" dirty="0" smtClean="0">
                <a:solidFill>
                  <a:srgbClr val="0000CC"/>
                </a:solidFill>
              </a:rPr>
              <a:t>Pilha 0.2 KB → 1 página</a:t>
            </a:r>
          </a:p>
        </p:txBody>
      </p:sp>
      <p:sp>
        <p:nvSpPr>
          <p:cNvPr id="6" name="Título 5"/>
          <p:cNvSpPr>
            <a:spLocks noGrp="1"/>
          </p:cNvSpPr>
          <p:nvPr>
            <p:ph type="title"/>
          </p:nvPr>
        </p:nvSpPr>
        <p:spPr>
          <a:xfrm>
            <a:off x="0" y="0"/>
            <a:ext cx="5143504" cy="857232"/>
          </a:xfrm>
        </p:spPr>
        <p:txBody>
          <a:bodyPr/>
          <a:lstStyle/>
          <a:p>
            <a:pPr>
              <a:spcBef>
                <a:spcPts val="0"/>
              </a:spcBef>
            </a:pPr>
            <a:r>
              <a:rPr lang="pt-BR" sz="2800" dirty="0" smtClean="0"/>
              <a:t>Exemplo</a:t>
            </a:r>
          </a:p>
        </p:txBody>
      </p:sp>
      <p:grpSp>
        <p:nvGrpSpPr>
          <p:cNvPr id="9" name="Grupo 8"/>
          <p:cNvGrpSpPr/>
          <p:nvPr/>
        </p:nvGrpSpPr>
        <p:grpSpPr>
          <a:xfrm>
            <a:off x="5357818" y="1714488"/>
            <a:ext cx="3573075" cy="4123546"/>
            <a:chOff x="5357818" y="1714488"/>
            <a:chExt cx="3573075" cy="4123546"/>
          </a:xfrm>
        </p:grpSpPr>
        <p:pic>
          <p:nvPicPr>
            <p:cNvPr id="7171" name="Picture 3"/>
            <p:cNvPicPr>
              <a:picLocks noChangeAspect="1" noChangeArrowheads="1"/>
            </p:cNvPicPr>
            <p:nvPr/>
          </p:nvPicPr>
          <p:blipFill>
            <a:blip r:embed="rId2"/>
            <a:srcRect/>
            <a:stretch>
              <a:fillRect/>
            </a:stretch>
          </p:blipFill>
          <p:spPr bwMode="auto">
            <a:xfrm>
              <a:off x="6715140" y="1714488"/>
              <a:ext cx="2215753" cy="4123546"/>
            </a:xfrm>
            <a:prstGeom prst="rect">
              <a:avLst/>
            </a:prstGeom>
            <a:noFill/>
            <a:ln w="9525">
              <a:noFill/>
              <a:miter lim="800000"/>
              <a:headEnd/>
              <a:tailEnd/>
            </a:ln>
            <a:effectLst/>
          </p:spPr>
        </p:pic>
        <p:sp>
          <p:nvSpPr>
            <p:cNvPr id="7" name="CaixaDeTexto 6"/>
            <p:cNvSpPr txBox="1"/>
            <p:nvPr/>
          </p:nvSpPr>
          <p:spPr>
            <a:xfrm>
              <a:off x="6786578" y="1785926"/>
              <a:ext cx="2071702" cy="4047262"/>
            </a:xfrm>
            <a:prstGeom prst="rect">
              <a:avLst/>
            </a:prstGeom>
            <a:noFill/>
          </p:spPr>
          <p:txBody>
            <a:bodyPr wrap="square" rtlCol="0">
              <a:spAutoFit/>
            </a:bodyPr>
            <a:lstStyle/>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Instruções</a:t>
              </a:r>
            </a:p>
            <a:p>
              <a:pPr algn="ct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Instruções</a:t>
              </a: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Dados</a:t>
              </a: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Pilha</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8" name="CaixaDeTexto 7"/>
            <p:cNvSpPr txBox="1"/>
            <p:nvPr/>
          </p:nvSpPr>
          <p:spPr>
            <a:xfrm>
              <a:off x="5357818" y="1785926"/>
              <a:ext cx="1428760" cy="4016484"/>
            </a:xfrm>
            <a:prstGeom prst="rect">
              <a:avLst/>
            </a:prstGeom>
            <a:noFill/>
          </p:spPr>
          <p:txBody>
            <a:bodyPr wrap="square" rtlCol="0">
              <a:spAutoFit/>
            </a:bodyPr>
            <a:lstStyle/>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0</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1</a:t>
              </a:r>
            </a:p>
            <a:p>
              <a:pPr algn="r"/>
              <a:endParaRPr lang="pt-BR" sz="11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Página2</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3</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4</a:t>
              </a:r>
            </a:p>
            <a:p>
              <a:pPr algn="r"/>
              <a:endParaRPr lang="pt-BR" sz="1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5</a:t>
              </a:r>
            </a:p>
            <a:p>
              <a:pPr algn="r"/>
              <a:endParaRPr lang="pt-BR" sz="1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6</a:t>
              </a:r>
            </a:p>
            <a:p>
              <a:pPr algn="r"/>
              <a:endParaRPr lang="pt-BR" sz="1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7</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64</a:t>
            </a:fld>
            <a:endParaRPr lang="pt-BR"/>
          </a:p>
        </p:txBody>
      </p:sp>
      <p:sp>
        <p:nvSpPr>
          <p:cNvPr id="5" name="Espaço Reservado para Conteúdo 4"/>
          <p:cNvSpPr>
            <a:spLocks noGrp="1"/>
          </p:cNvSpPr>
          <p:nvPr>
            <p:ph idx="1"/>
          </p:nvPr>
        </p:nvSpPr>
        <p:spPr>
          <a:xfrm>
            <a:off x="142844" y="928670"/>
            <a:ext cx="4500594" cy="5429288"/>
          </a:xfrm>
        </p:spPr>
        <p:txBody>
          <a:bodyPr>
            <a:noAutofit/>
          </a:bodyPr>
          <a:lstStyle/>
          <a:p>
            <a:pPr>
              <a:spcBef>
                <a:spcPts val="0"/>
              </a:spcBef>
            </a:pPr>
            <a:r>
              <a:rPr lang="pt-BR" sz="3200" dirty="0" smtClean="0"/>
              <a:t> EV de inicio: 0</a:t>
            </a:r>
          </a:p>
          <a:p>
            <a:pPr>
              <a:spcBef>
                <a:spcPts val="0"/>
              </a:spcBef>
            </a:pPr>
            <a:r>
              <a:rPr lang="pt-BR" sz="3200" dirty="0" smtClean="0"/>
              <a:t> EV final: 8191</a:t>
            </a:r>
          </a:p>
          <a:p>
            <a:pPr>
              <a:spcBef>
                <a:spcPts val="0"/>
              </a:spcBef>
            </a:pPr>
            <a:r>
              <a:rPr lang="pt-BR" sz="3200" dirty="0" smtClean="0"/>
              <a:t> Páginas: 3, 4, 5 e 6 não atribuídas inicialmente ao programa</a:t>
            </a:r>
          </a:p>
        </p:txBody>
      </p:sp>
      <p:sp>
        <p:nvSpPr>
          <p:cNvPr id="6" name="Título 5"/>
          <p:cNvSpPr>
            <a:spLocks noGrp="1"/>
          </p:cNvSpPr>
          <p:nvPr>
            <p:ph type="title"/>
          </p:nvPr>
        </p:nvSpPr>
        <p:spPr>
          <a:xfrm>
            <a:off x="0" y="0"/>
            <a:ext cx="5143504" cy="857232"/>
          </a:xfrm>
        </p:spPr>
        <p:txBody>
          <a:bodyPr/>
          <a:lstStyle/>
          <a:p>
            <a:r>
              <a:rPr lang="pt-BR" sz="2800" dirty="0" smtClean="0"/>
              <a:t>Exemplo</a:t>
            </a:r>
            <a:endParaRPr lang="pt-BR" sz="2800" dirty="0">
              <a:latin typeface="Arial Narrow" pitchFamily="34" charset="0"/>
            </a:endParaRPr>
          </a:p>
        </p:txBody>
      </p:sp>
      <p:grpSp>
        <p:nvGrpSpPr>
          <p:cNvPr id="8" name="Grupo 7"/>
          <p:cNvGrpSpPr/>
          <p:nvPr/>
        </p:nvGrpSpPr>
        <p:grpSpPr>
          <a:xfrm>
            <a:off x="5214942" y="1571612"/>
            <a:ext cx="3573075" cy="4123546"/>
            <a:chOff x="5357818" y="1714488"/>
            <a:chExt cx="3573075" cy="4123546"/>
          </a:xfrm>
        </p:grpSpPr>
        <p:pic>
          <p:nvPicPr>
            <p:cNvPr id="9" name="Picture 3"/>
            <p:cNvPicPr>
              <a:picLocks noChangeAspect="1" noChangeArrowheads="1"/>
            </p:cNvPicPr>
            <p:nvPr/>
          </p:nvPicPr>
          <p:blipFill>
            <a:blip r:embed="rId2"/>
            <a:srcRect/>
            <a:stretch>
              <a:fillRect/>
            </a:stretch>
          </p:blipFill>
          <p:spPr bwMode="auto">
            <a:xfrm>
              <a:off x="6715140" y="1714488"/>
              <a:ext cx="2215753" cy="4123546"/>
            </a:xfrm>
            <a:prstGeom prst="rect">
              <a:avLst/>
            </a:prstGeom>
            <a:noFill/>
            <a:ln w="9525">
              <a:noFill/>
              <a:miter lim="800000"/>
              <a:headEnd/>
              <a:tailEnd/>
            </a:ln>
            <a:effectLst/>
          </p:spPr>
        </p:pic>
        <p:sp>
          <p:nvSpPr>
            <p:cNvPr id="10" name="CaixaDeTexto 9"/>
            <p:cNvSpPr txBox="1"/>
            <p:nvPr/>
          </p:nvSpPr>
          <p:spPr>
            <a:xfrm>
              <a:off x="6786578" y="1785926"/>
              <a:ext cx="2071702" cy="4047262"/>
            </a:xfrm>
            <a:prstGeom prst="rect">
              <a:avLst/>
            </a:prstGeom>
            <a:noFill/>
          </p:spPr>
          <p:txBody>
            <a:bodyPr wrap="square" rtlCol="0">
              <a:spAutoFit/>
            </a:bodyPr>
            <a:lstStyle/>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Instruções</a:t>
              </a:r>
            </a:p>
            <a:p>
              <a:pPr algn="ct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Instruções</a:t>
              </a: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Dados</a:t>
              </a: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Pilha</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1" name="CaixaDeTexto 10"/>
            <p:cNvSpPr txBox="1"/>
            <p:nvPr/>
          </p:nvSpPr>
          <p:spPr>
            <a:xfrm>
              <a:off x="5357818" y="1785926"/>
              <a:ext cx="1428760" cy="4016484"/>
            </a:xfrm>
            <a:prstGeom prst="rect">
              <a:avLst/>
            </a:prstGeom>
            <a:noFill/>
          </p:spPr>
          <p:txBody>
            <a:bodyPr wrap="square" rtlCol="0">
              <a:spAutoFit/>
            </a:bodyPr>
            <a:lstStyle/>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0</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1</a:t>
              </a:r>
            </a:p>
            <a:p>
              <a:pPr algn="r"/>
              <a:endParaRPr lang="pt-BR" sz="11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Página2</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3</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4</a:t>
              </a:r>
            </a:p>
            <a:p>
              <a:pPr algn="r"/>
              <a:endParaRPr lang="pt-BR" sz="1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5</a:t>
              </a:r>
            </a:p>
            <a:p>
              <a:pPr algn="r"/>
              <a:endParaRPr lang="pt-BR" sz="1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6</a:t>
              </a:r>
            </a:p>
            <a:p>
              <a:pPr algn="r"/>
              <a:endParaRPr lang="pt-BR" sz="1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20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7</a:t>
              </a:r>
              <a:endParaRPr lang="pt-BR" sz="20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65</a:t>
            </a:fld>
            <a:endParaRPr lang="pt-BR"/>
          </a:p>
        </p:txBody>
      </p:sp>
      <p:sp>
        <p:nvSpPr>
          <p:cNvPr id="6" name="Título 5"/>
          <p:cNvSpPr>
            <a:spLocks noGrp="1"/>
          </p:cNvSpPr>
          <p:nvPr>
            <p:ph type="title"/>
          </p:nvPr>
        </p:nvSpPr>
        <p:spPr>
          <a:xfrm>
            <a:off x="0" y="0"/>
            <a:ext cx="5143504" cy="857232"/>
          </a:xfrm>
        </p:spPr>
        <p:txBody>
          <a:bodyPr/>
          <a:lstStyle/>
          <a:p>
            <a:r>
              <a:rPr lang="es-ES" sz="2800" dirty="0" smtClean="0"/>
              <a:t> </a:t>
            </a:r>
            <a:r>
              <a:rPr lang="pt-BR" sz="2800" dirty="0" smtClean="0"/>
              <a:t>Imagem inicialmente no disco</a:t>
            </a:r>
          </a:p>
        </p:txBody>
      </p:sp>
      <p:pic>
        <p:nvPicPr>
          <p:cNvPr id="1026" name="Picture 2"/>
          <p:cNvPicPr>
            <a:picLocks noChangeAspect="1" noChangeArrowheads="1"/>
          </p:cNvPicPr>
          <p:nvPr/>
        </p:nvPicPr>
        <p:blipFill>
          <a:blip r:embed="rId2"/>
          <a:srcRect/>
          <a:stretch>
            <a:fillRect/>
          </a:stretch>
        </p:blipFill>
        <p:spPr bwMode="auto">
          <a:xfrm>
            <a:off x="4357686" y="2428869"/>
            <a:ext cx="1428760" cy="381131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lum bright="-20000" contrast="40000"/>
          </a:blip>
          <a:srcRect/>
          <a:stretch>
            <a:fillRect/>
          </a:stretch>
        </p:blipFill>
        <p:spPr bwMode="auto">
          <a:xfrm>
            <a:off x="7072330" y="1357298"/>
            <a:ext cx="1857388" cy="3370815"/>
          </a:xfrm>
          <a:prstGeom prst="rect">
            <a:avLst/>
          </a:prstGeom>
          <a:noFill/>
          <a:ln w="9525">
            <a:noFill/>
            <a:miter lim="800000"/>
            <a:headEnd/>
            <a:tailEnd/>
          </a:ln>
          <a:effectLst/>
        </p:spPr>
      </p:pic>
      <p:sp>
        <p:nvSpPr>
          <p:cNvPr id="10" name="Retângulo 9"/>
          <p:cNvSpPr/>
          <p:nvPr/>
        </p:nvSpPr>
        <p:spPr>
          <a:xfrm>
            <a:off x="7643834" y="1071546"/>
            <a:ext cx="1048685" cy="400110"/>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grpSp>
        <p:nvGrpSpPr>
          <p:cNvPr id="11" name="Grupo 10"/>
          <p:cNvGrpSpPr/>
          <p:nvPr/>
        </p:nvGrpSpPr>
        <p:grpSpPr>
          <a:xfrm>
            <a:off x="285720" y="1571612"/>
            <a:ext cx="2857520" cy="3601311"/>
            <a:chOff x="5357818" y="1714488"/>
            <a:chExt cx="3573075" cy="4157499"/>
          </a:xfrm>
        </p:grpSpPr>
        <p:pic>
          <p:nvPicPr>
            <p:cNvPr id="12" name="Picture 3"/>
            <p:cNvPicPr>
              <a:picLocks noChangeAspect="1" noChangeArrowheads="1"/>
            </p:cNvPicPr>
            <p:nvPr/>
          </p:nvPicPr>
          <p:blipFill>
            <a:blip r:embed="rId4"/>
            <a:srcRect/>
            <a:stretch>
              <a:fillRect/>
            </a:stretch>
          </p:blipFill>
          <p:spPr bwMode="auto">
            <a:xfrm>
              <a:off x="6715140" y="1714488"/>
              <a:ext cx="2215753" cy="4123546"/>
            </a:xfrm>
            <a:prstGeom prst="rect">
              <a:avLst/>
            </a:prstGeom>
            <a:noFill/>
            <a:ln w="9525">
              <a:noFill/>
              <a:miter lim="800000"/>
              <a:headEnd/>
              <a:tailEnd/>
            </a:ln>
            <a:effectLst/>
          </p:spPr>
        </p:pic>
        <p:sp>
          <p:nvSpPr>
            <p:cNvPr id="13" name="CaixaDeTexto 12"/>
            <p:cNvSpPr txBox="1"/>
            <p:nvPr/>
          </p:nvSpPr>
          <p:spPr>
            <a:xfrm>
              <a:off x="6786578" y="1785926"/>
              <a:ext cx="2071703" cy="4086061"/>
            </a:xfrm>
            <a:prstGeom prst="rect">
              <a:avLst/>
            </a:prstGeom>
            <a:noFill/>
          </p:spPr>
          <p:txBody>
            <a:bodyPr wrap="square" rtlCol="0">
              <a:spAutoFit/>
            </a:bodyPr>
            <a:lstStyle/>
            <a:p>
              <a:pPr algn="ct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Instruções</a:t>
              </a: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Instruções</a:t>
              </a:r>
            </a:p>
            <a:p>
              <a:pPr algn="ctr"/>
              <a:endParaRPr lang="pt-BR" sz="105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Dados</a:t>
              </a: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ct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Pilha</a:t>
              </a:r>
              <a:endParaRPr lang="pt-BR" sz="16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sp>
          <p:nvSpPr>
            <p:cNvPr id="14" name="CaixaDeTexto 13"/>
            <p:cNvSpPr txBox="1"/>
            <p:nvPr/>
          </p:nvSpPr>
          <p:spPr>
            <a:xfrm>
              <a:off x="5357818" y="1785926"/>
              <a:ext cx="1428760" cy="3997234"/>
            </a:xfrm>
            <a:prstGeom prst="rect">
              <a:avLst/>
            </a:prstGeom>
            <a:noFill/>
          </p:spPr>
          <p:txBody>
            <a:bodyPr wrap="square" rtlCol="0">
              <a:spAutoFit/>
            </a:bodyPr>
            <a:lstStyle/>
            <a:p>
              <a:pPr algn="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0</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1</a:t>
              </a:r>
            </a:p>
            <a:p>
              <a:pPr algn="r"/>
              <a:endParaRPr lang="pt-BR" sz="11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Página2</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3</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4</a:t>
              </a:r>
            </a:p>
            <a:p>
              <a:pPr algn="r"/>
              <a:endPar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5</a:t>
              </a:r>
            </a:p>
            <a:p>
              <a:pPr algn="r"/>
              <a:endParaRPr lang="pt-BR" sz="14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6</a:t>
              </a:r>
            </a:p>
            <a:p>
              <a:pPr algn="r"/>
              <a:endParaRPr lang="pt-BR" sz="12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a:p>
              <a:pPr algn="r"/>
              <a:r>
                <a:rPr lang="pt-BR" sz="1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Página 7</a:t>
              </a:r>
              <a:endParaRPr lang="pt-BR" sz="16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endParaRPr>
            </a:p>
          </p:txBody>
        </p:sp>
      </p:grpSp>
      <p:sp>
        <p:nvSpPr>
          <p:cNvPr id="16" name="Retângulo 15"/>
          <p:cNvSpPr/>
          <p:nvPr/>
        </p:nvSpPr>
        <p:spPr>
          <a:xfrm>
            <a:off x="928662" y="5072074"/>
            <a:ext cx="2286016" cy="707886"/>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Imagem da Memória</a:t>
            </a:r>
          </a:p>
          <a:p>
            <a:pPr algn="ctr"/>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Virtual</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sp>
        <p:nvSpPr>
          <p:cNvPr id="17" name="Retângulo 16"/>
          <p:cNvSpPr/>
          <p:nvPr/>
        </p:nvSpPr>
        <p:spPr>
          <a:xfrm>
            <a:off x="5857884" y="4786322"/>
            <a:ext cx="2286016" cy="1015663"/>
          </a:xfrm>
          <a:prstGeom prst="rect">
            <a:avLst/>
          </a:prstGeom>
        </p:spPr>
        <p:txBody>
          <a:bodyPr wrap="squar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sz="2000"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sz="2000" b="1" dirty="0">
              <a:ln w="900" cmpd="sng">
                <a:solidFill>
                  <a:schemeClr val="accent1">
                    <a:satMod val="190000"/>
                    <a:alpha val="55000"/>
                  </a:schemeClr>
                </a:solidFill>
                <a:prstDash val="solid"/>
              </a:ln>
              <a:solidFill>
                <a:srgbClr val="C00000"/>
              </a:solidFill>
              <a:latin typeface="Arial Narrow" pitchFamily="34" charset="0"/>
            </a:endParaRPr>
          </a:p>
        </p:txBody>
      </p:sp>
      <p:sp>
        <p:nvSpPr>
          <p:cNvPr id="18" name="CaixaDeTexto 17"/>
          <p:cNvSpPr txBox="1"/>
          <p:nvPr/>
        </p:nvSpPr>
        <p:spPr>
          <a:xfrm>
            <a:off x="5072066" y="3071810"/>
            <a:ext cx="301686" cy="2031325"/>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0</a:t>
            </a:r>
          </a:p>
          <a:p>
            <a:endPar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a:p>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1</a:t>
            </a:r>
          </a:p>
          <a:p>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2</a:t>
            </a:r>
          </a:p>
          <a:p>
            <a:endPar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a:p>
            <a:endPar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a:p>
            <a:r>
              <a:rPr lang="pt-BR"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7</a:t>
            </a:r>
            <a:endParaRPr lang="pt-BR"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66</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O SO cria a tabela de páginas</a:t>
            </a:r>
            <a:endParaRPr lang="pt-BR" sz="2800" dirty="0">
              <a:latin typeface="Arial Narrow" pitchFamily="34" charset="0"/>
            </a:endParaRPr>
          </a:p>
        </p:txBody>
      </p:sp>
      <p:sp>
        <p:nvSpPr>
          <p:cNvPr id="11" name="Retângulo 10"/>
          <p:cNvSpPr/>
          <p:nvPr/>
        </p:nvSpPr>
        <p:spPr>
          <a:xfrm>
            <a:off x="2571736" y="3929066"/>
            <a:ext cx="2357454" cy="707886"/>
          </a:xfrm>
          <a:prstGeom prst="rect">
            <a:avLst/>
          </a:prstGeom>
        </p:spPr>
        <p:txBody>
          <a:bodyPr wrap="square">
            <a:spAutoFit/>
          </a:bodyPr>
          <a:lstStyle/>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Todas as páginas</a:t>
            </a:r>
          </a:p>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Inicialmente na swap</a:t>
            </a:r>
            <a:endParaRPr lang="pt-BR" sz="20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13" name="Retângulo 12"/>
          <p:cNvSpPr/>
          <p:nvPr/>
        </p:nvSpPr>
        <p:spPr>
          <a:xfrm>
            <a:off x="3643306" y="1000108"/>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14" name="Picture 3"/>
          <p:cNvPicPr>
            <a:picLocks noChangeAspect="1" noChangeArrowheads="1"/>
          </p:cNvPicPr>
          <p:nvPr/>
        </p:nvPicPr>
        <p:blipFill>
          <a:blip r:embed="rId2"/>
          <a:srcRect/>
          <a:stretch>
            <a:fillRect/>
          </a:stretch>
        </p:blipFill>
        <p:spPr bwMode="auto">
          <a:xfrm>
            <a:off x="3500430" y="1357298"/>
            <a:ext cx="1872530" cy="1857388"/>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218748" y="2071678"/>
            <a:ext cx="2347336" cy="3143272"/>
          </a:xfrm>
          <a:prstGeom prst="rect">
            <a:avLst/>
          </a:prstGeom>
          <a:noFill/>
          <a:ln w="9525">
            <a:noFill/>
            <a:miter lim="800000"/>
            <a:headEnd/>
            <a:tailEnd/>
          </a:ln>
          <a:effectLst/>
        </p:spPr>
      </p:pic>
      <p:grpSp>
        <p:nvGrpSpPr>
          <p:cNvPr id="23" name="Grupo 22"/>
          <p:cNvGrpSpPr/>
          <p:nvPr/>
        </p:nvGrpSpPr>
        <p:grpSpPr>
          <a:xfrm>
            <a:off x="7072330" y="1000108"/>
            <a:ext cx="1621205" cy="3227939"/>
            <a:chOff x="7072330" y="1000108"/>
            <a:chExt cx="1621205" cy="3227939"/>
          </a:xfrm>
        </p:grpSpPr>
        <p:pic>
          <p:nvPicPr>
            <p:cNvPr id="20" name="Picture 3"/>
            <p:cNvPicPr>
              <a:picLocks noChangeAspect="1" noChangeArrowheads="1"/>
            </p:cNvPicPr>
            <p:nvPr/>
          </p:nvPicPr>
          <p:blipFill>
            <a:blip r:embed="rId4">
              <a:lum bright="-20000" contrast="40000"/>
            </a:blip>
            <a:srcRect/>
            <a:stretch>
              <a:fillRect/>
            </a:stretch>
          </p:blipFill>
          <p:spPr bwMode="auto">
            <a:xfrm>
              <a:off x="7072330" y="1285860"/>
              <a:ext cx="1621205" cy="2942187"/>
            </a:xfrm>
            <a:prstGeom prst="rect">
              <a:avLst/>
            </a:prstGeom>
            <a:noFill/>
            <a:ln w="9525">
              <a:noFill/>
              <a:miter lim="800000"/>
              <a:headEnd/>
              <a:tailEnd/>
            </a:ln>
            <a:effectLst/>
          </p:spPr>
        </p:pic>
        <p:sp>
          <p:nvSpPr>
            <p:cNvPr id="21" name="Retângulo 20"/>
            <p:cNvSpPr/>
            <p:nvPr/>
          </p:nvSpPr>
          <p:spPr>
            <a:xfrm>
              <a:off x="7429520" y="1000108"/>
              <a:ext cx="1048685" cy="400110"/>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grpSp>
      <p:grpSp>
        <p:nvGrpSpPr>
          <p:cNvPr id="24" name="Grupo 23"/>
          <p:cNvGrpSpPr/>
          <p:nvPr/>
        </p:nvGrpSpPr>
        <p:grpSpPr>
          <a:xfrm>
            <a:off x="5143503" y="3286124"/>
            <a:ext cx="3429025" cy="2971807"/>
            <a:chOff x="5143503" y="3286124"/>
            <a:chExt cx="3429025" cy="2971807"/>
          </a:xfrm>
        </p:grpSpPr>
        <p:pic>
          <p:nvPicPr>
            <p:cNvPr id="2054" name="Picture 6"/>
            <p:cNvPicPr>
              <a:picLocks noChangeAspect="1" noChangeArrowheads="1"/>
            </p:cNvPicPr>
            <p:nvPr/>
          </p:nvPicPr>
          <p:blipFill>
            <a:blip r:embed="rId5"/>
            <a:srcRect/>
            <a:stretch>
              <a:fillRect/>
            </a:stretch>
          </p:blipFill>
          <p:spPr bwMode="auto">
            <a:xfrm>
              <a:off x="5143503" y="3286124"/>
              <a:ext cx="1148525" cy="2971807"/>
            </a:xfrm>
            <a:prstGeom prst="rect">
              <a:avLst/>
            </a:prstGeom>
            <a:noFill/>
            <a:ln w="9525">
              <a:noFill/>
              <a:miter lim="800000"/>
              <a:headEnd/>
              <a:tailEnd/>
            </a:ln>
            <a:effectLst/>
          </p:spPr>
        </p:pic>
        <p:sp>
          <p:nvSpPr>
            <p:cNvPr id="22" name="Retângulo 21"/>
            <p:cNvSpPr/>
            <p:nvPr/>
          </p:nvSpPr>
          <p:spPr>
            <a:xfrm>
              <a:off x="6286512" y="4714884"/>
              <a:ext cx="2286016" cy="1015663"/>
            </a:xfrm>
            <a:prstGeom prst="rect">
              <a:avLst/>
            </a:prstGeom>
          </p:spPr>
          <p:txBody>
            <a:bodyPr wrap="squar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sz="2000"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sz="2000" b="1" dirty="0">
                <a:ln w="900" cmpd="sng">
                  <a:solidFill>
                    <a:schemeClr val="accent1">
                      <a:satMod val="190000"/>
                      <a:alpha val="55000"/>
                    </a:schemeClr>
                  </a:solidFill>
                  <a:prstDash val="solid"/>
                </a:ln>
                <a:solidFill>
                  <a:srgbClr val="C00000"/>
                </a:solidFill>
                <a:latin typeface="Arial Narrow" pitchFamily="34" charset="0"/>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67</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Acesso ao EV 0</a:t>
            </a:r>
            <a:endParaRPr lang="pt-BR" sz="2800" dirty="0">
              <a:latin typeface="Arial Narrow" pitchFamily="34" charset="0"/>
            </a:endParaRPr>
          </a:p>
        </p:txBody>
      </p:sp>
      <p:grpSp>
        <p:nvGrpSpPr>
          <p:cNvPr id="11" name="Grupo 10"/>
          <p:cNvGrpSpPr/>
          <p:nvPr/>
        </p:nvGrpSpPr>
        <p:grpSpPr>
          <a:xfrm>
            <a:off x="285720" y="1071546"/>
            <a:ext cx="3899662" cy="1571636"/>
            <a:chOff x="214282" y="2285992"/>
            <a:chExt cx="3899662" cy="1571636"/>
          </a:xfrm>
        </p:grpSpPr>
        <p:pic>
          <p:nvPicPr>
            <p:cNvPr id="3074" name="Picture 2"/>
            <p:cNvPicPr>
              <a:picLocks noChangeAspect="1" noChangeArrowheads="1"/>
            </p:cNvPicPr>
            <p:nvPr/>
          </p:nvPicPr>
          <p:blipFill>
            <a:blip r:embed="rId2"/>
            <a:srcRect/>
            <a:stretch>
              <a:fillRect/>
            </a:stretch>
          </p:blipFill>
          <p:spPr bwMode="auto">
            <a:xfrm>
              <a:off x="214282" y="2285992"/>
              <a:ext cx="3899662" cy="1571636"/>
            </a:xfrm>
            <a:prstGeom prst="rect">
              <a:avLst/>
            </a:prstGeom>
            <a:noFill/>
            <a:ln w="9525">
              <a:noFill/>
              <a:miter lim="800000"/>
              <a:headEnd/>
              <a:tailEnd/>
            </a:ln>
            <a:effectLst/>
          </p:spPr>
        </p:pic>
        <p:sp>
          <p:nvSpPr>
            <p:cNvPr id="8" name="CaixaDeTexto 7"/>
            <p:cNvSpPr txBox="1"/>
            <p:nvPr/>
          </p:nvSpPr>
          <p:spPr>
            <a:xfrm>
              <a:off x="214282" y="2786058"/>
              <a:ext cx="1347228" cy="369332"/>
            </a:xfrm>
            <a:prstGeom prst="rect">
              <a:avLst/>
            </a:prstGeom>
            <a:noFill/>
          </p:spPr>
          <p:txBody>
            <a:bodyPr wrap="none" rtlCol="0">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9" name="CaixaDeTexto 8"/>
            <p:cNvSpPr txBox="1"/>
            <p:nvPr/>
          </p:nvSpPr>
          <p:spPr>
            <a:xfrm>
              <a:off x="2928926" y="2786058"/>
              <a:ext cx="686406" cy="400110"/>
            </a:xfrm>
            <a:prstGeom prst="rect">
              <a:avLst/>
            </a:prstGeom>
            <a:noFill/>
          </p:spPr>
          <p:txBody>
            <a:bodyPr wrap="none" rtlCol="0">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0" name="CaixaDeTexto 9"/>
            <p:cNvSpPr txBox="1"/>
            <p:nvPr/>
          </p:nvSpPr>
          <p:spPr>
            <a:xfrm>
              <a:off x="1714480" y="3071810"/>
              <a:ext cx="732893" cy="461665"/>
            </a:xfrm>
            <a:prstGeom prst="rect">
              <a:avLst/>
            </a:prstGeom>
            <a:noFill/>
          </p:spPr>
          <p:txBody>
            <a:bodyPr wrap="none" rtlCol="0">
              <a:spAutoFit/>
            </a:bodyPr>
            <a:lstStyle/>
            <a:p>
              <a:r>
                <a:rPr lang="pt-BR" sz="24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0</a:t>
              </a:r>
              <a:endParaRPr lang="pt-BR" sz="24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grpSp>
        <p:nvGrpSpPr>
          <p:cNvPr id="14" name="Grupo 13"/>
          <p:cNvGrpSpPr/>
          <p:nvPr/>
        </p:nvGrpSpPr>
        <p:grpSpPr>
          <a:xfrm>
            <a:off x="4786314" y="1071546"/>
            <a:ext cx="2056212" cy="2143140"/>
            <a:chOff x="4429124" y="1071546"/>
            <a:chExt cx="2056212" cy="2143140"/>
          </a:xfrm>
        </p:grpSpPr>
        <p:sp>
          <p:nvSpPr>
            <p:cNvPr id="12" name="Retângulo 11"/>
            <p:cNvSpPr/>
            <p:nvPr/>
          </p:nvSpPr>
          <p:spPr>
            <a:xfrm>
              <a:off x="4500562" y="1071546"/>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13" name="Picture 3"/>
            <p:cNvPicPr>
              <a:picLocks noChangeAspect="1" noChangeArrowheads="1"/>
            </p:cNvPicPr>
            <p:nvPr/>
          </p:nvPicPr>
          <p:blipFill>
            <a:blip r:embed="rId3"/>
            <a:srcRect/>
            <a:stretch>
              <a:fillRect/>
            </a:stretch>
          </p:blipFill>
          <p:spPr bwMode="auto">
            <a:xfrm>
              <a:off x="4429124" y="1357298"/>
              <a:ext cx="1872530" cy="1857388"/>
            </a:xfrm>
            <a:prstGeom prst="rect">
              <a:avLst/>
            </a:prstGeom>
            <a:noFill/>
            <a:ln w="9525">
              <a:noFill/>
              <a:miter lim="800000"/>
              <a:headEnd/>
              <a:tailEnd/>
            </a:ln>
            <a:effectLst/>
          </p:spPr>
        </p:pic>
      </p:grpSp>
      <p:grpSp>
        <p:nvGrpSpPr>
          <p:cNvPr id="15" name="Grupo 14"/>
          <p:cNvGrpSpPr/>
          <p:nvPr/>
        </p:nvGrpSpPr>
        <p:grpSpPr>
          <a:xfrm>
            <a:off x="7286644" y="1000109"/>
            <a:ext cx="1549767" cy="3143272"/>
            <a:chOff x="7072330" y="1000108"/>
            <a:chExt cx="1621205" cy="3227939"/>
          </a:xfrm>
        </p:grpSpPr>
        <p:pic>
          <p:nvPicPr>
            <p:cNvPr id="16" name="Picture 3"/>
            <p:cNvPicPr>
              <a:picLocks noChangeAspect="1" noChangeArrowheads="1"/>
            </p:cNvPicPr>
            <p:nvPr/>
          </p:nvPicPr>
          <p:blipFill>
            <a:blip r:embed="rId4">
              <a:lum bright="-20000" contrast="40000"/>
            </a:blip>
            <a:srcRect/>
            <a:stretch>
              <a:fillRect/>
            </a:stretch>
          </p:blipFill>
          <p:spPr bwMode="auto">
            <a:xfrm>
              <a:off x="7072330" y="1285860"/>
              <a:ext cx="1621205" cy="2942187"/>
            </a:xfrm>
            <a:prstGeom prst="rect">
              <a:avLst/>
            </a:prstGeom>
            <a:noFill/>
            <a:ln w="9525">
              <a:noFill/>
              <a:miter lim="800000"/>
              <a:headEnd/>
              <a:tailEnd/>
            </a:ln>
            <a:effectLst/>
          </p:spPr>
        </p:pic>
        <p:sp>
          <p:nvSpPr>
            <p:cNvPr id="17" name="Retângulo 16"/>
            <p:cNvSpPr/>
            <p:nvPr/>
          </p:nvSpPr>
          <p:spPr>
            <a:xfrm>
              <a:off x="7429520" y="1000108"/>
              <a:ext cx="1048685" cy="400110"/>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grpSp>
      <p:grpSp>
        <p:nvGrpSpPr>
          <p:cNvPr id="18" name="Grupo 17"/>
          <p:cNvGrpSpPr/>
          <p:nvPr/>
        </p:nvGrpSpPr>
        <p:grpSpPr>
          <a:xfrm>
            <a:off x="4500562" y="3571876"/>
            <a:ext cx="3214711" cy="2686055"/>
            <a:chOff x="5143503" y="3286124"/>
            <a:chExt cx="3429025" cy="2971807"/>
          </a:xfrm>
        </p:grpSpPr>
        <p:pic>
          <p:nvPicPr>
            <p:cNvPr id="19" name="Picture 6"/>
            <p:cNvPicPr>
              <a:picLocks noChangeAspect="1" noChangeArrowheads="1"/>
            </p:cNvPicPr>
            <p:nvPr/>
          </p:nvPicPr>
          <p:blipFill>
            <a:blip r:embed="rId5"/>
            <a:srcRect/>
            <a:stretch>
              <a:fillRect/>
            </a:stretch>
          </p:blipFill>
          <p:spPr bwMode="auto">
            <a:xfrm>
              <a:off x="5143503" y="3286124"/>
              <a:ext cx="1148525" cy="2971807"/>
            </a:xfrm>
            <a:prstGeom prst="rect">
              <a:avLst/>
            </a:prstGeom>
            <a:noFill/>
            <a:ln w="9525">
              <a:noFill/>
              <a:miter lim="800000"/>
              <a:headEnd/>
              <a:tailEnd/>
            </a:ln>
            <a:effectLst/>
          </p:spPr>
        </p:pic>
        <p:sp>
          <p:nvSpPr>
            <p:cNvPr id="20" name="Retângulo 19"/>
            <p:cNvSpPr/>
            <p:nvPr/>
          </p:nvSpPr>
          <p:spPr>
            <a:xfrm>
              <a:off x="6286512" y="4714884"/>
              <a:ext cx="2286016" cy="1015663"/>
            </a:xfrm>
            <a:prstGeom prst="rect">
              <a:avLst/>
            </a:prstGeom>
          </p:spPr>
          <p:txBody>
            <a:bodyPr wrap="squar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b="1" dirty="0">
                <a:ln w="900" cmpd="sng">
                  <a:solidFill>
                    <a:schemeClr val="accent1">
                      <a:satMod val="190000"/>
                      <a:alpha val="55000"/>
                    </a:schemeClr>
                  </a:solidFill>
                  <a:prstDash val="solid"/>
                </a:ln>
                <a:solidFill>
                  <a:srgbClr val="C00000"/>
                </a:solidFill>
                <a:latin typeface="Arial Narrow" pitchFamily="34" charset="0"/>
              </a:endParaRPr>
            </a:p>
          </p:txBody>
        </p:sp>
      </p:grpSp>
      <p:pic>
        <p:nvPicPr>
          <p:cNvPr id="21" name="Picture 5"/>
          <p:cNvPicPr>
            <a:picLocks noChangeAspect="1" noChangeArrowheads="1"/>
          </p:cNvPicPr>
          <p:nvPr/>
        </p:nvPicPr>
        <p:blipFill>
          <a:blip r:embed="rId6"/>
          <a:srcRect/>
          <a:stretch>
            <a:fillRect/>
          </a:stretch>
        </p:blipFill>
        <p:spPr bwMode="auto">
          <a:xfrm>
            <a:off x="785786" y="3429000"/>
            <a:ext cx="2133942" cy="285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68</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Acesso ao EV 0</a:t>
            </a:r>
            <a:endParaRPr lang="pt-BR" sz="2800" dirty="0">
              <a:latin typeface="Arial Narrow" pitchFamily="34" charset="0"/>
            </a:endParaRPr>
          </a:p>
        </p:txBody>
      </p:sp>
      <p:grpSp>
        <p:nvGrpSpPr>
          <p:cNvPr id="2" name="Grupo 10"/>
          <p:cNvGrpSpPr/>
          <p:nvPr/>
        </p:nvGrpSpPr>
        <p:grpSpPr>
          <a:xfrm>
            <a:off x="285720" y="1071546"/>
            <a:ext cx="3899662" cy="1571636"/>
            <a:chOff x="214282" y="2285992"/>
            <a:chExt cx="3899662" cy="1571636"/>
          </a:xfrm>
        </p:grpSpPr>
        <p:pic>
          <p:nvPicPr>
            <p:cNvPr id="3074" name="Picture 2"/>
            <p:cNvPicPr>
              <a:picLocks noChangeAspect="1" noChangeArrowheads="1"/>
            </p:cNvPicPr>
            <p:nvPr/>
          </p:nvPicPr>
          <p:blipFill>
            <a:blip r:embed="rId2"/>
            <a:srcRect/>
            <a:stretch>
              <a:fillRect/>
            </a:stretch>
          </p:blipFill>
          <p:spPr bwMode="auto">
            <a:xfrm>
              <a:off x="214282" y="2285992"/>
              <a:ext cx="3899662" cy="1571636"/>
            </a:xfrm>
            <a:prstGeom prst="rect">
              <a:avLst/>
            </a:prstGeom>
            <a:noFill/>
            <a:ln w="9525">
              <a:noFill/>
              <a:miter lim="800000"/>
              <a:headEnd/>
              <a:tailEnd/>
            </a:ln>
            <a:effectLst/>
          </p:spPr>
        </p:pic>
        <p:sp>
          <p:nvSpPr>
            <p:cNvPr id="8" name="CaixaDeTexto 7"/>
            <p:cNvSpPr txBox="1"/>
            <p:nvPr/>
          </p:nvSpPr>
          <p:spPr>
            <a:xfrm>
              <a:off x="214282" y="2786058"/>
              <a:ext cx="1347228" cy="369332"/>
            </a:xfrm>
            <a:prstGeom prst="rect">
              <a:avLst/>
            </a:prstGeom>
            <a:noFill/>
          </p:spPr>
          <p:txBody>
            <a:bodyPr wrap="none" rtlCol="0">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9" name="CaixaDeTexto 8"/>
            <p:cNvSpPr txBox="1"/>
            <p:nvPr/>
          </p:nvSpPr>
          <p:spPr>
            <a:xfrm>
              <a:off x="2928926" y="2786058"/>
              <a:ext cx="686406" cy="400110"/>
            </a:xfrm>
            <a:prstGeom prst="rect">
              <a:avLst/>
            </a:prstGeom>
            <a:noFill/>
          </p:spPr>
          <p:txBody>
            <a:bodyPr wrap="none" rtlCol="0">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0" name="CaixaDeTexto 9"/>
            <p:cNvSpPr txBox="1"/>
            <p:nvPr/>
          </p:nvSpPr>
          <p:spPr>
            <a:xfrm>
              <a:off x="1571604" y="3071810"/>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grpSp>
        <p:nvGrpSpPr>
          <p:cNvPr id="3" name="Grupo 13"/>
          <p:cNvGrpSpPr/>
          <p:nvPr/>
        </p:nvGrpSpPr>
        <p:grpSpPr>
          <a:xfrm>
            <a:off x="5214942" y="1071546"/>
            <a:ext cx="2056212" cy="2143140"/>
            <a:chOff x="4429124" y="1071546"/>
            <a:chExt cx="2056212" cy="2143140"/>
          </a:xfrm>
        </p:grpSpPr>
        <p:sp>
          <p:nvSpPr>
            <p:cNvPr id="12" name="Retângulo 11"/>
            <p:cNvSpPr/>
            <p:nvPr/>
          </p:nvSpPr>
          <p:spPr>
            <a:xfrm>
              <a:off x="4500562" y="1071546"/>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13" name="Picture 3"/>
            <p:cNvPicPr>
              <a:picLocks noChangeAspect="1" noChangeArrowheads="1"/>
            </p:cNvPicPr>
            <p:nvPr/>
          </p:nvPicPr>
          <p:blipFill>
            <a:blip r:embed="rId3"/>
            <a:srcRect/>
            <a:stretch>
              <a:fillRect/>
            </a:stretch>
          </p:blipFill>
          <p:spPr bwMode="auto">
            <a:xfrm>
              <a:off x="4429124" y="1357298"/>
              <a:ext cx="1872530" cy="1857388"/>
            </a:xfrm>
            <a:prstGeom prst="rect">
              <a:avLst/>
            </a:prstGeom>
            <a:noFill/>
            <a:ln w="9525">
              <a:noFill/>
              <a:miter lim="800000"/>
              <a:headEnd/>
              <a:tailEnd/>
            </a:ln>
            <a:effectLst/>
          </p:spPr>
        </p:pic>
      </p:grpSp>
      <p:grpSp>
        <p:nvGrpSpPr>
          <p:cNvPr id="5" name="Grupo 14"/>
          <p:cNvGrpSpPr/>
          <p:nvPr/>
        </p:nvGrpSpPr>
        <p:grpSpPr>
          <a:xfrm>
            <a:off x="7572396" y="1000108"/>
            <a:ext cx="1357322" cy="2928957"/>
            <a:chOff x="7072330" y="1000108"/>
            <a:chExt cx="1621205" cy="3227939"/>
          </a:xfrm>
        </p:grpSpPr>
        <p:pic>
          <p:nvPicPr>
            <p:cNvPr id="16" name="Picture 3"/>
            <p:cNvPicPr>
              <a:picLocks noChangeAspect="1" noChangeArrowheads="1"/>
            </p:cNvPicPr>
            <p:nvPr/>
          </p:nvPicPr>
          <p:blipFill>
            <a:blip r:embed="rId4">
              <a:lum bright="-20000" contrast="40000"/>
            </a:blip>
            <a:srcRect/>
            <a:stretch>
              <a:fillRect/>
            </a:stretch>
          </p:blipFill>
          <p:spPr bwMode="auto">
            <a:xfrm>
              <a:off x="7072330" y="1285860"/>
              <a:ext cx="1621205" cy="2942187"/>
            </a:xfrm>
            <a:prstGeom prst="rect">
              <a:avLst/>
            </a:prstGeom>
            <a:noFill/>
            <a:ln w="9525">
              <a:noFill/>
              <a:miter lim="800000"/>
              <a:headEnd/>
              <a:tailEnd/>
            </a:ln>
            <a:effectLst/>
          </p:spPr>
        </p:pic>
        <p:sp>
          <p:nvSpPr>
            <p:cNvPr id="17" name="Retângulo 16"/>
            <p:cNvSpPr/>
            <p:nvPr/>
          </p:nvSpPr>
          <p:spPr>
            <a:xfrm>
              <a:off x="7429520" y="1000108"/>
              <a:ext cx="1048685" cy="400110"/>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grpSp>
      <p:grpSp>
        <p:nvGrpSpPr>
          <p:cNvPr id="7" name="Grupo 17"/>
          <p:cNvGrpSpPr/>
          <p:nvPr/>
        </p:nvGrpSpPr>
        <p:grpSpPr>
          <a:xfrm>
            <a:off x="4572000" y="3714752"/>
            <a:ext cx="3143273" cy="2543179"/>
            <a:chOff x="5143503" y="3286124"/>
            <a:chExt cx="3429025" cy="2971807"/>
          </a:xfrm>
        </p:grpSpPr>
        <p:pic>
          <p:nvPicPr>
            <p:cNvPr id="19" name="Picture 6"/>
            <p:cNvPicPr>
              <a:picLocks noChangeAspect="1" noChangeArrowheads="1"/>
            </p:cNvPicPr>
            <p:nvPr/>
          </p:nvPicPr>
          <p:blipFill>
            <a:blip r:embed="rId5"/>
            <a:srcRect/>
            <a:stretch>
              <a:fillRect/>
            </a:stretch>
          </p:blipFill>
          <p:spPr bwMode="auto">
            <a:xfrm>
              <a:off x="5143503" y="3286124"/>
              <a:ext cx="1148525" cy="2971807"/>
            </a:xfrm>
            <a:prstGeom prst="rect">
              <a:avLst/>
            </a:prstGeom>
            <a:noFill/>
            <a:ln w="9525">
              <a:noFill/>
              <a:miter lim="800000"/>
              <a:headEnd/>
              <a:tailEnd/>
            </a:ln>
            <a:effectLst/>
          </p:spPr>
        </p:pic>
        <p:sp>
          <p:nvSpPr>
            <p:cNvPr id="20" name="Retângulo 19"/>
            <p:cNvSpPr/>
            <p:nvPr/>
          </p:nvSpPr>
          <p:spPr>
            <a:xfrm>
              <a:off x="6286512" y="4714884"/>
              <a:ext cx="2286016" cy="1015663"/>
            </a:xfrm>
            <a:prstGeom prst="rect">
              <a:avLst/>
            </a:prstGeom>
          </p:spPr>
          <p:txBody>
            <a:bodyPr wrap="squar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b="1" dirty="0">
                <a:ln w="900" cmpd="sng">
                  <a:solidFill>
                    <a:schemeClr val="accent1">
                      <a:satMod val="190000"/>
                      <a:alpha val="55000"/>
                    </a:schemeClr>
                  </a:solidFill>
                  <a:prstDash val="solid"/>
                </a:ln>
                <a:solidFill>
                  <a:srgbClr val="C00000"/>
                </a:solidFill>
                <a:latin typeface="Arial Narrow" pitchFamily="34" charset="0"/>
              </a:endParaRPr>
            </a:p>
          </p:txBody>
        </p:sp>
      </p:grpSp>
      <p:pic>
        <p:nvPicPr>
          <p:cNvPr id="21" name="Picture 5"/>
          <p:cNvPicPr>
            <a:picLocks noChangeAspect="1" noChangeArrowheads="1"/>
          </p:cNvPicPr>
          <p:nvPr/>
        </p:nvPicPr>
        <p:blipFill>
          <a:blip r:embed="rId6"/>
          <a:srcRect/>
          <a:stretch>
            <a:fillRect/>
          </a:stretch>
        </p:blipFill>
        <p:spPr bwMode="auto">
          <a:xfrm>
            <a:off x="945832" y="3643314"/>
            <a:ext cx="1973896" cy="2643206"/>
          </a:xfrm>
          <a:prstGeom prst="rect">
            <a:avLst/>
          </a:prstGeom>
          <a:noFill/>
          <a:ln w="9525">
            <a:noFill/>
            <a:miter lim="800000"/>
            <a:headEnd/>
            <a:tailEnd/>
          </a:ln>
          <a:effectLst/>
        </p:spPr>
      </p:pic>
      <p:pic>
        <p:nvPicPr>
          <p:cNvPr id="22" name="Picture 2"/>
          <p:cNvPicPr>
            <a:picLocks noChangeAspect="1" noChangeArrowheads="1"/>
          </p:cNvPicPr>
          <p:nvPr/>
        </p:nvPicPr>
        <p:blipFill>
          <a:blip r:embed="rId7"/>
          <a:srcRect/>
          <a:stretch>
            <a:fillRect/>
          </a:stretch>
        </p:blipFill>
        <p:spPr bwMode="auto">
          <a:xfrm>
            <a:off x="1071538" y="2786058"/>
            <a:ext cx="2500330" cy="420787"/>
          </a:xfrm>
          <a:prstGeom prst="rect">
            <a:avLst/>
          </a:prstGeom>
          <a:noFill/>
          <a:ln w="9525">
            <a:noFill/>
            <a:miter lim="800000"/>
            <a:headEnd/>
            <a:tailEnd/>
          </a:ln>
          <a:effectLst/>
        </p:spPr>
      </p:pic>
      <p:sp>
        <p:nvSpPr>
          <p:cNvPr id="23" name="CaixaDeTexto 22"/>
          <p:cNvSpPr txBox="1"/>
          <p:nvPr/>
        </p:nvSpPr>
        <p:spPr>
          <a:xfrm>
            <a:off x="285720" y="2786058"/>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24" name="CaixaDeTexto 23"/>
          <p:cNvSpPr txBox="1"/>
          <p:nvPr/>
        </p:nvSpPr>
        <p:spPr>
          <a:xfrm>
            <a:off x="1357290" y="3143248"/>
            <a:ext cx="1780809"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69</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Acesso ao EV 0</a:t>
            </a:r>
            <a:endParaRPr lang="pt-BR" sz="2800" dirty="0">
              <a:latin typeface="Arial Narrow" pitchFamily="34" charset="0"/>
            </a:endParaRPr>
          </a:p>
        </p:txBody>
      </p:sp>
      <p:grpSp>
        <p:nvGrpSpPr>
          <p:cNvPr id="2" name="Grupo 10"/>
          <p:cNvGrpSpPr/>
          <p:nvPr/>
        </p:nvGrpSpPr>
        <p:grpSpPr>
          <a:xfrm>
            <a:off x="285720" y="1071546"/>
            <a:ext cx="3899662" cy="1571636"/>
            <a:chOff x="214282" y="2285992"/>
            <a:chExt cx="3899662" cy="1571636"/>
          </a:xfrm>
        </p:grpSpPr>
        <p:pic>
          <p:nvPicPr>
            <p:cNvPr id="3074" name="Picture 2"/>
            <p:cNvPicPr>
              <a:picLocks noChangeAspect="1" noChangeArrowheads="1"/>
            </p:cNvPicPr>
            <p:nvPr/>
          </p:nvPicPr>
          <p:blipFill>
            <a:blip r:embed="rId2"/>
            <a:srcRect/>
            <a:stretch>
              <a:fillRect/>
            </a:stretch>
          </p:blipFill>
          <p:spPr bwMode="auto">
            <a:xfrm>
              <a:off x="214282" y="2285992"/>
              <a:ext cx="3899662" cy="1571636"/>
            </a:xfrm>
            <a:prstGeom prst="rect">
              <a:avLst/>
            </a:prstGeom>
            <a:noFill/>
            <a:ln w="9525">
              <a:noFill/>
              <a:miter lim="800000"/>
              <a:headEnd/>
              <a:tailEnd/>
            </a:ln>
            <a:effectLst/>
          </p:spPr>
        </p:pic>
        <p:sp>
          <p:nvSpPr>
            <p:cNvPr id="8" name="CaixaDeTexto 7"/>
            <p:cNvSpPr txBox="1"/>
            <p:nvPr/>
          </p:nvSpPr>
          <p:spPr>
            <a:xfrm>
              <a:off x="214282" y="2786058"/>
              <a:ext cx="1347228" cy="369332"/>
            </a:xfrm>
            <a:prstGeom prst="rect">
              <a:avLst/>
            </a:prstGeom>
            <a:noFill/>
          </p:spPr>
          <p:txBody>
            <a:bodyPr wrap="none" rtlCol="0">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9" name="CaixaDeTexto 8"/>
            <p:cNvSpPr txBox="1"/>
            <p:nvPr/>
          </p:nvSpPr>
          <p:spPr>
            <a:xfrm>
              <a:off x="2928926" y="2786058"/>
              <a:ext cx="686406" cy="400110"/>
            </a:xfrm>
            <a:prstGeom prst="rect">
              <a:avLst/>
            </a:prstGeom>
            <a:noFill/>
          </p:spPr>
          <p:txBody>
            <a:bodyPr wrap="none" rtlCol="0">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0" name="CaixaDeTexto 9"/>
            <p:cNvSpPr txBox="1"/>
            <p:nvPr/>
          </p:nvSpPr>
          <p:spPr>
            <a:xfrm>
              <a:off x="1571604" y="3071810"/>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grpSp>
        <p:nvGrpSpPr>
          <p:cNvPr id="3" name="Grupo 13"/>
          <p:cNvGrpSpPr/>
          <p:nvPr/>
        </p:nvGrpSpPr>
        <p:grpSpPr>
          <a:xfrm>
            <a:off x="5214942" y="1071546"/>
            <a:ext cx="2056212" cy="2143140"/>
            <a:chOff x="4429124" y="1071546"/>
            <a:chExt cx="2056212" cy="2143140"/>
          </a:xfrm>
        </p:grpSpPr>
        <p:sp>
          <p:nvSpPr>
            <p:cNvPr id="12" name="Retângulo 11"/>
            <p:cNvSpPr/>
            <p:nvPr/>
          </p:nvSpPr>
          <p:spPr>
            <a:xfrm>
              <a:off x="4500562" y="1071546"/>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13" name="Picture 3"/>
            <p:cNvPicPr>
              <a:picLocks noChangeAspect="1" noChangeArrowheads="1"/>
            </p:cNvPicPr>
            <p:nvPr/>
          </p:nvPicPr>
          <p:blipFill>
            <a:blip r:embed="rId3"/>
            <a:srcRect/>
            <a:stretch>
              <a:fillRect/>
            </a:stretch>
          </p:blipFill>
          <p:spPr bwMode="auto">
            <a:xfrm>
              <a:off x="4429124" y="1357298"/>
              <a:ext cx="1872530" cy="1857388"/>
            </a:xfrm>
            <a:prstGeom prst="rect">
              <a:avLst/>
            </a:prstGeom>
            <a:noFill/>
            <a:ln w="9525">
              <a:noFill/>
              <a:miter lim="800000"/>
              <a:headEnd/>
              <a:tailEnd/>
            </a:ln>
            <a:effectLst/>
          </p:spPr>
        </p:pic>
      </p:grpSp>
      <p:grpSp>
        <p:nvGrpSpPr>
          <p:cNvPr id="5" name="Grupo 14"/>
          <p:cNvGrpSpPr/>
          <p:nvPr/>
        </p:nvGrpSpPr>
        <p:grpSpPr>
          <a:xfrm>
            <a:off x="7572396" y="1000108"/>
            <a:ext cx="1357322" cy="2928957"/>
            <a:chOff x="7072330" y="1000108"/>
            <a:chExt cx="1621205" cy="3227939"/>
          </a:xfrm>
        </p:grpSpPr>
        <p:pic>
          <p:nvPicPr>
            <p:cNvPr id="16" name="Picture 3"/>
            <p:cNvPicPr>
              <a:picLocks noChangeAspect="1" noChangeArrowheads="1"/>
            </p:cNvPicPr>
            <p:nvPr/>
          </p:nvPicPr>
          <p:blipFill>
            <a:blip r:embed="rId4">
              <a:lum bright="-20000" contrast="40000"/>
            </a:blip>
            <a:srcRect/>
            <a:stretch>
              <a:fillRect/>
            </a:stretch>
          </p:blipFill>
          <p:spPr bwMode="auto">
            <a:xfrm>
              <a:off x="7072330" y="1285860"/>
              <a:ext cx="1621205" cy="2942187"/>
            </a:xfrm>
            <a:prstGeom prst="rect">
              <a:avLst/>
            </a:prstGeom>
            <a:noFill/>
            <a:ln w="9525">
              <a:noFill/>
              <a:miter lim="800000"/>
              <a:headEnd/>
              <a:tailEnd/>
            </a:ln>
            <a:effectLst/>
          </p:spPr>
        </p:pic>
        <p:sp>
          <p:nvSpPr>
            <p:cNvPr id="17" name="Retângulo 16"/>
            <p:cNvSpPr/>
            <p:nvPr/>
          </p:nvSpPr>
          <p:spPr>
            <a:xfrm>
              <a:off x="7429520" y="1000108"/>
              <a:ext cx="1048685" cy="400110"/>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grpSp>
      <p:grpSp>
        <p:nvGrpSpPr>
          <p:cNvPr id="7" name="Grupo 17"/>
          <p:cNvGrpSpPr/>
          <p:nvPr/>
        </p:nvGrpSpPr>
        <p:grpSpPr>
          <a:xfrm>
            <a:off x="5572132" y="3714752"/>
            <a:ext cx="3143273" cy="2543179"/>
            <a:chOff x="5143503" y="3286124"/>
            <a:chExt cx="3429025" cy="2971807"/>
          </a:xfrm>
        </p:grpSpPr>
        <p:pic>
          <p:nvPicPr>
            <p:cNvPr id="19" name="Picture 6"/>
            <p:cNvPicPr>
              <a:picLocks noChangeAspect="1" noChangeArrowheads="1"/>
            </p:cNvPicPr>
            <p:nvPr/>
          </p:nvPicPr>
          <p:blipFill>
            <a:blip r:embed="rId5"/>
            <a:srcRect/>
            <a:stretch>
              <a:fillRect/>
            </a:stretch>
          </p:blipFill>
          <p:spPr bwMode="auto">
            <a:xfrm>
              <a:off x="5143503" y="3286124"/>
              <a:ext cx="1148525" cy="2971807"/>
            </a:xfrm>
            <a:prstGeom prst="rect">
              <a:avLst/>
            </a:prstGeom>
            <a:noFill/>
            <a:ln w="9525">
              <a:noFill/>
              <a:miter lim="800000"/>
              <a:headEnd/>
              <a:tailEnd/>
            </a:ln>
            <a:effectLst/>
          </p:spPr>
        </p:pic>
        <p:sp>
          <p:nvSpPr>
            <p:cNvPr id="20" name="Retângulo 19"/>
            <p:cNvSpPr/>
            <p:nvPr/>
          </p:nvSpPr>
          <p:spPr>
            <a:xfrm>
              <a:off x="6286512" y="4714884"/>
              <a:ext cx="2286016" cy="1015663"/>
            </a:xfrm>
            <a:prstGeom prst="rect">
              <a:avLst/>
            </a:prstGeom>
          </p:spPr>
          <p:txBody>
            <a:bodyPr wrap="squar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b="1" dirty="0">
                <a:ln w="900" cmpd="sng">
                  <a:solidFill>
                    <a:schemeClr val="accent1">
                      <a:satMod val="190000"/>
                      <a:alpha val="55000"/>
                    </a:schemeClr>
                  </a:solidFill>
                  <a:prstDash val="solid"/>
                </a:ln>
                <a:solidFill>
                  <a:srgbClr val="C00000"/>
                </a:solidFill>
                <a:latin typeface="Arial Narrow" pitchFamily="34" charset="0"/>
              </a:endParaRPr>
            </a:p>
          </p:txBody>
        </p:sp>
      </p:grpSp>
      <p:pic>
        <p:nvPicPr>
          <p:cNvPr id="21" name="Picture 5"/>
          <p:cNvPicPr>
            <a:picLocks noChangeAspect="1" noChangeArrowheads="1"/>
          </p:cNvPicPr>
          <p:nvPr/>
        </p:nvPicPr>
        <p:blipFill>
          <a:blip r:embed="rId6"/>
          <a:srcRect/>
          <a:stretch>
            <a:fillRect/>
          </a:stretch>
        </p:blipFill>
        <p:spPr bwMode="auto">
          <a:xfrm>
            <a:off x="945832" y="3643314"/>
            <a:ext cx="1973896" cy="2643206"/>
          </a:xfrm>
          <a:prstGeom prst="rect">
            <a:avLst/>
          </a:prstGeom>
          <a:noFill/>
          <a:ln w="9525">
            <a:noFill/>
            <a:miter lim="800000"/>
            <a:headEnd/>
            <a:tailEnd/>
          </a:ln>
          <a:effectLst/>
        </p:spPr>
      </p:pic>
      <p:grpSp>
        <p:nvGrpSpPr>
          <p:cNvPr id="29" name="Grupo 28"/>
          <p:cNvGrpSpPr/>
          <p:nvPr/>
        </p:nvGrpSpPr>
        <p:grpSpPr>
          <a:xfrm>
            <a:off x="285720" y="2786058"/>
            <a:ext cx="3286148" cy="757300"/>
            <a:chOff x="285720" y="2786058"/>
            <a:chExt cx="3286148" cy="757300"/>
          </a:xfrm>
        </p:grpSpPr>
        <p:pic>
          <p:nvPicPr>
            <p:cNvPr id="22" name="Picture 2"/>
            <p:cNvPicPr>
              <a:picLocks noChangeAspect="1" noChangeArrowheads="1"/>
            </p:cNvPicPr>
            <p:nvPr/>
          </p:nvPicPr>
          <p:blipFill>
            <a:blip r:embed="rId7"/>
            <a:srcRect/>
            <a:stretch>
              <a:fillRect/>
            </a:stretch>
          </p:blipFill>
          <p:spPr bwMode="auto">
            <a:xfrm>
              <a:off x="1071538" y="2786058"/>
              <a:ext cx="2500330" cy="420787"/>
            </a:xfrm>
            <a:prstGeom prst="rect">
              <a:avLst/>
            </a:prstGeom>
            <a:noFill/>
            <a:ln w="9525">
              <a:noFill/>
              <a:miter lim="800000"/>
              <a:headEnd/>
              <a:tailEnd/>
            </a:ln>
            <a:effectLst/>
          </p:spPr>
        </p:pic>
        <p:sp>
          <p:nvSpPr>
            <p:cNvPr id="23" name="CaixaDeTexto 22"/>
            <p:cNvSpPr txBox="1"/>
            <p:nvPr/>
          </p:nvSpPr>
          <p:spPr>
            <a:xfrm>
              <a:off x="285720" y="2786058"/>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24" name="CaixaDeTexto 23"/>
            <p:cNvSpPr txBox="1"/>
            <p:nvPr/>
          </p:nvSpPr>
          <p:spPr>
            <a:xfrm>
              <a:off x="1357290" y="3143248"/>
              <a:ext cx="1780809"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cxnSp>
        <p:nvCxnSpPr>
          <p:cNvPr id="26" name="Conector em curva 25"/>
          <p:cNvCxnSpPr/>
          <p:nvPr/>
        </p:nvCxnSpPr>
        <p:spPr>
          <a:xfrm flipV="1">
            <a:off x="1714480" y="1500174"/>
            <a:ext cx="3571900" cy="1357322"/>
          </a:xfrm>
          <a:prstGeom prst="curvedConnector3">
            <a:avLst>
              <a:gd name="adj1" fmla="val 86978"/>
            </a:avLst>
          </a:prstGeom>
          <a:ln w="19050">
            <a:solidFill>
              <a:srgbClr val="C00000"/>
            </a:solidFill>
            <a:tailEnd type="arrow"/>
          </a:ln>
        </p:spPr>
        <p:style>
          <a:lnRef idx="2">
            <a:schemeClr val="dk1"/>
          </a:lnRef>
          <a:fillRef idx="0">
            <a:schemeClr val="dk1"/>
          </a:fillRef>
          <a:effectRef idx="1">
            <a:schemeClr val="dk1"/>
          </a:effectRef>
          <a:fontRef idx="minor">
            <a:schemeClr val="tx1"/>
          </a:fontRef>
        </p:style>
      </p:cxnSp>
      <p:sp>
        <p:nvSpPr>
          <p:cNvPr id="28" name="Retângulo 27"/>
          <p:cNvSpPr/>
          <p:nvPr/>
        </p:nvSpPr>
        <p:spPr>
          <a:xfrm>
            <a:off x="3428993" y="3500438"/>
            <a:ext cx="2000264" cy="923330"/>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Falha de página.</a:t>
            </a:r>
          </a:p>
          <a:p>
            <a:pPr algn="ctr"/>
            <a:r>
              <a:rPr lang="pt-BR"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A página 0 não está na memória.</a:t>
            </a:r>
            <a:endParaRPr lang="pt-BR"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7</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2700" dirty="0" smtClean="0">
                <a:solidFill>
                  <a:srgbClr val="0000CC"/>
                </a:solidFill>
              </a:rPr>
              <a:t>Uma aplicação hipotética. </a:t>
            </a:r>
          </a:p>
          <a:p>
            <a:pPr lvl="1">
              <a:spcBef>
                <a:spcPts val="0"/>
              </a:spcBef>
            </a:pPr>
            <a:r>
              <a:rPr lang="pt-BR" sz="2700" dirty="0" smtClean="0">
                <a:effectLst/>
              </a:rPr>
              <a:t>O código da máquina criando esta aplicação tem tamanho de 10000 bytes.</a:t>
            </a:r>
          </a:p>
          <a:p>
            <a:pPr lvl="1">
              <a:spcBef>
                <a:spcPts val="0"/>
              </a:spcBef>
            </a:pPr>
            <a:r>
              <a:rPr lang="pt-BR" sz="2700" dirty="0" smtClean="0">
                <a:effectLst/>
              </a:rPr>
              <a:t>Também requer outros 5000 bytes para armazenamento de dados e buffers de I/O. </a:t>
            </a:r>
          </a:p>
          <a:p>
            <a:pPr lvl="1">
              <a:spcBef>
                <a:spcPts val="0"/>
              </a:spcBef>
            </a:pPr>
            <a:r>
              <a:rPr lang="pt-BR" sz="2700" dirty="0" smtClean="0">
                <a:effectLst/>
              </a:rPr>
              <a:t>Isto significa que, para rodar esta aplicação, deve haver 15000 bytes de RAM disponíveis. </a:t>
            </a:r>
          </a:p>
          <a:p>
            <a:pPr lvl="1">
              <a:spcBef>
                <a:spcPts val="0"/>
              </a:spcBef>
            </a:pPr>
            <a:r>
              <a:rPr lang="pt-BR" sz="2700" i="1" dirty="0" smtClean="0">
                <a:solidFill>
                  <a:srgbClr val="C00000"/>
                </a:solidFill>
              </a:rPr>
              <a:t>Se houver um byte a menos, a aplicação não será executada.</a:t>
            </a:r>
          </a:p>
          <a:p>
            <a:pPr lvl="1">
              <a:spcBef>
                <a:spcPts val="0"/>
              </a:spcBef>
            </a:pPr>
            <a:r>
              <a:rPr lang="pt-BR" sz="2700" dirty="0" smtClean="0">
                <a:solidFill>
                  <a:srgbClr val="0000CC"/>
                </a:solidFill>
                <a:effectLst/>
              </a:rPr>
              <a:t>Este requisito de 15000 bytes é conhecido como o espaço de endereço da aplicação.</a:t>
            </a:r>
          </a:p>
          <a:p>
            <a:pPr lvl="2">
              <a:spcBef>
                <a:spcPts val="0"/>
              </a:spcBef>
            </a:pPr>
            <a:r>
              <a:rPr lang="pt-BR" sz="2700" dirty="0" smtClean="0">
                <a:solidFill>
                  <a:srgbClr val="0000CC"/>
                </a:solidFill>
                <a:effectLst/>
              </a:rPr>
              <a:t>É o número de endereços únicos necessários para armazenar ambos, a aplicação e seus dados.</a:t>
            </a: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70</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Tratamento da falha de página</a:t>
            </a:r>
            <a:endParaRPr lang="pt-BR" sz="2800" dirty="0">
              <a:latin typeface="Arial Narrow" pitchFamily="34" charset="0"/>
            </a:endParaRPr>
          </a:p>
        </p:txBody>
      </p:sp>
      <p:pic>
        <p:nvPicPr>
          <p:cNvPr id="5122" name="Picture 2"/>
          <p:cNvPicPr>
            <a:picLocks noChangeAspect="1" noChangeArrowheads="1"/>
          </p:cNvPicPr>
          <p:nvPr/>
        </p:nvPicPr>
        <p:blipFill>
          <a:blip r:embed="rId2"/>
          <a:srcRect/>
          <a:stretch>
            <a:fillRect/>
          </a:stretch>
        </p:blipFill>
        <p:spPr bwMode="auto">
          <a:xfrm>
            <a:off x="7286644" y="1428736"/>
            <a:ext cx="1370768" cy="3148010"/>
          </a:xfrm>
          <a:prstGeom prst="rect">
            <a:avLst/>
          </a:prstGeom>
          <a:noFill/>
          <a:ln w="9525">
            <a:noFill/>
            <a:miter lim="800000"/>
            <a:headEnd/>
            <a:tailEnd/>
          </a:ln>
          <a:effectLst/>
        </p:spPr>
      </p:pic>
      <p:grpSp>
        <p:nvGrpSpPr>
          <p:cNvPr id="10" name="Grupo 10"/>
          <p:cNvGrpSpPr/>
          <p:nvPr/>
        </p:nvGrpSpPr>
        <p:grpSpPr>
          <a:xfrm>
            <a:off x="285720" y="1071546"/>
            <a:ext cx="3899662" cy="1571636"/>
            <a:chOff x="214282" y="2285992"/>
            <a:chExt cx="3899662" cy="1571636"/>
          </a:xfrm>
        </p:grpSpPr>
        <p:pic>
          <p:nvPicPr>
            <p:cNvPr id="11" name="Picture 2"/>
            <p:cNvPicPr>
              <a:picLocks noChangeAspect="1" noChangeArrowheads="1"/>
            </p:cNvPicPr>
            <p:nvPr/>
          </p:nvPicPr>
          <p:blipFill>
            <a:blip r:embed="rId3"/>
            <a:srcRect/>
            <a:stretch>
              <a:fillRect/>
            </a:stretch>
          </p:blipFill>
          <p:spPr bwMode="auto">
            <a:xfrm>
              <a:off x="214282" y="2285992"/>
              <a:ext cx="3899662" cy="1571636"/>
            </a:xfrm>
            <a:prstGeom prst="rect">
              <a:avLst/>
            </a:prstGeom>
            <a:noFill/>
            <a:ln w="9525">
              <a:noFill/>
              <a:miter lim="800000"/>
              <a:headEnd/>
              <a:tailEnd/>
            </a:ln>
            <a:effectLst/>
          </p:spPr>
        </p:pic>
        <p:sp>
          <p:nvSpPr>
            <p:cNvPr id="12" name="CaixaDeTexto 11"/>
            <p:cNvSpPr txBox="1"/>
            <p:nvPr/>
          </p:nvSpPr>
          <p:spPr>
            <a:xfrm>
              <a:off x="214282" y="2786058"/>
              <a:ext cx="1347228" cy="369332"/>
            </a:xfrm>
            <a:prstGeom prst="rect">
              <a:avLst/>
            </a:prstGeom>
            <a:noFill/>
          </p:spPr>
          <p:txBody>
            <a:bodyPr wrap="none" rtlCol="0">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3" name="CaixaDeTexto 12"/>
            <p:cNvSpPr txBox="1"/>
            <p:nvPr/>
          </p:nvSpPr>
          <p:spPr>
            <a:xfrm>
              <a:off x="2928926" y="2786058"/>
              <a:ext cx="686406" cy="400110"/>
            </a:xfrm>
            <a:prstGeom prst="rect">
              <a:avLst/>
            </a:prstGeom>
            <a:noFill/>
          </p:spPr>
          <p:txBody>
            <a:bodyPr wrap="none" rtlCol="0">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grpSp>
      <p:grpSp>
        <p:nvGrpSpPr>
          <p:cNvPr id="15" name="Grupo 13"/>
          <p:cNvGrpSpPr/>
          <p:nvPr/>
        </p:nvGrpSpPr>
        <p:grpSpPr>
          <a:xfrm>
            <a:off x="4857752" y="1000108"/>
            <a:ext cx="2056212" cy="2143140"/>
            <a:chOff x="4429124" y="1071546"/>
            <a:chExt cx="2056212" cy="2143140"/>
          </a:xfrm>
        </p:grpSpPr>
        <p:sp>
          <p:nvSpPr>
            <p:cNvPr id="16" name="Retângulo 15"/>
            <p:cNvSpPr/>
            <p:nvPr/>
          </p:nvSpPr>
          <p:spPr>
            <a:xfrm>
              <a:off x="4500562" y="1071546"/>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17" name="Picture 3"/>
            <p:cNvPicPr>
              <a:picLocks noChangeAspect="1" noChangeArrowheads="1"/>
            </p:cNvPicPr>
            <p:nvPr/>
          </p:nvPicPr>
          <p:blipFill>
            <a:blip r:embed="rId4"/>
            <a:srcRect/>
            <a:stretch>
              <a:fillRect/>
            </a:stretch>
          </p:blipFill>
          <p:spPr bwMode="auto">
            <a:xfrm>
              <a:off x="4429124" y="1357298"/>
              <a:ext cx="1872530" cy="1857388"/>
            </a:xfrm>
            <a:prstGeom prst="rect">
              <a:avLst/>
            </a:prstGeom>
            <a:noFill/>
            <a:ln w="9525">
              <a:noFill/>
              <a:miter lim="800000"/>
              <a:headEnd/>
              <a:tailEnd/>
            </a:ln>
            <a:effectLst/>
          </p:spPr>
        </p:pic>
      </p:grpSp>
      <p:sp>
        <p:nvSpPr>
          <p:cNvPr id="18" name="Retângulo 17"/>
          <p:cNvSpPr/>
          <p:nvPr/>
        </p:nvSpPr>
        <p:spPr>
          <a:xfrm>
            <a:off x="7643834" y="1071546"/>
            <a:ext cx="877991" cy="363051"/>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grpSp>
        <p:nvGrpSpPr>
          <p:cNvPr id="19" name="Grupo 18"/>
          <p:cNvGrpSpPr/>
          <p:nvPr/>
        </p:nvGrpSpPr>
        <p:grpSpPr>
          <a:xfrm>
            <a:off x="571472" y="3071810"/>
            <a:ext cx="3286148" cy="757300"/>
            <a:chOff x="285720" y="2786058"/>
            <a:chExt cx="3286148" cy="757300"/>
          </a:xfrm>
        </p:grpSpPr>
        <p:pic>
          <p:nvPicPr>
            <p:cNvPr id="20" name="Picture 2"/>
            <p:cNvPicPr>
              <a:picLocks noChangeAspect="1" noChangeArrowheads="1"/>
            </p:cNvPicPr>
            <p:nvPr/>
          </p:nvPicPr>
          <p:blipFill>
            <a:blip r:embed="rId5"/>
            <a:srcRect/>
            <a:stretch>
              <a:fillRect/>
            </a:stretch>
          </p:blipFill>
          <p:spPr bwMode="auto">
            <a:xfrm>
              <a:off x="1071538" y="2786058"/>
              <a:ext cx="2500330" cy="420787"/>
            </a:xfrm>
            <a:prstGeom prst="rect">
              <a:avLst/>
            </a:prstGeom>
            <a:noFill/>
            <a:ln w="9525">
              <a:noFill/>
              <a:miter lim="800000"/>
              <a:headEnd/>
              <a:tailEnd/>
            </a:ln>
            <a:effectLst/>
          </p:spPr>
        </p:pic>
        <p:sp>
          <p:nvSpPr>
            <p:cNvPr id="21" name="CaixaDeTexto 20"/>
            <p:cNvSpPr txBox="1"/>
            <p:nvPr/>
          </p:nvSpPr>
          <p:spPr>
            <a:xfrm>
              <a:off x="285720" y="2786058"/>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22" name="CaixaDeTexto 21"/>
            <p:cNvSpPr txBox="1"/>
            <p:nvPr/>
          </p:nvSpPr>
          <p:spPr>
            <a:xfrm>
              <a:off x="1357290" y="3143248"/>
              <a:ext cx="1780809"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grpSp>
        <p:nvGrpSpPr>
          <p:cNvPr id="23" name="Grupo 17"/>
          <p:cNvGrpSpPr/>
          <p:nvPr/>
        </p:nvGrpSpPr>
        <p:grpSpPr>
          <a:xfrm>
            <a:off x="5000628" y="3357562"/>
            <a:ext cx="3429025" cy="2900369"/>
            <a:chOff x="5143503" y="3286124"/>
            <a:chExt cx="3429025" cy="2971807"/>
          </a:xfrm>
        </p:grpSpPr>
        <p:pic>
          <p:nvPicPr>
            <p:cNvPr id="24" name="Picture 6"/>
            <p:cNvPicPr>
              <a:picLocks noChangeAspect="1" noChangeArrowheads="1"/>
            </p:cNvPicPr>
            <p:nvPr/>
          </p:nvPicPr>
          <p:blipFill>
            <a:blip r:embed="rId6"/>
            <a:srcRect/>
            <a:stretch>
              <a:fillRect/>
            </a:stretch>
          </p:blipFill>
          <p:spPr bwMode="auto">
            <a:xfrm>
              <a:off x="5143503" y="3286124"/>
              <a:ext cx="1148525" cy="2971807"/>
            </a:xfrm>
            <a:prstGeom prst="rect">
              <a:avLst/>
            </a:prstGeom>
            <a:noFill/>
            <a:ln w="9525">
              <a:noFill/>
              <a:miter lim="800000"/>
              <a:headEnd/>
              <a:tailEnd/>
            </a:ln>
            <a:effectLst/>
          </p:spPr>
        </p:pic>
        <p:sp>
          <p:nvSpPr>
            <p:cNvPr id="25" name="Retângulo 24"/>
            <p:cNvSpPr/>
            <p:nvPr/>
          </p:nvSpPr>
          <p:spPr>
            <a:xfrm>
              <a:off x="6286512" y="4714884"/>
              <a:ext cx="2286016" cy="1015663"/>
            </a:xfrm>
            <a:prstGeom prst="rect">
              <a:avLst/>
            </a:prstGeom>
          </p:spPr>
          <p:txBody>
            <a:bodyPr wrap="squar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b="1" dirty="0">
                <a:ln w="900" cmpd="sng">
                  <a:solidFill>
                    <a:schemeClr val="accent1">
                      <a:satMod val="190000"/>
                      <a:alpha val="55000"/>
                    </a:schemeClr>
                  </a:solidFill>
                  <a:prstDash val="solid"/>
                </a:ln>
                <a:solidFill>
                  <a:srgbClr val="C00000"/>
                </a:solidFill>
                <a:latin typeface="Arial Narrow" pitchFamily="34" charset="0"/>
              </a:endParaRPr>
            </a:p>
          </p:txBody>
        </p:sp>
      </p:grpSp>
      <p:sp>
        <p:nvSpPr>
          <p:cNvPr id="26" name="Retângulo 25"/>
          <p:cNvSpPr/>
          <p:nvPr/>
        </p:nvSpPr>
        <p:spPr>
          <a:xfrm>
            <a:off x="357158" y="4929198"/>
            <a:ext cx="4000528" cy="1015663"/>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O SO reserva um frame de página</a:t>
            </a:r>
          </a:p>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Livre na memória ( o 5) e copia o</a:t>
            </a:r>
          </a:p>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bloco 2 para o frame 5.</a:t>
            </a:r>
            <a:endParaRPr lang="pt-BR" sz="20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cxnSp>
        <p:nvCxnSpPr>
          <p:cNvPr id="28" name="Conector em curva 27"/>
          <p:cNvCxnSpPr/>
          <p:nvPr/>
        </p:nvCxnSpPr>
        <p:spPr>
          <a:xfrm flipV="1">
            <a:off x="6072198" y="3000372"/>
            <a:ext cx="1643074" cy="1000132"/>
          </a:xfrm>
          <a:prstGeom prst="curvedConnector3">
            <a:avLst>
              <a:gd name="adj1" fmla="val 50000"/>
            </a:avLst>
          </a:prstGeom>
          <a:ln>
            <a:solidFill>
              <a:srgbClr val="3333FF"/>
            </a:solidFill>
            <a:tailEnd type="arrow"/>
          </a:ln>
        </p:spPr>
        <p:style>
          <a:lnRef idx="2">
            <a:schemeClr val="accent4"/>
          </a:lnRef>
          <a:fillRef idx="0">
            <a:schemeClr val="accent4"/>
          </a:fillRef>
          <a:effectRef idx="1">
            <a:schemeClr val="accent4"/>
          </a:effectRef>
          <a:fontRef idx="minor">
            <a:schemeClr val="tx1"/>
          </a:fontRef>
        </p:style>
      </p:cxnSp>
      <p:sp>
        <p:nvSpPr>
          <p:cNvPr id="29" name="CaixaDeTexto 28"/>
          <p:cNvSpPr txBox="1"/>
          <p:nvPr/>
        </p:nvSpPr>
        <p:spPr>
          <a:xfrm>
            <a:off x="8001024" y="2786058"/>
            <a:ext cx="301686" cy="369332"/>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rPr>
              <a:t>0</a:t>
            </a:r>
            <a:endParaRPr lang="pt-BR"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71</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Tratamento da falha de página</a:t>
            </a:r>
            <a:endParaRPr lang="pt-BR" sz="2800" dirty="0">
              <a:latin typeface="Arial Narrow" pitchFamily="34" charset="0"/>
            </a:endParaRPr>
          </a:p>
        </p:txBody>
      </p:sp>
      <p:pic>
        <p:nvPicPr>
          <p:cNvPr id="5122" name="Picture 2"/>
          <p:cNvPicPr>
            <a:picLocks noChangeAspect="1" noChangeArrowheads="1"/>
          </p:cNvPicPr>
          <p:nvPr/>
        </p:nvPicPr>
        <p:blipFill>
          <a:blip r:embed="rId2"/>
          <a:srcRect/>
          <a:stretch>
            <a:fillRect/>
          </a:stretch>
        </p:blipFill>
        <p:spPr bwMode="auto">
          <a:xfrm>
            <a:off x="7286644" y="1428736"/>
            <a:ext cx="1370768" cy="3148010"/>
          </a:xfrm>
          <a:prstGeom prst="rect">
            <a:avLst/>
          </a:prstGeom>
          <a:noFill/>
          <a:ln w="9525">
            <a:noFill/>
            <a:miter lim="800000"/>
            <a:headEnd/>
            <a:tailEnd/>
          </a:ln>
          <a:effectLst/>
        </p:spPr>
      </p:pic>
      <p:grpSp>
        <p:nvGrpSpPr>
          <p:cNvPr id="2" name="Grupo 10"/>
          <p:cNvGrpSpPr/>
          <p:nvPr/>
        </p:nvGrpSpPr>
        <p:grpSpPr>
          <a:xfrm>
            <a:off x="285720" y="1071546"/>
            <a:ext cx="3899662" cy="1571636"/>
            <a:chOff x="214282" y="2285992"/>
            <a:chExt cx="3899662" cy="1571636"/>
          </a:xfrm>
        </p:grpSpPr>
        <p:pic>
          <p:nvPicPr>
            <p:cNvPr id="11" name="Picture 2"/>
            <p:cNvPicPr>
              <a:picLocks noChangeAspect="1" noChangeArrowheads="1"/>
            </p:cNvPicPr>
            <p:nvPr/>
          </p:nvPicPr>
          <p:blipFill>
            <a:blip r:embed="rId3"/>
            <a:srcRect/>
            <a:stretch>
              <a:fillRect/>
            </a:stretch>
          </p:blipFill>
          <p:spPr bwMode="auto">
            <a:xfrm>
              <a:off x="214282" y="2285992"/>
              <a:ext cx="3899662" cy="1571636"/>
            </a:xfrm>
            <a:prstGeom prst="rect">
              <a:avLst/>
            </a:prstGeom>
            <a:noFill/>
            <a:ln w="9525">
              <a:noFill/>
              <a:miter lim="800000"/>
              <a:headEnd/>
              <a:tailEnd/>
            </a:ln>
            <a:effectLst/>
          </p:spPr>
        </p:pic>
        <p:sp>
          <p:nvSpPr>
            <p:cNvPr id="12" name="CaixaDeTexto 11"/>
            <p:cNvSpPr txBox="1"/>
            <p:nvPr/>
          </p:nvSpPr>
          <p:spPr>
            <a:xfrm>
              <a:off x="214282" y="2786058"/>
              <a:ext cx="1347228" cy="369332"/>
            </a:xfrm>
            <a:prstGeom prst="rect">
              <a:avLst/>
            </a:prstGeom>
            <a:noFill/>
          </p:spPr>
          <p:txBody>
            <a:bodyPr wrap="none" rtlCol="0">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3" name="CaixaDeTexto 12"/>
            <p:cNvSpPr txBox="1"/>
            <p:nvPr/>
          </p:nvSpPr>
          <p:spPr>
            <a:xfrm>
              <a:off x="2928926" y="2786058"/>
              <a:ext cx="686406" cy="400110"/>
            </a:xfrm>
            <a:prstGeom prst="rect">
              <a:avLst/>
            </a:prstGeom>
            <a:noFill/>
          </p:spPr>
          <p:txBody>
            <a:bodyPr wrap="none" rtlCol="0">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grpSp>
      <p:sp>
        <p:nvSpPr>
          <p:cNvPr id="18" name="Retângulo 17"/>
          <p:cNvSpPr/>
          <p:nvPr/>
        </p:nvSpPr>
        <p:spPr>
          <a:xfrm>
            <a:off x="7643834" y="1071546"/>
            <a:ext cx="877991" cy="363051"/>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grpSp>
        <p:nvGrpSpPr>
          <p:cNvPr id="5" name="Grupo 18"/>
          <p:cNvGrpSpPr/>
          <p:nvPr/>
        </p:nvGrpSpPr>
        <p:grpSpPr>
          <a:xfrm>
            <a:off x="571472" y="3071810"/>
            <a:ext cx="3286148" cy="757300"/>
            <a:chOff x="285720" y="2786058"/>
            <a:chExt cx="3286148" cy="757300"/>
          </a:xfrm>
        </p:grpSpPr>
        <p:pic>
          <p:nvPicPr>
            <p:cNvPr id="20" name="Picture 2"/>
            <p:cNvPicPr>
              <a:picLocks noChangeAspect="1" noChangeArrowheads="1"/>
            </p:cNvPicPr>
            <p:nvPr/>
          </p:nvPicPr>
          <p:blipFill>
            <a:blip r:embed="rId4"/>
            <a:srcRect/>
            <a:stretch>
              <a:fillRect/>
            </a:stretch>
          </p:blipFill>
          <p:spPr bwMode="auto">
            <a:xfrm>
              <a:off x="1071538" y="2786058"/>
              <a:ext cx="2500330" cy="420787"/>
            </a:xfrm>
            <a:prstGeom prst="rect">
              <a:avLst/>
            </a:prstGeom>
            <a:noFill/>
            <a:ln w="9525">
              <a:noFill/>
              <a:miter lim="800000"/>
              <a:headEnd/>
              <a:tailEnd/>
            </a:ln>
            <a:effectLst/>
          </p:spPr>
        </p:pic>
        <p:sp>
          <p:nvSpPr>
            <p:cNvPr id="21" name="CaixaDeTexto 20"/>
            <p:cNvSpPr txBox="1"/>
            <p:nvPr/>
          </p:nvSpPr>
          <p:spPr>
            <a:xfrm>
              <a:off x="285720" y="2786058"/>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22" name="CaixaDeTexto 21"/>
            <p:cNvSpPr txBox="1"/>
            <p:nvPr/>
          </p:nvSpPr>
          <p:spPr>
            <a:xfrm>
              <a:off x="1357290" y="3143248"/>
              <a:ext cx="1780809"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grpSp>
        <p:nvGrpSpPr>
          <p:cNvPr id="7" name="Grupo 17"/>
          <p:cNvGrpSpPr/>
          <p:nvPr/>
        </p:nvGrpSpPr>
        <p:grpSpPr>
          <a:xfrm>
            <a:off x="5000628" y="3357562"/>
            <a:ext cx="3429025" cy="2900369"/>
            <a:chOff x="5143503" y="3286124"/>
            <a:chExt cx="3429025" cy="2971807"/>
          </a:xfrm>
        </p:grpSpPr>
        <p:pic>
          <p:nvPicPr>
            <p:cNvPr id="24" name="Picture 6"/>
            <p:cNvPicPr>
              <a:picLocks noChangeAspect="1" noChangeArrowheads="1"/>
            </p:cNvPicPr>
            <p:nvPr/>
          </p:nvPicPr>
          <p:blipFill>
            <a:blip r:embed="rId5"/>
            <a:srcRect/>
            <a:stretch>
              <a:fillRect/>
            </a:stretch>
          </p:blipFill>
          <p:spPr bwMode="auto">
            <a:xfrm>
              <a:off x="5143503" y="3286124"/>
              <a:ext cx="1148525" cy="2971807"/>
            </a:xfrm>
            <a:prstGeom prst="rect">
              <a:avLst/>
            </a:prstGeom>
            <a:noFill/>
            <a:ln w="9525">
              <a:noFill/>
              <a:miter lim="800000"/>
              <a:headEnd/>
              <a:tailEnd/>
            </a:ln>
            <a:effectLst/>
          </p:spPr>
        </p:pic>
        <p:sp>
          <p:nvSpPr>
            <p:cNvPr id="25" name="Retângulo 24"/>
            <p:cNvSpPr/>
            <p:nvPr/>
          </p:nvSpPr>
          <p:spPr>
            <a:xfrm>
              <a:off x="6286512" y="4714884"/>
              <a:ext cx="2286016" cy="1015663"/>
            </a:xfrm>
            <a:prstGeom prst="rect">
              <a:avLst/>
            </a:prstGeom>
          </p:spPr>
          <p:txBody>
            <a:bodyPr wrap="squar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b="1" dirty="0">
                <a:ln w="900" cmpd="sng">
                  <a:solidFill>
                    <a:schemeClr val="accent1">
                      <a:satMod val="190000"/>
                      <a:alpha val="55000"/>
                    </a:schemeClr>
                  </a:solidFill>
                  <a:prstDash val="solid"/>
                </a:ln>
                <a:solidFill>
                  <a:srgbClr val="C00000"/>
                </a:solidFill>
                <a:latin typeface="Arial Narrow" pitchFamily="34" charset="0"/>
              </a:endParaRPr>
            </a:p>
          </p:txBody>
        </p:sp>
      </p:grpSp>
      <p:sp>
        <p:nvSpPr>
          <p:cNvPr id="26" name="Retângulo 25"/>
          <p:cNvSpPr/>
          <p:nvPr/>
        </p:nvSpPr>
        <p:spPr>
          <a:xfrm>
            <a:off x="357158" y="4929198"/>
            <a:ext cx="4000528" cy="400110"/>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O SO atualiza a tabela de páginas</a:t>
            </a:r>
            <a:endParaRPr lang="pt-BR" sz="20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29" name="CaixaDeTexto 28"/>
          <p:cNvSpPr txBox="1"/>
          <p:nvPr/>
        </p:nvSpPr>
        <p:spPr>
          <a:xfrm>
            <a:off x="8001024" y="2786058"/>
            <a:ext cx="301686" cy="369332"/>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rPr>
              <a:t>0</a:t>
            </a:r>
            <a:endParaRPr lang="pt-BR"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endParaRPr>
          </a:p>
        </p:txBody>
      </p:sp>
      <p:grpSp>
        <p:nvGrpSpPr>
          <p:cNvPr id="27" name="Grupo 26"/>
          <p:cNvGrpSpPr/>
          <p:nvPr/>
        </p:nvGrpSpPr>
        <p:grpSpPr>
          <a:xfrm>
            <a:off x="4929190" y="1000108"/>
            <a:ext cx="1984774" cy="2214579"/>
            <a:chOff x="4929190" y="1000108"/>
            <a:chExt cx="1984774" cy="2214579"/>
          </a:xfrm>
        </p:grpSpPr>
        <p:sp>
          <p:nvSpPr>
            <p:cNvPr id="16" name="Retângulo 15"/>
            <p:cNvSpPr/>
            <p:nvPr/>
          </p:nvSpPr>
          <p:spPr>
            <a:xfrm>
              <a:off x="4929190" y="1000108"/>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19458" name="Picture 2"/>
            <p:cNvPicPr>
              <a:picLocks noChangeAspect="1" noChangeArrowheads="1"/>
            </p:cNvPicPr>
            <p:nvPr/>
          </p:nvPicPr>
          <p:blipFill>
            <a:blip r:embed="rId6"/>
            <a:srcRect/>
            <a:stretch>
              <a:fillRect/>
            </a:stretch>
          </p:blipFill>
          <p:spPr bwMode="auto">
            <a:xfrm>
              <a:off x="4929190" y="1357299"/>
              <a:ext cx="1928826" cy="1857388"/>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72</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Recomeço do processo</a:t>
            </a:r>
            <a:endParaRPr lang="pt-BR" sz="2800" dirty="0">
              <a:latin typeface="Arial Narrow" pitchFamily="34" charset="0"/>
            </a:endParaRPr>
          </a:p>
        </p:txBody>
      </p:sp>
      <p:pic>
        <p:nvPicPr>
          <p:cNvPr id="5122" name="Picture 2"/>
          <p:cNvPicPr>
            <a:picLocks noChangeAspect="1" noChangeArrowheads="1"/>
          </p:cNvPicPr>
          <p:nvPr/>
        </p:nvPicPr>
        <p:blipFill>
          <a:blip r:embed="rId2"/>
          <a:srcRect/>
          <a:stretch>
            <a:fillRect/>
          </a:stretch>
        </p:blipFill>
        <p:spPr bwMode="auto">
          <a:xfrm>
            <a:off x="7286644" y="1428736"/>
            <a:ext cx="1370768" cy="3148010"/>
          </a:xfrm>
          <a:prstGeom prst="rect">
            <a:avLst/>
          </a:prstGeom>
          <a:noFill/>
          <a:ln w="9525">
            <a:noFill/>
            <a:miter lim="800000"/>
            <a:headEnd/>
            <a:tailEnd/>
          </a:ln>
          <a:effectLst/>
        </p:spPr>
      </p:pic>
      <p:grpSp>
        <p:nvGrpSpPr>
          <p:cNvPr id="2" name="Grupo 10"/>
          <p:cNvGrpSpPr/>
          <p:nvPr/>
        </p:nvGrpSpPr>
        <p:grpSpPr>
          <a:xfrm>
            <a:off x="285720" y="1071546"/>
            <a:ext cx="3899662" cy="1571636"/>
            <a:chOff x="214282" y="2285992"/>
            <a:chExt cx="3899662" cy="1571636"/>
          </a:xfrm>
        </p:grpSpPr>
        <p:pic>
          <p:nvPicPr>
            <p:cNvPr id="11" name="Picture 2"/>
            <p:cNvPicPr>
              <a:picLocks noChangeAspect="1" noChangeArrowheads="1"/>
            </p:cNvPicPr>
            <p:nvPr/>
          </p:nvPicPr>
          <p:blipFill>
            <a:blip r:embed="rId3"/>
            <a:srcRect/>
            <a:stretch>
              <a:fillRect/>
            </a:stretch>
          </p:blipFill>
          <p:spPr bwMode="auto">
            <a:xfrm>
              <a:off x="214282" y="2285992"/>
              <a:ext cx="3899662" cy="1571636"/>
            </a:xfrm>
            <a:prstGeom prst="rect">
              <a:avLst/>
            </a:prstGeom>
            <a:noFill/>
            <a:ln w="9525">
              <a:noFill/>
              <a:miter lim="800000"/>
              <a:headEnd/>
              <a:tailEnd/>
            </a:ln>
            <a:effectLst/>
          </p:spPr>
        </p:pic>
        <p:sp>
          <p:nvSpPr>
            <p:cNvPr id="12" name="CaixaDeTexto 11"/>
            <p:cNvSpPr txBox="1"/>
            <p:nvPr/>
          </p:nvSpPr>
          <p:spPr>
            <a:xfrm>
              <a:off x="214282" y="2786058"/>
              <a:ext cx="1347228" cy="369332"/>
            </a:xfrm>
            <a:prstGeom prst="rect">
              <a:avLst/>
            </a:prstGeom>
            <a:noFill/>
          </p:spPr>
          <p:txBody>
            <a:bodyPr wrap="none" rtlCol="0">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3" name="CaixaDeTexto 12"/>
            <p:cNvSpPr txBox="1"/>
            <p:nvPr/>
          </p:nvSpPr>
          <p:spPr>
            <a:xfrm>
              <a:off x="2928926" y="2786058"/>
              <a:ext cx="686406" cy="400110"/>
            </a:xfrm>
            <a:prstGeom prst="rect">
              <a:avLst/>
            </a:prstGeom>
            <a:noFill/>
          </p:spPr>
          <p:txBody>
            <a:bodyPr wrap="none" rtlCol="0">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grpSp>
      <p:sp>
        <p:nvSpPr>
          <p:cNvPr id="18" name="Retângulo 17"/>
          <p:cNvSpPr/>
          <p:nvPr/>
        </p:nvSpPr>
        <p:spPr>
          <a:xfrm>
            <a:off x="7643834" y="1071546"/>
            <a:ext cx="877991" cy="363051"/>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grpSp>
        <p:nvGrpSpPr>
          <p:cNvPr id="3" name="Grupo 18"/>
          <p:cNvGrpSpPr/>
          <p:nvPr/>
        </p:nvGrpSpPr>
        <p:grpSpPr>
          <a:xfrm>
            <a:off x="714348" y="4214818"/>
            <a:ext cx="3286148" cy="757300"/>
            <a:chOff x="285720" y="2786058"/>
            <a:chExt cx="3286148" cy="757300"/>
          </a:xfrm>
        </p:grpSpPr>
        <p:pic>
          <p:nvPicPr>
            <p:cNvPr id="20" name="Picture 2"/>
            <p:cNvPicPr>
              <a:picLocks noChangeAspect="1" noChangeArrowheads="1"/>
            </p:cNvPicPr>
            <p:nvPr/>
          </p:nvPicPr>
          <p:blipFill>
            <a:blip r:embed="rId4"/>
            <a:srcRect/>
            <a:stretch>
              <a:fillRect/>
            </a:stretch>
          </p:blipFill>
          <p:spPr bwMode="auto">
            <a:xfrm>
              <a:off x="1071538" y="2786058"/>
              <a:ext cx="2500330" cy="420787"/>
            </a:xfrm>
            <a:prstGeom prst="rect">
              <a:avLst/>
            </a:prstGeom>
            <a:noFill/>
            <a:ln w="9525">
              <a:noFill/>
              <a:miter lim="800000"/>
              <a:headEnd/>
              <a:tailEnd/>
            </a:ln>
            <a:effectLst/>
          </p:spPr>
        </p:pic>
        <p:sp>
          <p:nvSpPr>
            <p:cNvPr id="21" name="CaixaDeTexto 20"/>
            <p:cNvSpPr txBox="1"/>
            <p:nvPr/>
          </p:nvSpPr>
          <p:spPr>
            <a:xfrm>
              <a:off x="285720" y="2786058"/>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22" name="CaixaDeTexto 21"/>
            <p:cNvSpPr txBox="1"/>
            <p:nvPr/>
          </p:nvSpPr>
          <p:spPr>
            <a:xfrm>
              <a:off x="1357290" y="3143248"/>
              <a:ext cx="1780809"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grpSp>
        <p:nvGrpSpPr>
          <p:cNvPr id="5" name="Grupo 17"/>
          <p:cNvGrpSpPr/>
          <p:nvPr/>
        </p:nvGrpSpPr>
        <p:grpSpPr>
          <a:xfrm>
            <a:off x="5000628" y="3357562"/>
            <a:ext cx="3429025" cy="2900369"/>
            <a:chOff x="5143503" y="3286124"/>
            <a:chExt cx="3429025" cy="2971807"/>
          </a:xfrm>
        </p:grpSpPr>
        <p:pic>
          <p:nvPicPr>
            <p:cNvPr id="24" name="Picture 6"/>
            <p:cNvPicPr>
              <a:picLocks noChangeAspect="1" noChangeArrowheads="1"/>
            </p:cNvPicPr>
            <p:nvPr/>
          </p:nvPicPr>
          <p:blipFill>
            <a:blip r:embed="rId5"/>
            <a:srcRect/>
            <a:stretch>
              <a:fillRect/>
            </a:stretch>
          </p:blipFill>
          <p:spPr bwMode="auto">
            <a:xfrm>
              <a:off x="5143503" y="3286124"/>
              <a:ext cx="1148525" cy="2971807"/>
            </a:xfrm>
            <a:prstGeom prst="rect">
              <a:avLst/>
            </a:prstGeom>
            <a:noFill/>
            <a:ln w="9525">
              <a:noFill/>
              <a:miter lim="800000"/>
              <a:headEnd/>
              <a:tailEnd/>
            </a:ln>
            <a:effectLst/>
          </p:spPr>
        </p:pic>
        <p:sp>
          <p:nvSpPr>
            <p:cNvPr id="25" name="Retângulo 24"/>
            <p:cNvSpPr/>
            <p:nvPr/>
          </p:nvSpPr>
          <p:spPr>
            <a:xfrm>
              <a:off x="6286512" y="4714884"/>
              <a:ext cx="2286016" cy="1015663"/>
            </a:xfrm>
            <a:prstGeom prst="rect">
              <a:avLst/>
            </a:prstGeom>
          </p:spPr>
          <p:txBody>
            <a:bodyPr wrap="squar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b="1" dirty="0">
                <a:ln w="900" cmpd="sng">
                  <a:solidFill>
                    <a:schemeClr val="accent1">
                      <a:satMod val="190000"/>
                      <a:alpha val="55000"/>
                    </a:schemeClr>
                  </a:solidFill>
                  <a:prstDash val="solid"/>
                </a:ln>
                <a:solidFill>
                  <a:srgbClr val="C00000"/>
                </a:solidFill>
                <a:latin typeface="Arial Narrow" pitchFamily="34" charset="0"/>
              </a:endParaRPr>
            </a:p>
          </p:txBody>
        </p:sp>
      </p:grpSp>
      <p:sp>
        <p:nvSpPr>
          <p:cNvPr id="26" name="Retângulo 25"/>
          <p:cNvSpPr/>
          <p:nvPr/>
        </p:nvSpPr>
        <p:spPr>
          <a:xfrm>
            <a:off x="500034" y="5572140"/>
            <a:ext cx="4000528" cy="400110"/>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Volta a gerar o EV = 0</a:t>
            </a:r>
            <a:endParaRPr lang="pt-BR" sz="20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29" name="CaixaDeTexto 28"/>
          <p:cNvSpPr txBox="1"/>
          <p:nvPr/>
        </p:nvSpPr>
        <p:spPr>
          <a:xfrm>
            <a:off x="8001024" y="2786058"/>
            <a:ext cx="301686" cy="369332"/>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rPr>
              <a:t>0</a:t>
            </a:r>
            <a:endParaRPr lang="pt-BR"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endParaRPr>
          </a:p>
        </p:txBody>
      </p:sp>
      <p:sp>
        <p:nvSpPr>
          <p:cNvPr id="28" name="CaixaDeTexto 27"/>
          <p:cNvSpPr txBox="1"/>
          <p:nvPr/>
        </p:nvSpPr>
        <p:spPr>
          <a:xfrm>
            <a:off x="1643042" y="1785926"/>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nvGrpSpPr>
          <p:cNvPr id="30" name="Grupo 29"/>
          <p:cNvGrpSpPr/>
          <p:nvPr/>
        </p:nvGrpSpPr>
        <p:grpSpPr>
          <a:xfrm>
            <a:off x="4786314" y="1000108"/>
            <a:ext cx="2127650" cy="2052930"/>
            <a:chOff x="4786314" y="1000108"/>
            <a:chExt cx="2127650" cy="2052930"/>
          </a:xfrm>
        </p:grpSpPr>
        <p:sp>
          <p:nvSpPr>
            <p:cNvPr id="16" name="Retângulo 15"/>
            <p:cNvSpPr/>
            <p:nvPr/>
          </p:nvSpPr>
          <p:spPr>
            <a:xfrm>
              <a:off x="4929190" y="1000108"/>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20482" name="Picture 2"/>
            <p:cNvPicPr>
              <a:picLocks noChangeAspect="1" noChangeArrowheads="1"/>
            </p:cNvPicPr>
            <p:nvPr/>
          </p:nvPicPr>
          <p:blipFill>
            <a:blip r:embed="rId6"/>
            <a:srcRect/>
            <a:stretch>
              <a:fillRect/>
            </a:stretch>
          </p:blipFill>
          <p:spPr bwMode="auto">
            <a:xfrm>
              <a:off x="4786314" y="1357298"/>
              <a:ext cx="2071702" cy="169574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73</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Recomeço do processo</a:t>
            </a:r>
            <a:endParaRPr lang="pt-BR" sz="2800" dirty="0">
              <a:latin typeface="Arial Narrow" pitchFamily="34" charset="0"/>
            </a:endParaRPr>
          </a:p>
        </p:txBody>
      </p:sp>
      <p:pic>
        <p:nvPicPr>
          <p:cNvPr id="5122" name="Picture 2"/>
          <p:cNvPicPr>
            <a:picLocks noChangeAspect="1" noChangeArrowheads="1"/>
          </p:cNvPicPr>
          <p:nvPr/>
        </p:nvPicPr>
        <p:blipFill>
          <a:blip r:embed="rId2"/>
          <a:srcRect/>
          <a:stretch>
            <a:fillRect/>
          </a:stretch>
        </p:blipFill>
        <p:spPr bwMode="auto">
          <a:xfrm>
            <a:off x="7286644" y="1428736"/>
            <a:ext cx="1370768" cy="3148010"/>
          </a:xfrm>
          <a:prstGeom prst="rect">
            <a:avLst/>
          </a:prstGeom>
          <a:noFill/>
          <a:ln w="9525">
            <a:noFill/>
            <a:miter lim="800000"/>
            <a:headEnd/>
            <a:tailEnd/>
          </a:ln>
          <a:effectLst/>
        </p:spPr>
      </p:pic>
      <p:grpSp>
        <p:nvGrpSpPr>
          <p:cNvPr id="2" name="Grupo 10"/>
          <p:cNvGrpSpPr/>
          <p:nvPr/>
        </p:nvGrpSpPr>
        <p:grpSpPr>
          <a:xfrm>
            <a:off x="285720" y="1071546"/>
            <a:ext cx="3899662" cy="1571636"/>
            <a:chOff x="214282" y="2285992"/>
            <a:chExt cx="3899662" cy="1571636"/>
          </a:xfrm>
        </p:grpSpPr>
        <p:pic>
          <p:nvPicPr>
            <p:cNvPr id="11" name="Picture 2"/>
            <p:cNvPicPr>
              <a:picLocks noChangeAspect="1" noChangeArrowheads="1"/>
            </p:cNvPicPr>
            <p:nvPr/>
          </p:nvPicPr>
          <p:blipFill>
            <a:blip r:embed="rId3"/>
            <a:srcRect/>
            <a:stretch>
              <a:fillRect/>
            </a:stretch>
          </p:blipFill>
          <p:spPr bwMode="auto">
            <a:xfrm>
              <a:off x="214282" y="2285992"/>
              <a:ext cx="3899662" cy="1571636"/>
            </a:xfrm>
            <a:prstGeom prst="rect">
              <a:avLst/>
            </a:prstGeom>
            <a:noFill/>
            <a:ln w="9525">
              <a:noFill/>
              <a:miter lim="800000"/>
              <a:headEnd/>
              <a:tailEnd/>
            </a:ln>
            <a:effectLst/>
          </p:spPr>
        </p:pic>
        <p:sp>
          <p:nvSpPr>
            <p:cNvPr id="12" name="CaixaDeTexto 11"/>
            <p:cNvSpPr txBox="1"/>
            <p:nvPr/>
          </p:nvSpPr>
          <p:spPr>
            <a:xfrm>
              <a:off x="214282" y="2786058"/>
              <a:ext cx="1347228" cy="369332"/>
            </a:xfrm>
            <a:prstGeom prst="rect">
              <a:avLst/>
            </a:prstGeom>
            <a:noFill/>
          </p:spPr>
          <p:txBody>
            <a:bodyPr wrap="none" rtlCol="0">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3" name="CaixaDeTexto 12"/>
            <p:cNvSpPr txBox="1"/>
            <p:nvPr/>
          </p:nvSpPr>
          <p:spPr>
            <a:xfrm>
              <a:off x="2928926" y="2786058"/>
              <a:ext cx="686406" cy="400110"/>
            </a:xfrm>
            <a:prstGeom prst="rect">
              <a:avLst/>
            </a:prstGeom>
            <a:noFill/>
          </p:spPr>
          <p:txBody>
            <a:bodyPr wrap="none" rtlCol="0">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grpSp>
      <p:sp>
        <p:nvSpPr>
          <p:cNvPr id="18" name="Retângulo 17"/>
          <p:cNvSpPr/>
          <p:nvPr/>
        </p:nvSpPr>
        <p:spPr>
          <a:xfrm>
            <a:off x="7643834" y="1071546"/>
            <a:ext cx="877991" cy="363051"/>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grpSp>
        <p:nvGrpSpPr>
          <p:cNvPr id="3" name="Grupo 18"/>
          <p:cNvGrpSpPr/>
          <p:nvPr/>
        </p:nvGrpSpPr>
        <p:grpSpPr>
          <a:xfrm>
            <a:off x="714348" y="4214818"/>
            <a:ext cx="3286148" cy="757300"/>
            <a:chOff x="285720" y="2786058"/>
            <a:chExt cx="3286148" cy="757300"/>
          </a:xfrm>
        </p:grpSpPr>
        <p:pic>
          <p:nvPicPr>
            <p:cNvPr id="20" name="Picture 2"/>
            <p:cNvPicPr>
              <a:picLocks noChangeAspect="1" noChangeArrowheads="1"/>
            </p:cNvPicPr>
            <p:nvPr/>
          </p:nvPicPr>
          <p:blipFill>
            <a:blip r:embed="rId4"/>
            <a:srcRect/>
            <a:stretch>
              <a:fillRect/>
            </a:stretch>
          </p:blipFill>
          <p:spPr bwMode="auto">
            <a:xfrm>
              <a:off x="1071538" y="2786058"/>
              <a:ext cx="2500330" cy="420787"/>
            </a:xfrm>
            <a:prstGeom prst="rect">
              <a:avLst/>
            </a:prstGeom>
            <a:noFill/>
            <a:ln w="9525">
              <a:noFill/>
              <a:miter lim="800000"/>
              <a:headEnd/>
              <a:tailEnd/>
            </a:ln>
            <a:effectLst/>
          </p:spPr>
        </p:pic>
        <p:sp>
          <p:nvSpPr>
            <p:cNvPr id="21" name="CaixaDeTexto 20"/>
            <p:cNvSpPr txBox="1"/>
            <p:nvPr/>
          </p:nvSpPr>
          <p:spPr>
            <a:xfrm>
              <a:off x="285720" y="2786058"/>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22" name="CaixaDeTexto 21"/>
            <p:cNvSpPr txBox="1"/>
            <p:nvPr/>
          </p:nvSpPr>
          <p:spPr>
            <a:xfrm>
              <a:off x="1357290" y="3143248"/>
              <a:ext cx="1780809"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grpSp>
        <p:nvGrpSpPr>
          <p:cNvPr id="5" name="Grupo 17"/>
          <p:cNvGrpSpPr/>
          <p:nvPr/>
        </p:nvGrpSpPr>
        <p:grpSpPr>
          <a:xfrm>
            <a:off x="5000628" y="3357562"/>
            <a:ext cx="3429025" cy="2900369"/>
            <a:chOff x="5143503" y="3286124"/>
            <a:chExt cx="3429025" cy="2971807"/>
          </a:xfrm>
        </p:grpSpPr>
        <p:pic>
          <p:nvPicPr>
            <p:cNvPr id="24" name="Picture 6"/>
            <p:cNvPicPr>
              <a:picLocks noChangeAspect="1" noChangeArrowheads="1"/>
            </p:cNvPicPr>
            <p:nvPr/>
          </p:nvPicPr>
          <p:blipFill>
            <a:blip r:embed="rId5"/>
            <a:srcRect/>
            <a:stretch>
              <a:fillRect/>
            </a:stretch>
          </p:blipFill>
          <p:spPr bwMode="auto">
            <a:xfrm>
              <a:off x="5143503" y="3286124"/>
              <a:ext cx="1148525" cy="2971807"/>
            </a:xfrm>
            <a:prstGeom prst="rect">
              <a:avLst/>
            </a:prstGeom>
            <a:noFill/>
            <a:ln w="9525">
              <a:noFill/>
              <a:miter lim="800000"/>
              <a:headEnd/>
              <a:tailEnd/>
            </a:ln>
            <a:effectLst/>
          </p:spPr>
        </p:pic>
        <p:sp>
          <p:nvSpPr>
            <p:cNvPr id="25" name="Retângulo 24"/>
            <p:cNvSpPr/>
            <p:nvPr/>
          </p:nvSpPr>
          <p:spPr>
            <a:xfrm>
              <a:off x="6286512" y="4714884"/>
              <a:ext cx="2286016" cy="1015663"/>
            </a:xfrm>
            <a:prstGeom prst="rect">
              <a:avLst/>
            </a:prstGeom>
          </p:spPr>
          <p:txBody>
            <a:bodyPr wrap="squar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b="1" dirty="0">
                <a:ln w="900" cmpd="sng">
                  <a:solidFill>
                    <a:schemeClr val="accent1">
                      <a:satMod val="190000"/>
                      <a:alpha val="55000"/>
                    </a:schemeClr>
                  </a:solidFill>
                  <a:prstDash val="solid"/>
                </a:ln>
                <a:solidFill>
                  <a:srgbClr val="C00000"/>
                </a:solidFill>
                <a:latin typeface="Arial Narrow" pitchFamily="34" charset="0"/>
              </a:endParaRPr>
            </a:p>
          </p:txBody>
        </p:sp>
      </p:grpSp>
      <p:sp>
        <p:nvSpPr>
          <p:cNvPr id="26" name="Retângulo 25"/>
          <p:cNvSpPr/>
          <p:nvPr/>
        </p:nvSpPr>
        <p:spPr>
          <a:xfrm>
            <a:off x="500034" y="5572140"/>
            <a:ext cx="4000528" cy="400110"/>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Volta a gerar o EV = 0</a:t>
            </a:r>
            <a:endParaRPr lang="pt-BR" sz="20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sp>
        <p:nvSpPr>
          <p:cNvPr id="29" name="CaixaDeTexto 28"/>
          <p:cNvSpPr txBox="1"/>
          <p:nvPr/>
        </p:nvSpPr>
        <p:spPr>
          <a:xfrm>
            <a:off x="8001024" y="2786058"/>
            <a:ext cx="301686" cy="369332"/>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rPr>
              <a:t>0</a:t>
            </a:r>
            <a:endParaRPr lang="pt-BR"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endParaRPr>
          </a:p>
        </p:txBody>
      </p:sp>
      <p:sp>
        <p:nvSpPr>
          <p:cNvPr id="28" name="CaixaDeTexto 27"/>
          <p:cNvSpPr txBox="1"/>
          <p:nvPr/>
        </p:nvSpPr>
        <p:spPr>
          <a:xfrm>
            <a:off x="1643042" y="1785926"/>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nvGrpSpPr>
          <p:cNvPr id="7" name="Grupo 29"/>
          <p:cNvGrpSpPr/>
          <p:nvPr/>
        </p:nvGrpSpPr>
        <p:grpSpPr>
          <a:xfrm>
            <a:off x="4786314" y="1000108"/>
            <a:ext cx="2127650" cy="2052930"/>
            <a:chOff x="4786314" y="1000108"/>
            <a:chExt cx="2127650" cy="2052930"/>
          </a:xfrm>
        </p:grpSpPr>
        <p:sp>
          <p:nvSpPr>
            <p:cNvPr id="16" name="Retângulo 15"/>
            <p:cNvSpPr/>
            <p:nvPr/>
          </p:nvSpPr>
          <p:spPr>
            <a:xfrm>
              <a:off x="4929190" y="1000108"/>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20482" name="Picture 2"/>
            <p:cNvPicPr>
              <a:picLocks noChangeAspect="1" noChangeArrowheads="1"/>
            </p:cNvPicPr>
            <p:nvPr/>
          </p:nvPicPr>
          <p:blipFill>
            <a:blip r:embed="rId6"/>
            <a:srcRect/>
            <a:stretch>
              <a:fillRect/>
            </a:stretch>
          </p:blipFill>
          <p:spPr bwMode="auto">
            <a:xfrm>
              <a:off x="4786314" y="1357298"/>
              <a:ext cx="2071702" cy="1695740"/>
            </a:xfrm>
            <a:prstGeom prst="rect">
              <a:avLst/>
            </a:prstGeom>
            <a:noFill/>
            <a:ln w="9525">
              <a:noFill/>
              <a:miter lim="800000"/>
              <a:headEnd/>
              <a:tailEnd/>
            </a:ln>
            <a:effectLst/>
          </p:spPr>
        </p:pic>
      </p:grpSp>
      <p:cxnSp>
        <p:nvCxnSpPr>
          <p:cNvPr id="27" name="Conector em curva 26"/>
          <p:cNvCxnSpPr/>
          <p:nvPr/>
        </p:nvCxnSpPr>
        <p:spPr>
          <a:xfrm rot="5400000" flipH="1" flipV="1">
            <a:off x="2143108" y="1571612"/>
            <a:ext cx="2786082" cy="2643206"/>
          </a:xfrm>
          <a:prstGeom prst="curvedConnector3">
            <a:avLst>
              <a:gd name="adj1" fmla="val 50000"/>
            </a:avLst>
          </a:prstGeom>
          <a:ln>
            <a:solidFill>
              <a:srgbClr val="3333FF"/>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74</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Recomeço do processo</a:t>
            </a:r>
            <a:endParaRPr lang="pt-BR" sz="2800" dirty="0">
              <a:latin typeface="Arial Narrow" pitchFamily="34" charset="0"/>
            </a:endParaRPr>
          </a:p>
        </p:txBody>
      </p:sp>
      <p:grpSp>
        <p:nvGrpSpPr>
          <p:cNvPr id="2" name="Grupo 10"/>
          <p:cNvGrpSpPr/>
          <p:nvPr/>
        </p:nvGrpSpPr>
        <p:grpSpPr>
          <a:xfrm>
            <a:off x="285720" y="1071546"/>
            <a:ext cx="3899662" cy="1571636"/>
            <a:chOff x="214282" y="2285992"/>
            <a:chExt cx="3899662" cy="1571636"/>
          </a:xfrm>
        </p:grpSpPr>
        <p:pic>
          <p:nvPicPr>
            <p:cNvPr id="11" name="Picture 2"/>
            <p:cNvPicPr>
              <a:picLocks noChangeAspect="1" noChangeArrowheads="1"/>
            </p:cNvPicPr>
            <p:nvPr/>
          </p:nvPicPr>
          <p:blipFill>
            <a:blip r:embed="rId2"/>
            <a:srcRect/>
            <a:stretch>
              <a:fillRect/>
            </a:stretch>
          </p:blipFill>
          <p:spPr bwMode="auto">
            <a:xfrm>
              <a:off x="214282" y="2285992"/>
              <a:ext cx="3899662" cy="1571636"/>
            </a:xfrm>
            <a:prstGeom prst="rect">
              <a:avLst/>
            </a:prstGeom>
            <a:noFill/>
            <a:ln w="9525">
              <a:noFill/>
              <a:miter lim="800000"/>
              <a:headEnd/>
              <a:tailEnd/>
            </a:ln>
            <a:effectLst/>
          </p:spPr>
        </p:pic>
        <p:sp>
          <p:nvSpPr>
            <p:cNvPr id="12" name="CaixaDeTexto 11"/>
            <p:cNvSpPr txBox="1"/>
            <p:nvPr/>
          </p:nvSpPr>
          <p:spPr>
            <a:xfrm>
              <a:off x="214282" y="2786058"/>
              <a:ext cx="1347228" cy="369332"/>
            </a:xfrm>
            <a:prstGeom prst="rect">
              <a:avLst/>
            </a:prstGeom>
            <a:noFill/>
          </p:spPr>
          <p:txBody>
            <a:bodyPr wrap="none" rtlCol="0">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3" name="CaixaDeTexto 12"/>
            <p:cNvSpPr txBox="1"/>
            <p:nvPr/>
          </p:nvSpPr>
          <p:spPr>
            <a:xfrm>
              <a:off x="2928926" y="2786058"/>
              <a:ext cx="686406" cy="400110"/>
            </a:xfrm>
            <a:prstGeom prst="rect">
              <a:avLst/>
            </a:prstGeom>
            <a:noFill/>
          </p:spPr>
          <p:txBody>
            <a:bodyPr wrap="none" rtlCol="0">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grpSp>
      <p:grpSp>
        <p:nvGrpSpPr>
          <p:cNvPr id="3" name="Grupo 18"/>
          <p:cNvGrpSpPr/>
          <p:nvPr/>
        </p:nvGrpSpPr>
        <p:grpSpPr>
          <a:xfrm>
            <a:off x="214282" y="4143380"/>
            <a:ext cx="2857520" cy="714380"/>
            <a:chOff x="285720" y="2786058"/>
            <a:chExt cx="3286148" cy="757300"/>
          </a:xfrm>
        </p:grpSpPr>
        <p:pic>
          <p:nvPicPr>
            <p:cNvPr id="20" name="Picture 2"/>
            <p:cNvPicPr>
              <a:picLocks noChangeAspect="1" noChangeArrowheads="1"/>
            </p:cNvPicPr>
            <p:nvPr/>
          </p:nvPicPr>
          <p:blipFill>
            <a:blip r:embed="rId3"/>
            <a:srcRect/>
            <a:stretch>
              <a:fillRect/>
            </a:stretch>
          </p:blipFill>
          <p:spPr bwMode="auto">
            <a:xfrm>
              <a:off x="1071538" y="2786058"/>
              <a:ext cx="2500330" cy="420787"/>
            </a:xfrm>
            <a:prstGeom prst="rect">
              <a:avLst/>
            </a:prstGeom>
            <a:noFill/>
            <a:ln w="9525">
              <a:noFill/>
              <a:miter lim="800000"/>
              <a:headEnd/>
              <a:tailEnd/>
            </a:ln>
            <a:effectLst/>
          </p:spPr>
        </p:pic>
        <p:sp>
          <p:nvSpPr>
            <p:cNvPr id="21" name="CaixaDeTexto 20"/>
            <p:cNvSpPr txBox="1"/>
            <p:nvPr/>
          </p:nvSpPr>
          <p:spPr>
            <a:xfrm>
              <a:off x="285720" y="2786058"/>
              <a:ext cx="901010" cy="424149"/>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22" name="CaixaDeTexto 21"/>
            <p:cNvSpPr txBox="1"/>
            <p:nvPr/>
          </p:nvSpPr>
          <p:spPr>
            <a:xfrm>
              <a:off x="1357290" y="3143248"/>
              <a:ext cx="1780809" cy="400110"/>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grpSp>
        <p:nvGrpSpPr>
          <p:cNvPr id="31" name="Grupo 30"/>
          <p:cNvGrpSpPr/>
          <p:nvPr/>
        </p:nvGrpSpPr>
        <p:grpSpPr>
          <a:xfrm>
            <a:off x="6286512" y="3643314"/>
            <a:ext cx="2428892" cy="2614617"/>
            <a:chOff x="5500694" y="3643314"/>
            <a:chExt cx="2428892" cy="2614617"/>
          </a:xfrm>
        </p:grpSpPr>
        <p:pic>
          <p:nvPicPr>
            <p:cNvPr id="24" name="Picture 6"/>
            <p:cNvPicPr>
              <a:picLocks noChangeAspect="1" noChangeArrowheads="1"/>
            </p:cNvPicPr>
            <p:nvPr/>
          </p:nvPicPr>
          <p:blipFill>
            <a:blip r:embed="rId4"/>
            <a:srcRect/>
            <a:stretch>
              <a:fillRect/>
            </a:stretch>
          </p:blipFill>
          <p:spPr bwMode="auto">
            <a:xfrm>
              <a:off x="5500694" y="3643314"/>
              <a:ext cx="1172452" cy="2614617"/>
            </a:xfrm>
            <a:prstGeom prst="rect">
              <a:avLst/>
            </a:prstGeom>
            <a:noFill/>
            <a:ln w="9525">
              <a:noFill/>
              <a:miter lim="800000"/>
              <a:headEnd/>
              <a:tailEnd/>
            </a:ln>
            <a:effectLst/>
          </p:spPr>
        </p:pic>
        <p:sp>
          <p:nvSpPr>
            <p:cNvPr id="25" name="Retângulo 24"/>
            <p:cNvSpPr/>
            <p:nvPr/>
          </p:nvSpPr>
          <p:spPr>
            <a:xfrm>
              <a:off x="6643702" y="4357694"/>
              <a:ext cx="1285884" cy="1200329"/>
            </a:xfrm>
            <a:prstGeom prst="rect">
              <a:avLst/>
            </a:prstGeom>
          </p:spPr>
          <p:txBody>
            <a:bodyPr wrap="squar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b="1" dirty="0">
                <a:ln w="900" cmpd="sng">
                  <a:solidFill>
                    <a:schemeClr val="accent1">
                      <a:satMod val="190000"/>
                      <a:alpha val="55000"/>
                    </a:schemeClr>
                  </a:solidFill>
                  <a:prstDash val="solid"/>
                </a:ln>
                <a:solidFill>
                  <a:srgbClr val="C00000"/>
                </a:solidFill>
                <a:latin typeface="Arial Narrow" pitchFamily="34" charset="0"/>
              </a:endParaRPr>
            </a:p>
          </p:txBody>
        </p:sp>
      </p:grpSp>
      <p:sp>
        <p:nvSpPr>
          <p:cNvPr id="26" name="Retângulo 25"/>
          <p:cNvSpPr/>
          <p:nvPr/>
        </p:nvSpPr>
        <p:spPr>
          <a:xfrm>
            <a:off x="500034" y="5857892"/>
            <a:ext cx="4429156" cy="400110"/>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Página presente. É gerado o EF</a:t>
            </a:r>
            <a:endParaRPr lang="pt-BR" sz="20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grpSp>
        <p:nvGrpSpPr>
          <p:cNvPr id="30" name="Grupo 29"/>
          <p:cNvGrpSpPr/>
          <p:nvPr/>
        </p:nvGrpSpPr>
        <p:grpSpPr>
          <a:xfrm>
            <a:off x="7715272" y="1071546"/>
            <a:ext cx="1150956" cy="3000396"/>
            <a:chOff x="7506456" y="1071546"/>
            <a:chExt cx="1150956" cy="3000396"/>
          </a:xfrm>
        </p:grpSpPr>
        <p:pic>
          <p:nvPicPr>
            <p:cNvPr id="5122" name="Picture 2"/>
            <p:cNvPicPr>
              <a:picLocks noChangeAspect="1" noChangeArrowheads="1"/>
            </p:cNvPicPr>
            <p:nvPr/>
          </p:nvPicPr>
          <p:blipFill>
            <a:blip r:embed="rId5"/>
            <a:srcRect/>
            <a:stretch>
              <a:fillRect/>
            </a:stretch>
          </p:blipFill>
          <p:spPr bwMode="auto">
            <a:xfrm>
              <a:off x="7506456" y="1428736"/>
              <a:ext cx="1150956" cy="2643206"/>
            </a:xfrm>
            <a:prstGeom prst="rect">
              <a:avLst/>
            </a:prstGeom>
            <a:noFill/>
            <a:ln w="9525">
              <a:noFill/>
              <a:miter lim="800000"/>
              <a:headEnd/>
              <a:tailEnd/>
            </a:ln>
            <a:effectLst/>
          </p:spPr>
        </p:pic>
        <p:sp>
          <p:nvSpPr>
            <p:cNvPr id="18" name="Retângulo 17"/>
            <p:cNvSpPr/>
            <p:nvPr/>
          </p:nvSpPr>
          <p:spPr>
            <a:xfrm>
              <a:off x="7643834" y="1071546"/>
              <a:ext cx="877991" cy="363051"/>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sp>
          <p:nvSpPr>
            <p:cNvPr id="29" name="CaixaDeTexto 28"/>
            <p:cNvSpPr txBox="1"/>
            <p:nvPr/>
          </p:nvSpPr>
          <p:spPr>
            <a:xfrm>
              <a:off x="8072462" y="2571744"/>
              <a:ext cx="357190" cy="338554"/>
            </a:xfrm>
            <a:prstGeom prst="rect">
              <a:avLst/>
            </a:prstGeom>
            <a:noFill/>
          </p:spPr>
          <p:txBody>
            <a:bodyPr wrap="square" rtlCol="0">
              <a:spAutoFit/>
            </a:bodyPr>
            <a:lstStyle/>
            <a:p>
              <a:r>
                <a:rPr lang="pt-BR" sz="16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rPr>
                <a:t>0</a:t>
              </a:r>
              <a:endParaRPr lang="pt-BR" sz="1600"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endParaRPr>
            </a:p>
          </p:txBody>
        </p:sp>
      </p:grpSp>
      <p:sp>
        <p:nvSpPr>
          <p:cNvPr id="28" name="CaixaDeTexto 27"/>
          <p:cNvSpPr txBox="1"/>
          <p:nvPr/>
        </p:nvSpPr>
        <p:spPr>
          <a:xfrm>
            <a:off x="1643042" y="1785926"/>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nvGrpSpPr>
          <p:cNvPr id="7" name="Grupo 29"/>
          <p:cNvGrpSpPr/>
          <p:nvPr/>
        </p:nvGrpSpPr>
        <p:grpSpPr>
          <a:xfrm>
            <a:off x="4786314" y="1000108"/>
            <a:ext cx="2127650" cy="2052930"/>
            <a:chOff x="4786314" y="1000108"/>
            <a:chExt cx="2127650" cy="2052930"/>
          </a:xfrm>
        </p:grpSpPr>
        <p:sp>
          <p:nvSpPr>
            <p:cNvPr id="16" name="Retângulo 15"/>
            <p:cNvSpPr/>
            <p:nvPr/>
          </p:nvSpPr>
          <p:spPr>
            <a:xfrm>
              <a:off x="4929190" y="1000108"/>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20482" name="Picture 2"/>
            <p:cNvPicPr>
              <a:picLocks noChangeAspect="1" noChangeArrowheads="1"/>
            </p:cNvPicPr>
            <p:nvPr/>
          </p:nvPicPr>
          <p:blipFill>
            <a:blip r:embed="rId6"/>
            <a:srcRect/>
            <a:stretch>
              <a:fillRect/>
            </a:stretch>
          </p:blipFill>
          <p:spPr bwMode="auto">
            <a:xfrm>
              <a:off x="4786314" y="1357298"/>
              <a:ext cx="2071702" cy="1695740"/>
            </a:xfrm>
            <a:prstGeom prst="rect">
              <a:avLst/>
            </a:prstGeom>
            <a:noFill/>
            <a:ln w="9525">
              <a:noFill/>
              <a:miter lim="800000"/>
              <a:headEnd/>
              <a:tailEnd/>
            </a:ln>
            <a:effectLst/>
          </p:spPr>
        </p:pic>
      </p:grpSp>
      <p:sp>
        <p:nvSpPr>
          <p:cNvPr id="39" name="CaixaDeTexto 38"/>
          <p:cNvSpPr txBox="1"/>
          <p:nvPr/>
        </p:nvSpPr>
        <p:spPr>
          <a:xfrm>
            <a:off x="3286116" y="4143380"/>
            <a:ext cx="453970"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EF</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40" name="CaixaDeTexto 39"/>
          <p:cNvSpPr txBox="1"/>
          <p:nvPr/>
        </p:nvSpPr>
        <p:spPr>
          <a:xfrm>
            <a:off x="3932164" y="4480326"/>
            <a:ext cx="1548530" cy="377434"/>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cxnSp>
        <p:nvCxnSpPr>
          <p:cNvPr id="45" name="Forma 44"/>
          <p:cNvCxnSpPr>
            <a:stCxn id="22" idx="3"/>
            <a:endCxn id="40" idx="3"/>
          </p:cNvCxnSpPr>
          <p:nvPr/>
        </p:nvCxnSpPr>
        <p:spPr>
          <a:xfrm>
            <a:off x="2694612" y="4669043"/>
            <a:ext cx="2786082" cy="1588"/>
          </a:xfrm>
          <a:prstGeom prst="curvedConnector5">
            <a:avLst>
              <a:gd name="adj1" fmla="val -2"/>
              <a:gd name="adj2" fmla="val 39075390"/>
              <a:gd name="adj3" fmla="val 99917"/>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pic>
        <p:nvPicPr>
          <p:cNvPr id="21506" name="Picture 2"/>
          <p:cNvPicPr>
            <a:picLocks noChangeAspect="1" noChangeArrowheads="1"/>
          </p:cNvPicPr>
          <p:nvPr/>
        </p:nvPicPr>
        <p:blipFill>
          <a:blip r:embed="rId7"/>
          <a:srcRect/>
          <a:stretch>
            <a:fillRect/>
          </a:stretch>
        </p:blipFill>
        <p:spPr bwMode="auto">
          <a:xfrm>
            <a:off x="3786182" y="4214818"/>
            <a:ext cx="2143140" cy="281537"/>
          </a:xfrm>
          <a:prstGeom prst="rect">
            <a:avLst/>
          </a:prstGeom>
          <a:noFill/>
          <a:ln w="9525">
            <a:noFill/>
            <a:miter lim="800000"/>
            <a:headEnd/>
            <a:tailEnd/>
          </a:ln>
          <a:effectLst/>
        </p:spPr>
      </p:pic>
      <p:cxnSp>
        <p:nvCxnSpPr>
          <p:cNvPr id="51" name="Conector de seta reta 50"/>
          <p:cNvCxnSpPr/>
          <p:nvPr/>
        </p:nvCxnSpPr>
        <p:spPr>
          <a:xfrm rot="5400000">
            <a:off x="3893339" y="1964521"/>
            <a:ext cx="2714644" cy="178595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75</a:t>
            </a:fld>
            <a:endParaRPr lang="pt-BR"/>
          </a:p>
        </p:txBody>
      </p:sp>
      <p:sp>
        <p:nvSpPr>
          <p:cNvPr id="6" name="Título 5"/>
          <p:cNvSpPr>
            <a:spLocks noGrp="1"/>
          </p:cNvSpPr>
          <p:nvPr>
            <p:ph type="title"/>
          </p:nvPr>
        </p:nvSpPr>
        <p:spPr>
          <a:xfrm>
            <a:off x="0" y="0"/>
            <a:ext cx="5143504" cy="857232"/>
          </a:xfrm>
        </p:spPr>
        <p:txBody>
          <a:bodyPr/>
          <a:lstStyle/>
          <a:p>
            <a:r>
              <a:rPr lang="pt-BR" sz="2800" dirty="0" smtClean="0"/>
              <a:t>Recomeço do processo</a:t>
            </a:r>
            <a:endParaRPr lang="pt-BR" sz="2800" dirty="0">
              <a:latin typeface="Arial Narrow" pitchFamily="34" charset="0"/>
            </a:endParaRPr>
          </a:p>
        </p:txBody>
      </p:sp>
      <p:grpSp>
        <p:nvGrpSpPr>
          <p:cNvPr id="2" name="Grupo 10"/>
          <p:cNvGrpSpPr/>
          <p:nvPr/>
        </p:nvGrpSpPr>
        <p:grpSpPr>
          <a:xfrm>
            <a:off x="285720" y="1071546"/>
            <a:ext cx="3899662" cy="1571636"/>
            <a:chOff x="214282" y="2285992"/>
            <a:chExt cx="3899662" cy="1571636"/>
          </a:xfrm>
        </p:grpSpPr>
        <p:pic>
          <p:nvPicPr>
            <p:cNvPr id="11" name="Picture 2"/>
            <p:cNvPicPr>
              <a:picLocks noChangeAspect="1" noChangeArrowheads="1"/>
            </p:cNvPicPr>
            <p:nvPr/>
          </p:nvPicPr>
          <p:blipFill>
            <a:blip r:embed="rId2"/>
            <a:srcRect/>
            <a:stretch>
              <a:fillRect/>
            </a:stretch>
          </p:blipFill>
          <p:spPr bwMode="auto">
            <a:xfrm>
              <a:off x="214282" y="2285992"/>
              <a:ext cx="3899662" cy="1571636"/>
            </a:xfrm>
            <a:prstGeom prst="rect">
              <a:avLst/>
            </a:prstGeom>
            <a:noFill/>
            <a:ln w="9525">
              <a:noFill/>
              <a:miter lim="800000"/>
              <a:headEnd/>
              <a:tailEnd/>
            </a:ln>
            <a:effectLst/>
          </p:spPr>
        </p:pic>
        <p:sp>
          <p:nvSpPr>
            <p:cNvPr id="12" name="CaixaDeTexto 11"/>
            <p:cNvSpPr txBox="1"/>
            <p:nvPr/>
          </p:nvSpPr>
          <p:spPr>
            <a:xfrm>
              <a:off x="214282" y="2786058"/>
              <a:ext cx="1347228" cy="369332"/>
            </a:xfrm>
            <a:prstGeom prst="rect">
              <a:avLst/>
            </a:prstGeom>
            <a:noFill/>
          </p:spPr>
          <p:txBody>
            <a:bodyPr wrap="none" rtlCol="0">
              <a:spAutoFit/>
            </a:bodyPr>
            <a:lstStyle/>
            <a:p>
              <a:pPr algn="ctr"/>
              <a:r>
                <a:rPr lang="pt-BR"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Processador</a:t>
              </a:r>
              <a:endParaRPr lang="pt-BR"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sp>
          <p:nvSpPr>
            <p:cNvPr id="13" name="CaixaDeTexto 12"/>
            <p:cNvSpPr txBox="1"/>
            <p:nvPr/>
          </p:nvSpPr>
          <p:spPr>
            <a:xfrm>
              <a:off x="2928926" y="2786058"/>
              <a:ext cx="686406" cy="400110"/>
            </a:xfrm>
            <a:prstGeom prst="rect">
              <a:avLst/>
            </a:prstGeom>
            <a:noFill/>
          </p:spPr>
          <p:txBody>
            <a:bodyPr wrap="none" rtlCol="0">
              <a:spAutoFit/>
            </a:bodyPr>
            <a:lstStyle/>
            <a:p>
              <a:pPr algn="ctr"/>
              <a:r>
                <a:rPr lang="pt-BR" sz="2000" b="1" dirty="0" smtClean="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rPr>
                <a:t>MMU</a:t>
              </a:r>
              <a:endParaRPr lang="pt-BR" sz="2000" b="1" dirty="0">
                <a:ln w="900" cmpd="sng">
                  <a:solidFill>
                    <a:schemeClr val="accent1">
                      <a:satMod val="190000"/>
                      <a:alpha val="55000"/>
                    </a:schemeClr>
                  </a:solidFill>
                  <a:prstDash val="solid"/>
                </a:ln>
                <a:solidFill>
                  <a:schemeClr val="accent1">
                    <a:satMod val="200000"/>
                    <a:tint val="3000"/>
                  </a:schemeClr>
                </a:solidFill>
                <a:effectLst>
                  <a:outerShdw blurRad="38100" dist="38100" dir="2700000" algn="tl">
                    <a:srgbClr val="000000">
                      <a:alpha val="43137"/>
                    </a:srgbClr>
                  </a:outerShdw>
                </a:effectLst>
                <a:latin typeface="Arial Narrow" pitchFamily="34" charset="0"/>
              </a:endParaRPr>
            </a:p>
          </p:txBody>
        </p:sp>
      </p:grpSp>
      <p:grpSp>
        <p:nvGrpSpPr>
          <p:cNvPr id="3" name="Grupo 18"/>
          <p:cNvGrpSpPr/>
          <p:nvPr/>
        </p:nvGrpSpPr>
        <p:grpSpPr>
          <a:xfrm>
            <a:off x="214282" y="4143380"/>
            <a:ext cx="2857520" cy="714380"/>
            <a:chOff x="285720" y="2786058"/>
            <a:chExt cx="3286148" cy="757300"/>
          </a:xfrm>
        </p:grpSpPr>
        <p:pic>
          <p:nvPicPr>
            <p:cNvPr id="20" name="Picture 2"/>
            <p:cNvPicPr>
              <a:picLocks noChangeAspect="1" noChangeArrowheads="1"/>
            </p:cNvPicPr>
            <p:nvPr/>
          </p:nvPicPr>
          <p:blipFill>
            <a:blip r:embed="rId3"/>
            <a:srcRect/>
            <a:stretch>
              <a:fillRect/>
            </a:stretch>
          </p:blipFill>
          <p:spPr bwMode="auto">
            <a:xfrm>
              <a:off x="1071538" y="2786058"/>
              <a:ext cx="2500330" cy="420787"/>
            </a:xfrm>
            <a:prstGeom prst="rect">
              <a:avLst/>
            </a:prstGeom>
            <a:noFill/>
            <a:ln w="9525">
              <a:noFill/>
              <a:miter lim="800000"/>
              <a:headEnd/>
              <a:tailEnd/>
            </a:ln>
            <a:effectLst/>
          </p:spPr>
        </p:pic>
        <p:sp>
          <p:nvSpPr>
            <p:cNvPr id="21" name="CaixaDeTexto 20"/>
            <p:cNvSpPr txBox="1"/>
            <p:nvPr/>
          </p:nvSpPr>
          <p:spPr>
            <a:xfrm>
              <a:off x="285720" y="2786058"/>
              <a:ext cx="901010" cy="424149"/>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22" name="CaixaDeTexto 21"/>
            <p:cNvSpPr txBox="1"/>
            <p:nvPr/>
          </p:nvSpPr>
          <p:spPr>
            <a:xfrm>
              <a:off x="1357290" y="3143248"/>
              <a:ext cx="1780809" cy="400110"/>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grpSp>
        <p:nvGrpSpPr>
          <p:cNvPr id="5" name="Grupo 30"/>
          <p:cNvGrpSpPr/>
          <p:nvPr/>
        </p:nvGrpSpPr>
        <p:grpSpPr>
          <a:xfrm>
            <a:off x="6286512" y="3643314"/>
            <a:ext cx="2428892" cy="2614617"/>
            <a:chOff x="5500694" y="3643314"/>
            <a:chExt cx="2428892" cy="2614617"/>
          </a:xfrm>
        </p:grpSpPr>
        <p:pic>
          <p:nvPicPr>
            <p:cNvPr id="24" name="Picture 6"/>
            <p:cNvPicPr>
              <a:picLocks noChangeAspect="1" noChangeArrowheads="1"/>
            </p:cNvPicPr>
            <p:nvPr/>
          </p:nvPicPr>
          <p:blipFill>
            <a:blip r:embed="rId4"/>
            <a:srcRect/>
            <a:stretch>
              <a:fillRect/>
            </a:stretch>
          </p:blipFill>
          <p:spPr bwMode="auto">
            <a:xfrm>
              <a:off x="5500694" y="3643314"/>
              <a:ext cx="1172452" cy="2614617"/>
            </a:xfrm>
            <a:prstGeom prst="rect">
              <a:avLst/>
            </a:prstGeom>
            <a:noFill/>
            <a:ln w="9525">
              <a:noFill/>
              <a:miter lim="800000"/>
              <a:headEnd/>
              <a:tailEnd/>
            </a:ln>
            <a:effectLst/>
          </p:spPr>
        </p:pic>
        <p:sp>
          <p:nvSpPr>
            <p:cNvPr id="25" name="Retângulo 24"/>
            <p:cNvSpPr/>
            <p:nvPr/>
          </p:nvSpPr>
          <p:spPr>
            <a:xfrm>
              <a:off x="6643702" y="4357694"/>
              <a:ext cx="1285884" cy="1200329"/>
            </a:xfrm>
            <a:prstGeom prst="rect">
              <a:avLst/>
            </a:prstGeom>
          </p:spPr>
          <p:txBody>
            <a:bodyPr wrap="squar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SWAP</a:t>
              </a:r>
            </a:p>
            <a:p>
              <a:endPar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a:p>
              <a:r>
                <a:rPr lang="pt-BR" b="1" dirty="0" smtClean="0">
                  <a:ln w="900" cmpd="sng">
                    <a:solidFill>
                      <a:schemeClr val="accent1">
                        <a:satMod val="190000"/>
                        <a:alpha val="55000"/>
                      </a:schemeClr>
                    </a:solidFill>
                    <a:prstDash val="solid"/>
                  </a:ln>
                  <a:solidFill>
                    <a:srgbClr val="C00000"/>
                  </a:solidFill>
                  <a:latin typeface="Arial Narrow" pitchFamily="34" charset="0"/>
                </a:rPr>
                <a:t>Páginas do processo</a:t>
              </a:r>
              <a:endParaRPr lang="pt-BR" b="1" dirty="0">
                <a:ln w="900" cmpd="sng">
                  <a:solidFill>
                    <a:schemeClr val="accent1">
                      <a:satMod val="190000"/>
                      <a:alpha val="55000"/>
                    </a:schemeClr>
                  </a:solidFill>
                  <a:prstDash val="solid"/>
                </a:ln>
                <a:solidFill>
                  <a:srgbClr val="C00000"/>
                </a:solidFill>
                <a:latin typeface="Arial Narrow" pitchFamily="34" charset="0"/>
              </a:endParaRPr>
            </a:p>
          </p:txBody>
        </p:sp>
      </p:grpSp>
      <p:sp>
        <p:nvSpPr>
          <p:cNvPr id="26" name="Retângulo 25"/>
          <p:cNvSpPr/>
          <p:nvPr/>
        </p:nvSpPr>
        <p:spPr>
          <a:xfrm>
            <a:off x="500034" y="5857892"/>
            <a:ext cx="4429156" cy="400110"/>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sz="2000" b="1" dirty="0" smtClean="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rPr>
              <a:t>Acessa a memória.</a:t>
            </a:r>
            <a:endParaRPr lang="pt-BR" sz="2000" b="1" dirty="0">
              <a:ln w="900" cmpd="sng">
                <a:solidFill>
                  <a:schemeClr val="accent1">
                    <a:satMod val="190000"/>
                    <a:alpha val="55000"/>
                  </a:schemeClr>
                </a:solidFill>
                <a:prstDash val="solid"/>
              </a:ln>
              <a:solidFill>
                <a:srgbClr val="C00000"/>
              </a:solidFill>
              <a:effectLst>
                <a:innerShdw blurRad="101600" dist="76200" dir="5400000">
                  <a:schemeClr val="accent1">
                    <a:satMod val="190000"/>
                    <a:tint val="100000"/>
                    <a:alpha val="74000"/>
                  </a:schemeClr>
                </a:innerShdw>
              </a:effectLst>
              <a:latin typeface="Arial Narrow" pitchFamily="34" charset="0"/>
            </a:endParaRPr>
          </a:p>
        </p:txBody>
      </p:sp>
      <p:grpSp>
        <p:nvGrpSpPr>
          <p:cNvPr id="7" name="Grupo 29"/>
          <p:cNvGrpSpPr/>
          <p:nvPr/>
        </p:nvGrpSpPr>
        <p:grpSpPr>
          <a:xfrm>
            <a:off x="7715272" y="1071546"/>
            <a:ext cx="1150956" cy="3000396"/>
            <a:chOff x="7506456" y="1071546"/>
            <a:chExt cx="1150956" cy="3000396"/>
          </a:xfrm>
        </p:grpSpPr>
        <p:pic>
          <p:nvPicPr>
            <p:cNvPr id="5122" name="Picture 2"/>
            <p:cNvPicPr>
              <a:picLocks noChangeAspect="1" noChangeArrowheads="1"/>
            </p:cNvPicPr>
            <p:nvPr/>
          </p:nvPicPr>
          <p:blipFill>
            <a:blip r:embed="rId5"/>
            <a:srcRect/>
            <a:stretch>
              <a:fillRect/>
            </a:stretch>
          </p:blipFill>
          <p:spPr bwMode="auto">
            <a:xfrm>
              <a:off x="7506456" y="1428736"/>
              <a:ext cx="1150956" cy="2643206"/>
            </a:xfrm>
            <a:prstGeom prst="rect">
              <a:avLst/>
            </a:prstGeom>
            <a:noFill/>
            <a:ln w="9525">
              <a:noFill/>
              <a:miter lim="800000"/>
              <a:headEnd/>
              <a:tailEnd/>
            </a:ln>
            <a:effectLst/>
          </p:spPr>
        </p:pic>
        <p:sp>
          <p:nvSpPr>
            <p:cNvPr id="18" name="Retângulo 17"/>
            <p:cNvSpPr/>
            <p:nvPr/>
          </p:nvSpPr>
          <p:spPr>
            <a:xfrm>
              <a:off x="7643834" y="1071546"/>
              <a:ext cx="877991" cy="363051"/>
            </a:xfrm>
            <a:prstGeom prst="rect">
              <a:avLst/>
            </a:prstGeom>
          </p:spPr>
          <p:txBody>
            <a:bodyPr wrap="none">
              <a:spAutoFit/>
            </a:bodyPr>
            <a:lstStyle/>
            <a:p>
              <a:r>
                <a:rPr lang="pt-BR" sz="2000"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Memória</a:t>
              </a:r>
              <a:endParaRPr lang="pt-BR" sz="2000"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sp>
          <p:nvSpPr>
            <p:cNvPr id="29" name="CaixaDeTexto 28"/>
            <p:cNvSpPr txBox="1"/>
            <p:nvPr/>
          </p:nvSpPr>
          <p:spPr>
            <a:xfrm>
              <a:off x="8072462" y="2571744"/>
              <a:ext cx="357190" cy="338554"/>
            </a:xfrm>
            <a:prstGeom prst="rect">
              <a:avLst/>
            </a:prstGeom>
            <a:noFill/>
          </p:spPr>
          <p:txBody>
            <a:bodyPr wrap="square" rtlCol="0">
              <a:spAutoFit/>
            </a:bodyPr>
            <a:lstStyle/>
            <a:p>
              <a:r>
                <a:rPr lang="pt-BR" sz="16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rPr>
                <a:t>0</a:t>
              </a:r>
              <a:endParaRPr lang="pt-BR" sz="1600"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endParaRPr>
            </a:p>
          </p:txBody>
        </p:sp>
      </p:grpSp>
      <p:sp>
        <p:nvSpPr>
          <p:cNvPr id="28" name="CaixaDeTexto 27"/>
          <p:cNvSpPr txBox="1"/>
          <p:nvPr/>
        </p:nvSpPr>
        <p:spPr>
          <a:xfrm>
            <a:off x="1643042" y="1785926"/>
            <a:ext cx="883575" cy="430887"/>
          </a:xfrm>
          <a:prstGeom prst="rect">
            <a:avLst/>
          </a:prstGeom>
          <a:noFill/>
        </p:spPr>
        <p:txBody>
          <a:bodyPr wrap="none" rtlCol="0">
            <a:spAutoFit/>
          </a:bodyPr>
          <a:lstStyle/>
          <a:p>
            <a:r>
              <a:rPr lang="pt-BR" sz="22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EV = 0</a:t>
            </a:r>
            <a:endParaRPr lang="pt-BR" sz="22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grpSp>
        <p:nvGrpSpPr>
          <p:cNvPr id="8" name="Grupo 29"/>
          <p:cNvGrpSpPr/>
          <p:nvPr/>
        </p:nvGrpSpPr>
        <p:grpSpPr>
          <a:xfrm>
            <a:off x="4786314" y="1000108"/>
            <a:ext cx="2127650" cy="2052930"/>
            <a:chOff x="4786314" y="1000108"/>
            <a:chExt cx="2127650" cy="2052930"/>
          </a:xfrm>
        </p:grpSpPr>
        <p:sp>
          <p:nvSpPr>
            <p:cNvPr id="16" name="Retângulo 15"/>
            <p:cNvSpPr/>
            <p:nvPr/>
          </p:nvSpPr>
          <p:spPr>
            <a:xfrm>
              <a:off x="4929190" y="1000108"/>
              <a:ext cx="1984774" cy="369332"/>
            </a:xfrm>
            <a:prstGeom prst="rect">
              <a:avLst/>
            </a:prstGeom>
          </p:spPr>
          <p:txBody>
            <a:bodyPr wrap="none">
              <a:spAutoFit/>
            </a:bodyPr>
            <a:lstStyle/>
            <a:p>
              <a:r>
                <a:rPr lang="pt-BR" b="1" dirty="0" smtClean="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rPr>
                <a:t>   P   M  Frame/swap</a:t>
              </a:r>
              <a:endParaRPr lang="pt-BR" b="1" dirty="0">
                <a:ln w="900" cmpd="sng">
                  <a:solidFill>
                    <a:schemeClr val="accent1">
                      <a:satMod val="190000"/>
                      <a:alpha val="55000"/>
                    </a:schemeClr>
                  </a:solidFill>
                  <a:prstDash val="solid"/>
                </a:ln>
                <a:effectLst>
                  <a:outerShdw blurRad="38100" dist="38100" dir="2700000" algn="tl">
                    <a:srgbClr val="000000">
                      <a:alpha val="43137"/>
                    </a:srgbClr>
                  </a:outerShdw>
                </a:effectLst>
                <a:latin typeface="Arial Narrow" pitchFamily="34" charset="0"/>
              </a:endParaRPr>
            </a:p>
          </p:txBody>
        </p:sp>
        <p:pic>
          <p:nvPicPr>
            <p:cNvPr id="20482" name="Picture 2"/>
            <p:cNvPicPr>
              <a:picLocks noChangeAspect="1" noChangeArrowheads="1"/>
            </p:cNvPicPr>
            <p:nvPr/>
          </p:nvPicPr>
          <p:blipFill>
            <a:blip r:embed="rId6"/>
            <a:srcRect/>
            <a:stretch>
              <a:fillRect/>
            </a:stretch>
          </p:blipFill>
          <p:spPr bwMode="auto">
            <a:xfrm>
              <a:off x="4786314" y="1357298"/>
              <a:ext cx="2071702" cy="1695740"/>
            </a:xfrm>
            <a:prstGeom prst="rect">
              <a:avLst/>
            </a:prstGeom>
            <a:noFill/>
            <a:ln w="9525">
              <a:noFill/>
              <a:miter lim="800000"/>
              <a:headEnd/>
              <a:tailEnd/>
            </a:ln>
            <a:effectLst/>
          </p:spPr>
        </p:pic>
      </p:grpSp>
      <p:sp>
        <p:nvSpPr>
          <p:cNvPr id="39" name="CaixaDeTexto 38"/>
          <p:cNvSpPr txBox="1"/>
          <p:nvPr/>
        </p:nvSpPr>
        <p:spPr>
          <a:xfrm>
            <a:off x="3286116" y="4143380"/>
            <a:ext cx="453970" cy="400110"/>
          </a:xfrm>
          <a:prstGeom prst="rect">
            <a:avLst/>
          </a:prstGeom>
          <a:noFill/>
        </p:spPr>
        <p:txBody>
          <a:bodyPr wrap="none" rtlCol="0">
            <a:spAutoFit/>
          </a:bodyPr>
          <a:lstStyle/>
          <a:p>
            <a:r>
              <a:rPr lang="pt-BR" sz="20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EF</a:t>
            </a:r>
            <a:endParaRPr lang="pt-BR" sz="20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
        <p:nvSpPr>
          <p:cNvPr id="40" name="CaixaDeTexto 39"/>
          <p:cNvSpPr txBox="1"/>
          <p:nvPr/>
        </p:nvSpPr>
        <p:spPr>
          <a:xfrm>
            <a:off x="3932164" y="4480326"/>
            <a:ext cx="1548530" cy="377434"/>
          </a:xfrm>
          <a:prstGeom prst="rect">
            <a:avLst/>
          </a:prstGeom>
          <a:noFill/>
        </p:spPr>
        <p:txBody>
          <a:bodyPr wrap="none" rtlCol="0">
            <a:spAutoFit/>
          </a:bodyPr>
          <a:lstStyle/>
          <a:p>
            <a:r>
              <a:rPr lang="pt-BR"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NP                    D</a:t>
            </a:r>
            <a:endParaRPr lang="pt-BR"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cxnSp>
        <p:nvCxnSpPr>
          <p:cNvPr id="45" name="Forma 44"/>
          <p:cNvCxnSpPr>
            <a:stCxn id="22" idx="3"/>
            <a:endCxn id="40" idx="3"/>
          </p:cNvCxnSpPr>
          <p:nvPr/>
        </p:nvCxnSpPr>
        <p:spPr>
          <a:xfrm>
            <a:off x="2694612" y="4669043"/>
            <a:ext cx="2786082" cy="1588"/>
          </a:xfrm>
          <a:prstGeom prst="curvedConnector5">
            <a:avLst>
              <a:gd name="adj1" fmla="val -2"/>
              <a:gd name="adj2" fmla="val 39075390"/>
              <a:gd name="adj3" fmla="val 99917"/>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pic>
        <p:nvPicPr>
          <p:cNvPr id="21506" name="Picture 2"/>
          <p:cNvPicPr>
            <a:picLocks noChangeAspect="1" noChangeArrowheads="1"/>
          </p:cNvPicPr>
          <p:nvPr/>
        </p:nvPicPr>
        <p:blipFill>
          <a:blip r:embed="rId7"/>
          <a:srcRect/>
          <a:stretch>
            <a:fillRect/>
          </a:stretch>
        </p:blipFill>
        <p:spPr bwMode="auto">
          <a:xfrm>
            <a:off x="3786182" y="4214818"/>
            <a:ext cx="2143140" cy="281537"/>
          </a:xfrm>
          <a:prstGeom prst="rect">
            <a:avLst/>
          </a:prstGeom>
          <a:noFill/>
          <a:ln w="9525">
            <a:noFill/>
            <a:miter lim="800000"/>
            <a:headEnd/>
            <a:tailEnd/>
          </a:ln>
          <a:effectLst/>
        </p:spPr>
      </p:pic>
      <p:cxnSp>
        <p:nvCxnSpPr>
          <p:cNvPr id="51" name="Conector de seta reta 50"/>
          <p:cNvCxnSpPr>
            <a:stCxn id="5122" idx="1"/>
          </p:cNvCxnSpPr>
          <p:nvPr/>
        </p:nvCxnSpPr>
        <p:spPr>
          <a:xfrm rot="10800000" flipV="1">
            <a:off x="4357686" y="2750338"/>
            <a:ext cx="3357586" cy="1464479"/>
          </a:xfrm>
          <a:prstGeom prst="straightConnector1">
            <a:avLst/>
          </a:prstGeom>
          <a:ln>
            <a:solidFill>
              <a:srgbClr val="C00000"/>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es-MX" sz="2800" dirty="0" smtClean="0"/>
              <a:t>TLB</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76</a:t>
            </a:fld>
            <a:endParaRPr lang="pt-BR"/>
          </a:p>
        </p:txBody>
      </p:sp>
      <p:sp>
        <p:nvSpPr>
          <p:cNvPr id="5" name="Rectangle 3"/>
          <p:cNvSpPr>
            <a:spLocks noGrp="1"/>
          </p:cNvSpPr>
          <p:nvPr>
            <p:ph idx="1"/>
          </p:nvPr>
        </p:nvSpPr>
        <p:spPr/>
        <p:txBody>
          <a:bodyPr>
            <a:normAutofit/>
          </a:bodyPr>
          <a:lstStyle/>
          <a:p>
            <a:pPr>
              <a:spcBef>
                <a:spcPts val="0"/>
              </a:spcBef>
            </a:pPr>
            <a:r>
              <a:rPr lang="pt-BR" sz="3000" dirty="0" smtClean="0">
                <a:effectLst/>
              </a:rPr>
              <a:t>Ainda que as tabelas de páginas residam na memória principal, cada acesso toma o dobro do tempo:</a:t>
            </a:r>
          </a:p>
          <a:p>
            <a:pPr lvl="1">
              <a:spcBef>
                <a:spcPts val="0"/>
              </a:spcBef>
            </a:pPr>
            <a:r>
              <a:rPr lang="pt-BR" sz="3000" dirty="0" smtClean="0">
                <a:effectLst/>
              </a:rPr>
              <a:t>Um acesso para obter o endereço físico.</a:t>
            </a:r>
          </a:p>
          <a:p>
            <a:pPr lvl="1">
              <a:spcBef>
                <a:spcPts val="0"/>
              </a:spcBef>
            </a:pPr>
            <a:r>
              <a:rPr lang="pt-BR" sz="3000" dirty="0" smtClean="0">
                <a:effectLst/>
              </a:rPr>
              <a:t>Um segundo acesso para obter os dados.</a:t>
            </a:r>
          </a:p>
          <a:p>
            <a:pPr>
              <a:spcBef>
                <a:spcPts val="0"/>
              </a:spcBef>
            </a:pPr>
            <a:r>
              <a:rPr lang="pt-BR" sz="3000" dirty="0" smtClean="0">
                <a:effectLst/>
              </a:rPr>
              <a:t>Para melhorar o rendimento se aproveita o conceito de “</a:t>
            </a:r>
            <a:r>
              <a:rPr lang="pt-BR" sz="3000" dirty="0" err="1" smtClean="0">
                <a:effectLst/>
              </a:rPr>
              <a:t>locality</a:t>
            </a:r>
            <a:r>
              <a:rPr lang="pt-BR" sz="3000" dirty="0" smtClean="0">
                <a:effectLst/>
              </a:rPr>
              <a:t>”.</a:t>
            </a:r>
          </a:p>
          <a:p>
            <a:pPr>
              <a:spcBef>
                <a:spcPts val="0"/>
              </a:spcBef>
            </a:pPr>
            <a:r>
              <a:rPr lang="pt-BR" sz="3000" dirty="0" smtClean="0">
                <a:effectLst/>
              </a:rPr>
              <a:t>Se uma tradução de uma direção virtual for usada recentemente, é possível que se volte a usá-la.</a:t>
            </a:r>
          </a:p>
          <a:p>
            <a:pPr>
              <a:spcBef>
                <a:spcPts val="0"/>
              </a:spcBef>
            </a:pPr>
            <a:r>
              <a:rPr lang="pt-BR" sz="3000" dirty="0" smtClean="0">
                <a:effectLst/>
              </a:rPr>
              <a:t>Se usa um </a:t>
            </a:r>
            <a:r>
              <a:rPr lang="pt-BR" sz="3000" dirty="0" err="1" smtClean="0">
                <a:effectLst/>
              </a:rPr>
              <a:t>cache</a:t>
            </a:r>
            <a:r>
              <a:rPr lang="pt-BR" sz="3000" dirty="0" smtClean="0">
                <a:effectLst/>
              </a:rPr>
              <a:t> especial de traduções chamado TLB (</a:t>
            </a:r>
            <a:r>
              <a:rPr lang="pt-BR" sz="3000" dirty="0" err="1" smtClean="0">
                <a:effectLst/>
              </a:rPr>
              <a:t>translation-lookaside</a:t>
            </a:r>
            <a:r>
              <a:rPr lang="pt-BR" sz="3000" dirty="0" smtClean="0">
                <a:effectLst/>
              </a:rPr>
              <a:t> buffer).</a:t>
            </a:r>
            <a:endParaRPr lang="pt-BR" sz="3000"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es-MX" sz="2800" dirty="0" smtClean="0"/>
              <a:t>TLB</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77</a:t>
            </a:fld>
            <a:endParaRPr lang="pt-BR"/>
          </a:p>
        </p:txBody>
      </p:sp>
      <p:pic>
        <p:nvPicPr>
          <p:cNvPr id="7" name="Picture 4"/>
          <p:cNvPicPr>
            <a:picLocks noChangeAspect="1" noChangeArrowheads="1"/>
          </p:cNvPicPr>
          <p:nvPr/>
        </p:nvPicPr>
        <p:blipFill>
          <a:blip r:embed="rId2">
            <a:lum bright="-20000" contrast="40000"/>
          </a:blip>
          <a:srcRect/>
          <a:stretch>
            <a:fillRect/>
          </a:stretch>
        </p:blipFill>
        <p:spPr>
          <a:xfrm>
            <a:off x="1214414" y="1000107"/>
            <a:ext cx="7358114" cy="5302905"/>
          </a:xfrm>
          <a:prstGeom prst="rect">
            <a:avLst/>
          </a:prstGeom>
          <a:noFill/>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es-MX" sz="2800" dirty="0" smtClean="0"/>
              <a:t>Valores típicos de TLB</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78</a:t>
            </a:fld>
            <a:endParaRPr lang="pt-BR"/>
          </a:p>
        </p:txBody>
      </p:sp>
      <p:sp>
        <p:nvSpPr>
          <p:cNvPr id="7" name="Rectangle 3"/>
          <p:cNvSpPr>
            <a:spLocks noGrp="1"/>
          </p:cNvSpPr>
          <p:nvPr>
            <p:ph idx="1"/>
          </p:nvPr>
        </p:nvSpPr>
        <p:spPr/>
        <p:txBody>
          <a:bodyPr>
            <a:normAutofit/>
          </a:bodyPr>
          <a:lstStyle/>
          <a:p>
            <a:pPr>
              <a:spcBef>
                <a:spcPts val="0"/>
              </a:spcBef>
            </a:pPr>
            <a:r>
              <a:rPr lang="pt-BR" sz="3000" dirty="0" smtClean="0"/>
              <a:t>Tamanho: </a:t>
            </a:r>
            <a:r>
              <a:rPr lang="pt-BR" sz="3000" dirty="0" smtClean="0">
                <a:solidFill>
                  <a:srgbClr val="0000CC"/>
                </a:solidFill>
              </a:rPr>
              <a:t>16 – 512 entradas.</a:t>
            </a:r>
          </a:p>
          <a:p>
            <a:pPr>
              <a:spcBef>
                <a:spcPts val="0"/>
              </a:spcBef>
            </a:pPr>
            <a:r>
              <a:rPr lang="pt-BR" sz="3000" dirty="0" smtClean="0"/>
              <a:t>Tamanho de bloco: </a:t>
            </a:r>
            <a:r>
              <a:rPr lang="pt-BR" sz="3000" dirty="0" smtClean="0">
                <a:solidFill>
                  <a:srgbClr val="0000CC"/>
                </a:solidFill>
              </a:rPr>
              <a:t>1 – 2 entradas da tabela de páginas (4 – 8 bytes cada uma).</a:t>
            </a:r>
          </a:p>
          <a:p>
            <a:pPr>
              <a:spcBef>
                <a:spcPts val="0"/>
              </a:spcBef>
            </a:pPr>
            <a:r>
              <a:rPr lang="pt-BR" sz="3000" dirty="0" smtClean="0"/>
              <a:t>Hit time: </a:t>
            </a:r>
            <a:r>
              <a:rPr lang="pt-BR" sz="3000" dirty="0" smtClean="0">
                <a:solidFill>
                  <a:srgbClr val="0000CC"/>
                </a:solidFill>
              </a:rPr>
              <a:t>0.5 – 1 ciclo de </a:t>
            </a:r>
            <a:r>
              <a:rPr lang="pt-BR" sz="3000" dirty="0" err="1" smtClean="0">
                <a:solidFill>
                  <a:srgbClr val="0000CC"/>
                </a:solidFill>
              </a:rPr>
              <a:t>clock</a:t>
            </a:r>
            <a:r>
              <a:rPr lang="pt-BR" sz="3000" dirty="0" smtClean="0">
                <a:solidFill>
                  <a:srgbClr val="0000CC"/>
                </a:solidFill>
              </a:rPr>
              <a:t>.</a:t>
            </a:r>
          </a:p>
          <a:p>
            <a:pPr>
              <a:spcBef>
                <a:spcPts val="0"/>
              </a:spcBef>
            </a:pPr>
            <a:r>
              <a:rPr lang="pt-BR" sz="3000" dirty="0" smtClean="0"/>
              <a:t>Miss </a:t>
            </a:r>
            <a:r>
              <a:rPr lang="pt-BR" sz="3000" dirty="0" err="1" smtClean="0"/>
              <a:t>penalty</a:t>
            </a:r>
            <a:r>
              <a:rPr lang="pt-BR" sz="3000" dirty="0" smtClean="0"/>
              <a:t>: </a:t>
            </a:r>
            <a:r>
              <a:rPr lang="pt-BR" sz="3000" dirty="0" smtClean="0">
                <a:solidFill>
                  <a:srgbClr val="0000CC"/>
                </a:solidFill>
              </a:rPr>
              <a:t>10 – 100 ciclos de </a:t>
            </a:r>
            <a:r>
              <a:rPr lang="pt-BR" sz="3000" dirty="0" err="1" smtClean="0">
                <a:solidFill>
                  <a:srgbClr val="0000CC"/>
                </a:solidFill>
              </a:rPr>
              <a:t>clock</a:t>
            </a:r>
            <a:r>
              <a:rPr lang="pt-BR" sz="3000" dirty="0" smtClean="0">
                <a:solidFill>
                  <a:srgbClr val="0000CC"/>
                </a:solidFill>
              </a:rPr>
              <a:t>.</a:t>
            </a:r>
          </a:p>
          <a:p>
            <a:pPr>
              <a:spcBef>
                <a:spcPts val="0"/>
              </a:spcBef>
            </a:pPr>
            <a:r>
              <a:rPr lang="pt-BR" sz="3000" dirty="0" smtClean="0"/>
              <a:t>Miss rate: </a:t>
            </a:r>
            <a:r>
              <a:rPr lang="pt-BR" sz="3000" dirty="0" smtClean="0">
                <a:solidFill>
                  <a:srgbClr val="0000CC"/>
                </a:solidFill>
              </a:rPr>
              <a:t>0.01% – 1%.</a:t>
            </a:r>
          </a:p>
          <a:p>
            <a:pPr>
              <a:spcBef>
                <a:spcPts val="0"/>
              </a:spcBef>
            </a:pPr>
            <a:r>
              <a:rPr lang="pt-BR" sz="3000" dirty="0" smtClean="0"/>
              <a:t>Estratégia de escrita: </a:t>
            </a:r>
            <a:r>
              <a:rPr lang="pt-BR" sz="3000" dirty="0" err="1" smtClean="0">
                <a:solidFill>
                  <a:srgbClr val="0000CC"/>
                </a:solidFill>
              </a:rPr>
              <a:t>write-back</a:t>
            </a:r>
            <a:r>
              <a:rPr lang="pt-BR" sz="3000" dirty="0" smtClean="0">
                <a:solidFill>
                  <a:srgbClr val="0000CC"/>
                </a:solidFill>
              </a:rPr>
              <a:t>.</a:t>
            </a:r>
          </a:p>
          <a:p>
            <a:pPr>
              <a:spcBef>
                <a:spcPts val="0"/>
              </a:spcBef>
            </a:pPr>
            <a:r>
              <a:rPr lang="pt-BR" sz="3000" dirty="0" smtClean="0"/>
              <a:t>Organização típica: </a:t>
            </a:r>
            <a:r>
              <a:rPr lang="pt-BR" sz="3000" dirty="0" err="1" smtClean="0">
                <a:solidFill>
                  <a:srgbClr val="0000CC"/>
                </a:solidFill>
              </a:rPr>
              <a:t>fully</a:t>
            </a:r>
            <a:r>
              <a:rPr lang="pt-BR" sz="3000" dirty="0" smtClean="0">
                <a:solidFill>
                  <a:srgbClr val="0000CC"/>
                </a:solidFill>
              </a:rPr>
              <a:t> </a:t>
            </a:r>
            <a:r>
              <a:rPr lang="pt-BR" sz="3000" dirty="0" err="1" smtClean="0">
                <a:solidFill>
                  <a:srgbClr val="0000CC"/>
                </a:solidFill>
              </a:rPr>
              <a:t>associative</a:t>
            </a:r>
            <a:r>
              <a:rPr lang="pt-BR" sz="3000" dirty="0" smtClean="0">
                <a:solidFill>
                  <a:srgbClr val="0000CC"/>
                </a:solidFill>
              </a:rPr>
              <a:t> com substituição aleatória de blocos.</a:t>
            </a:r>
            <a:endParaRPr lang="pt-BR" sz="3000" dirty="0">
              <a:solidFill>
                <a:srgbClr val="0000CC"/>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sz="2800" dirty="0" smtClean="0"/>
              <a:t>Hierarquia de memória</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79</a:t>
            </a:fld>
            <a:endParaRPr lang="pt-BR"/>
          </a:p>
        </p:txBody>
      </p:sp>
      <p:sp>
        <p:nvSpPr>
          <p:cNvPr id="6" name="Rectangle 3"/>
          <p:cNvSpPr>
            <a:spLocks noGrp="1"/>
          </p:cNvSpPr>
          <p:nvPr>
            <p:ph idx="1"/>
          </p:nvPr>
        </p:nvSpPr>
        <p:spPr/>
        <p:txBody>
          <a:bodyPr>
            <a:normAutofit/>
          </a:bodyPr>
          <a:lstStyle/>
          <a:p>
            <a:pPr>
              <a:spcBef>
                <a:spcPts val="0"/>
              </a:spcBef>
            </a:pPr>
            <a:r>
              <a:rPr lang="pt-BR" sz="3000" dirty="0" smtClean="0"/>
              <a:t>A Memória virtual, a TLB e as </a:t>
            </a:r>
            <a:r>
              <a:rPr lang="pt-BR" sz="3000" dirty="0" err="1" smtClean="0"/>
              <a:t>caches</a:t>
            </a:r>
            <a:r>
              <a:rPr lang="pt-BR" sz="3000" dirty="0" smtClean="0"/>
              <a:t> formam uma hierarquia.</a:t>
            </a:r>
          </a:p>
          <a:p>
            <a:pPr>
              <a:spcBef>
                <a:spcPts val="0"/>
              </a:spcBef>
            </a:pPr>
            <a:r>
              <a:rPr lang="pt-BR" sz="3000" dirty="0" smtClean="0"/>
              <a:t>Um dado não pode estar na </a:t>
            </a:r>
            <a:r>
              <a:rPr lang="pt-BR" sz="3000" dirty="0" err="1" smtClean="0"/>
              <a:t>cache</a:t>
            </a:r>
            <a:r>
              <a:rPr lang="pt-BR" sz="3000" dirty="0" smtClean="0"/>
              <a:t> sem estar na memória principal.</a:t>
            </a:r>
          </a:p>
          <a:p>
            <a:pPr>
              <a:spcBef>
                <a:spcPts val="0"/>
              </a:spcBef>
            </a:pPr>
            <a:r>
              <a:rPr lang="pt-BR" sz="3000" dirty="0" smtClean="0"/>
              <a:t>O sistema operacional mantém a hierarquia apagando uma página da </a:t>
            </a:r>
            <a:r>
              <a:rPr lang="pt-BR" sz="3000" dirty="0" err="1" smtClean="0"/>
              <a:t>cache</a:t>
            </a:r>
            <a:r>
              <a:rPr lang="pt-BR" sz="3000" dirty="0" smtClean="0"/>
              <a:t> se decidir migrar a página da memória principal para o disco rígido.</a:t>
            </a:r>
          </a:p>
          <a:p>
            <a:pPr>
              <a:spcBef>
                <a:spcPts val="0"/>
              </a:spcBef>
            </a:pPr>
            <a:r>
              <a:rPr lang="pt-BR" sz="3000" dirty="0" smtClean="0"/>
              <a:t>Ao mesmo tempo, modifica a TLB e a tabela de página de modo que uma referência a um dado na página produz uma falha de página.</a:t>
            </a:r>
            <a:endParaRPr lang="pt-B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8</a:t>
            </a:fld>
            <a:endParaRPr lang="pt-BR"/>
          </a:p>
        </p:txBody>
      </p:sp>
      <p:sp>
        <p:nvSpPr>
          <p:cNvPr id="5" name="Espaço Reservado para Conteúdo 4"/>
          <p:cNvSpPr>
            <a:spLocks noGrp="1"/>
          </p:cNvSpPr>
          <p:nvPr>
            <p:ph idx="1"/>
          </p:nvPr>
        </p:nvSpPr>
        <p:spPr>
          <a:xfrm>
            <a:off x="142844" y="928670"/>
            <a:ext cx="8858312" cy="5429288"/>
          </a:xfrm>
        </p:spPr>
        <p:txBody>
          <a:bodyPr>
            <a:noAutofit/>
          </a:bodyPr>
          <a:lstStyle/>
          <a:p>
            <a:pPr>
              <a:spcBef>
                <a:spcPts val="0"/>
              </a:spcBef>
            </a:pPr>
            <a:r>
              <a:rPr lang="pt-BR" sz="3000" dirty="0" smtClean="0">
                <a:solidFill>
                  <a:srgbClr val="C00000"/>
                </a:solidFill>
              </a:rPr>
              <a:t>Nunca há memória RAM suficiente.</a:t>
            </a:r>
          </a:p>
          <a:p>
            <a:pPr>
              <a:spcBef>
                <a:spcPts val="0"/>
              </a:spcBef>
            </a:pPr>
            <a:r>
              <a:rPr lang="pt-BR" sz="3000" dirty="0" smtClean="0">
                <a:effectLst/>
              </a:rPr>
              <a:t>Apesar desta evidência parecer humorística, muitos desenvolvedores de sistemas operacionais levaram bastante tempo tentando reduzir o impacto desta deficiência real. </a:t>
            </a:r>
          </a:p>
          <a:p>
            <a:pPr>
              <a:spcBef>
                <a:spcPts val="0"/>
              </a:spcBef>
            </a:pPr>
            <a:r>
              <a:rPr lang="pt-BR" sz="3000" dirty="0" smtClean="0">
                <a:effectLst/>
              </a:rPr>
              <a:t>Eles implementaram a </a:t>
            </a:r>
            <a:r>
              <a:rPr lang="pt-BR" sz="3000" dirty="0" smtClean="0">
                <a:solidFill>
                  <a:srgbClr val="0000CC"/>
                </a:solidFill>
              </a:rPr>
              <a:t>memória virtual</a:t>
            </a:r>
            <a:r>
              <a:rPr lang="pt-BR" sz="3000" dirty="0" smtClean="0">
                <a:effectLst/>
              </a:rPr>
              <a:t> — uma maneira de combinar RAM com armazenamento mais lento para dar a um sistema a impressão de ter mais memória RAM do que realmente há instalada</a:t>
            </a:r>
          </a:p>
        </p:txBody>
      </p:sp>
      <p:sp>
        <p:nvSpPr>
          <p:cNvPr id="6" name="Título 5"/>
          <p:cNvSpPr>
            <a:spLocks noGrp="1"/>
          </p:cNvSpPr>
          <p:nvPr>
            <p:ph type="title"/>
          </p:nvPr>
        </p:nvSpPr>
        <p:spPr>
          <a:xfrm>
            <a:off x="0" y="0"/>
            <a:ext cx="5143504" cy="857232"/>
          </a:xfrm>
        </p:spPr>
        <p:txBody>
          <a:bodyPr/>
          <a:lstStyle/>
          <a:p>
            <a:r>
              <a:rPr lang="pt-BR" sz="2800" dirty="0" smtClean="0"/>
              <a:t>Memória virtual</a:t>
            </a:r>
            <a:endParaRPr lang="pt-BR" sz="2800" dirty="0">
              <a:latin typeface="Arial Narrow"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sz="2800" dirty="0" smtClean="0"/>
              <a:t>Proteção</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80</a:t>
            </a:fld>
            <a:endParaRPr lang="pt-BR"/>
          </a:p>
        </p:txBody>
      </p:sp>
      <p:sp>
        <p:nvSpPr>
          <p:cNvPr id="6" name="Rectangle 3"/>
          <p:cNvSpPr>
            <a:spLocks noGrp="1"/>
          </p:cNvSpPr>
          <p:nvPr>
            <p:ph idx="1"/>
          </p:nvPr>
        </p:nvSpPr>
        <p:spPr/>
        <p:txBody>
          <a:bodyPr>
            <a:normAutofit/>
          </a:bodyPr>
          <a:lstStyle/>
          <a:p>
            <a:pPr>
              <a:spcBef>
                <a:spcPts val="0"/>
              </a:spcBef>
            </a:pPr>
            <a:r>
              <a:rPr lang="pt-BR" sz="3000" dirty="0" smtClean="0"/>
              <a:t>Um processo não deve acessar os dados de outro.</a:t>
            </a:r>
          </a:p>
          <a:p>
            <a:pPr>
              <a:spcBef>
                <a:spcPts val="0"/>
              </a:spcBef>
            </a:pPr>
            <a:r>
              <a:rPr lang="pt-BR" sz="3000" dirty="0" smtClean="0"/>
              <a:t>Um processo de usuário não pode mudar sua própria tabela de páginas.</a:t>
            </a:r>
          </a:p>
          <a:p>
            <a:pPr>
              <a:spcBef>
                <a:spcPts val="0"/>
              </a:spcBef>
            </a:pPr>
            <a:r>
              <a:rPr lang="pt-BR" sz="3000" dirty="0" smtClean="0"/>
              <a:t>O sistema operacional é o único que pode fazê-lo.</a:t>
            </a:r>
          </a:p>
          <a:p>
            <a:pPr>
              <a:spcBef>
                <a:spcPts val="0"/>
              </a:spcBef>
            </a:pPr>
            <a:r>
              <a:rPr lang="pt-BR" sz="3000" dirty="0" smtClean="0"/>
              <a:t>Se um processo P</a:t>
            </a:r>
            <a:r>
              <a:rPr lang="pt-BR" sz="3000" baseline="-25000" dirty="0" smtClean="0"/>
              <a:t>2</a:t>
            </a:r>
            <a:r>
              <a:rPr lang="pt-BR" sz="3000" dirty="0" smtClean="0"/>
              <a:t> deseja compartir uma página com P</a:t>
            </a:r>
            <a:r>
              <a:rPr lang="pt-BR" sz="3000" baseline="-25000" dirty="0" smtClean="0"/>
              <a:t>1</a:t>
            </a:r>
            <a:r>
              <a:rPr lang="pt-BR" sz="3000" dirty="0" smtClean="0"/>
              <a:t>, deve pedir ao sistema operacional que crie uma entrada na tabela de páginas de P</a:t>
            </a:r>
            <a:r>
              <a:rPr lang="pt-BR" sz="3000" baseline="-25000" dirty="0" smtClean="0"/>
              <a:t>1</a:t>
            </a:r>
            <a:r>
              <a:rPr lang="pt-BR" sz="3000" dirty="0" smtClean="0"/>
              <a:t> que aponta para a referida página física de P</a:t>
            </a:r>
            <a:r>
              <a:rPr lang="pt-BR" sz="3000" baseline="-25000" dirty="0" smtClean="0"/>
              <a:t>2</a:t>
            </a:r>
            <a:r>
              <a:rPr lang="pt-BR" sz="3000" dirty="0" smtClean="0"/>
              <a:t>.</a:t>
            </a:r>
            <a:endParaRPr lang="pt-B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sz="2800" dirty="0" smtClean="0"/>
              <a:t>Proteção</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81</a:t>
            </a:fld>
            <a:endParaRPr lang="pt-BR"/>
          </a:p>
        </p:txBody>
      </p:sp>
      <p:sp>
        <p:nvSpPr>
          <p:cNvPr id="6" name="Rectangle 3"/>
          <p:cNvSpPr>
            <a:spLocks noGrp="1"/>
          </p:cNvSpPr>
          <p:nvPr>
            <p:ph idx="1"/>
          </p:nvPr>
        </p:nvSpPr>
        <p:spPr/>
        <p:txBody>
          <a:bodyPr>
            <a:normAutofit/>
          </a:bodyPr>
          <a:lstStyle/>
          <a:p>
            <a:pPr marL="495300" indent="-495300">
              <a:spcBef>
                <a:spcPts val="0"/>
              </a:spcBef>
            </a:pPr>
            <a:r>
              <a:rPr lang="pt-BR" sz="3000" dirty="0" smtClean="0"/>
              <a:t>Mudança de contexto (</a:t>
            </a:r>
            <a:r>
              <a:rPr lang="pt-BR" sz="3000" dirty="0" err="1" smtClean="0"/>
              <a:t>context</a:t>
            </a:r>
            <a:r>
              <a:rPr lang="pt-BR" sz="3000" dirty="0" smtClean="0"/>
              <a:t> switch). </a:t>
            </a:r>
          </a:p>
          <a:p>
            <a:pPr marL="895350" lvl="1" indent="-495300">
              <a:spcBef>
                <a:spcPts val="0"/>
              </a:spcBef>
            </a:pPr>
            <a:r>
              <a:rPr lang="pt-BR" sz="3000" dirty="0" smtClean="0"/>
              <a:t>Quando o sistema operacional decide deixar de rodar um processo P</a:t>
            </a:r>
            <a:r>
              <a:rPr lang="pt-BR" sz="3000" baseline="-25000" dirty="0" smtClean="0"/>
              <a:t>1</a:t>
            </a:r>
            <a:r>
              <a:rPr lang="pt-BR" sz="3000" dirty="0" smtClean="0"/>
              <a:t> para rodar outro processo P</a:t>
            </a:r>
            <a:r>
              <a:rPr lang="pt-BR" sz="3000" baseline="-25000" dirty="0" smtClean="0"/>
              <a:t>2</a:t>
            </a:r>
            <a:r>
              <a:rPr lang="pt-BR" sz="3000" dirty="0" smtClean="0"/>
              <a:t>.</a:t>
            </a:r>
          </a:p>
          <a:p>
            <a:pPr marL="495300" indent="-495300">
              <a:spcBef>
                <a:spcPts val="0"/>
              </a:spcBef>
            </a:pPr>
            <a:r>
              <a:rPr lang="pt-BR" sz="3000" dirty="0" smtClean="0"/>
              <a:t>O sistema operacional deve assegurar-se que P</a:t>
            </a:r>
            <a:r>
              <a:rPr lang="pt-BR" sz="3000" baseline="-25000" dirty="0" smtClean="0"/>
              <a:t>2</a:t>
            </a:r>
            <a:r>
              <a:rPr lang="pt-BR" sz="3000" dirty="0" smtClean="0"/>
              <a:t> não possa acessar as páginas de P</a:t>
            </a:r>
            <a:r>
              <a:rPr lang="pt-BR" sz="3000" baseline="-25000" dirty="0" smtClean="0"/>
              <a:t>1</a:t>
            </a:r>
            <a:r>
              <a:rPr lang="pt-BR" sz="3000" dirty="0" smtClean="0"/>
              <a:t>.</a:t>
            </a:r>
          </a:p>
          <a:p>
            <a:pPr marL="495300" indent="-495300">
              <a:spcBef>
                <a:spcPts val="0"/>
              </a:spcBef>
            </a:pPr>
            <a:r>
              <a:rPr lang="pt-BR" sz="3000" dirty="0" smtClean="0"/>
              <a:t>Existe duas opções:</a:t>
            </a:r>
          </a:p>
          <a:p>
            <a:pPr marL="850900" lvl="1" indent="-457200">
              <a:spcBef>
                <a:spcPts val="0"/>
              </a:spcBef>
              <a:buFont typeface="Wingdings 2" pitchFamily="18" charset="2"/>
              <a:buAutoNum type="alphaLcParenR"/>
            </a:pPr>
            <a:r>
              <a:rPr lang="pt-BR" sz="3000" dirty="0" smtClean="0"/>
              <a:t>Limpar o TLB em cada mudança de contexto.</a:t>
            </a:r>
          </a:p>
          <a:p>
            <a:pPr marL="850900" lvl="1" indent="-457200">
              <a:spcBef>
                <a:spcPts val="0"/>
              </a:spcBef>
              <a:buFont typeface="Wingdings 2" pitchFamily="18" charset="2"/>
              <a:buNone/>
            </a:pPr>
            <a:r>
              <a:rPr lang="pt-BR" sz="3000" dirty="0" smtClean="0"/>
              <a:t>	Problema: série de falhas quando P</a:t>
            </a:r>
            <a:r>
              <a:rPr lang="pt-BR" sz="3000" baseline="-25000" dirty="0" smtClean="0"/>
              <a:t>1</a:t>
            </a:r>
            <a:r>
              <a:rPr lang="pt-BR" sz="3000" dirty="0" smtClean="0"/>
              <a:t> retorna e encontra o TLB vazio.</a:t>
            </a:r>
            <a:endParaRPr lang="pt-B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heckerboard(across)">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checkerboard(across)">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sz="2800" dirty="0" smtClean="0"/>
              <a:t>Proteção</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82</a:t>
            </a:fld>
            <a:endParaRPr lang="pt-BR"/>
          </a:p>
        </p:txBody>
      </p:sp>
      <p:sp>
        <p:nvSpPr>
          <p:cNvPr id="6" name="Rectangle 3"/>
          <p:cNvSpPr>
            <a:spLocks noGrp="1"/>
          </p:cNvSpPr>
          <p:nvPr>
            <p:ph idx="1"/>
          </p:nvPr>
        </p:nvSpPr>
        <p:spPr/>
        <p:txBody>
          <a:bodyPr/>
          <a:lstStyle/>
          <a:p>
            <a:pPr marL="850900" lvl="1" indent="-457200">
              <a:buFont typeface="Wingdings 2" pitchFamily="18" charset="2"/>
              <a:buAutoNum type="alphaLcParenR" startAt="2"/>
            </a:pPr>
            <a:r>
              <a:rPr lang="pt-BR" sz="3000" dirty="0" smtClean="0"/>
              <a:t>Agregar o número de processo (</a:t>
            </a:r>
            <a:r>
              <a:rPr lang="pt-BR" sz="3000" dirty="0" err="1" smtClean="0"/>
              <a:t>pid</a:t>
            </a:r>
            <a:r>
              <a:rPr lang="pt-BR" sz="3000" dirty="0" smtClean="0"/>
              <a:t> – </a:t>
            </a:r>
            <a:r>
              <a:rPr lang="pt-BR" sz="3000" dirty="0" err="1" smtClean="0"/>
              <a:t>process</a:t>
            </a:r>
            <a:r>
              <a:rPr lang="pt-BR" sz="3000" dirty="0" smtClean="0"/>
              <a:t> id) ao TLB.</a:t>
            </a:r>
          </a:p>
          <a:p>
            <a:pPr marL="850900" lvl="1" indent="-457200">
              <a:buFont typeface="Wingdings 2" pitchFamily="18" charset="2"/>
              <a:buNone/>
            </a:pPr>
            <a:r>
              <a:rPr lang="pt-BR" sz="3000" dirty="0" smtClean="0"/>
              <a:t>	Um acerto no TLB ocorre somente se o número de página e o </a:t>
            </a:r>
            <a:r>
              <a:rPr lang="pt-BR" sz="3000" dirty="0" err="1" smtClean="0"/>
              <a:t>pid</a:t>
            </a:r>
            <a:r>
              <a:rPr lang="pt-BR" sz="3000" dirty="0" smtClean="0"/>
              <a:t> coincidem.</a:t>
            </a:r>
          </a:p>
          <a:p>
            <a:pPr marL="495300" indent="-49530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checkerboard(across)">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sz="2800" dirty="0" smtClean="0"/>
              <a:t>Conclusão</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83</a:t>
            </a:fld>
            <a:endParaRPr lang="pt-BR"/>
          </a:p>
        </p:txBody>
      </p:sp>
      <p:sp>
        <p:nvSpPr>
          <p:cNvPr id="6" name="Rectangle 3"/>
          <p:cNvSpPr>
            <a:spLocks noGrp="1"/>
          </p:cNvSpPr>
          <p:nvPr>
            <p:ph idx="1"/>
          </p:nvPr>
        </p:nvSpPr>
        <p:spPr/>
        <p:txBody>
          <a:bodyPr>
            <a:normAutofit/>
          </a:bodyPr>
          <a:lstStyle/>
          <a:p>
            <a:pPr>
              <a:spcBef>
                <a:spcPts val="0"/>
              </a:spcBef>
            </a:pPr>
            <a:r>
              <a:rPr lang="pt-BR" sz="3000" dirty="0" smtClean="0"/>
              <a:t>Memória virtual é o nível de memória que atua como </a:t>
            </a:r>
            <a:r>
              <a:rPr lang="pt-BR" sz="3000" dirty="0" err="1" smtClean="0"/>
              <a:t>cache</a:t>
            </a:r>
            <a:r>
              <a:rPr lang="pt-BR" sz="3000" dirty="0" smtClean="0"/>
              <a:t> entre a memória principal e o disco.</a:t>
            </a:r>
          </a:p>
          <a:p>
            <a:pPr>
              <a:spcBef>
                <a:spcPts val="0"/>
              </a:spcBef>
            </a:pPr>
            <a:r>
              <a:rPr lang="pt-BR" sz="3000" dirty="0" smtClean="0"/>
              <a:t>Permite a um programa expandir seu espaço de endereços mais além dos limites da memória principal.</a:t>
            </a:r>
          </a:p>
          <a:p>
            <a:pPr>
              <a:spcBef>
                <a:spcPts val="0"/>
              </a:spcBef>
            </a:pPr>
            <a:r>
              <a:rPr lang="pt-BR" sz="3000" dirty="0" smtClean="0"/>
              <a:t>Permite compartilhar a memória principal entre vários processo ativos.</a:t>
            </a:r>
          </a:p>
          <a:p>
            <a:pPr>
              <a:spcBef>
                <a:spcPts val="0"/>
              </a:spcBef>
            </a:pPr>
            <a:r>
              <a:rPr lang="pt-BR" sz="3000" dirty="0" smtClean="0"/>
              <a:t>Para apoiar o compartilhamento, a memória virtual deve oferecer mecanismos para proteção da memória.</a:t>
            </a:r>
            <a:endParaRPr lang="pt-B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sz="2800" dirty="0" smtClean="0"/>
              <a:t>Conclusão</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84</a:t>
            </a:fld>
            <a:endParaRPr lang="pt-BR"/>
          </a:p>
        </p:txBody>
      </p:sp>
      <p:sp>
        <p:nvSpPr>
          <p:cNvPr id="6" name="Rectangle 3"/>
          <p:cNvSpPr>
            <a:spLocks noGrp="1"/>
          </p:cNvSpPr>
          <p:nvPr>
            <p:ph idx="1"/>
          </p:nvPr>
        </p:nvSpPr>
        <p:spPr/>
        <p:txBody>
          <a:bodyPr>
            <a:normAutofit/>
          </a:bodyPr>
          <a:lstStyle/>
          <a:p>
            <a:pPr>
              <a:spcBef>
                <a:spcPts val="0"/>
              </a:spcBef>
            </a:pPr>
            <a:r>
              <a:rPr lang="pt-BR" sz="3000" dirty="0" smtClean="0"/>
              <a:t>O principal problema é o alto custo das falhas de página.</a:t>
            </a:r>
          </a:p>
          <a:p>
            <a:pPr>
              <a:spcBef>
                <a:spcPts val="0"/>
              </a:spcBef>
            </a:pPr>
            <a:r>
              <a:rPr lang="pt-BR" sz="3000" dirty="0" smtClean="0"/>
              <a:t>Técnicas para reduzir a taxa de falhas:</a:t>
            </a:r>
          </a:p>
          <a:p>
            <a:pPr lvl="1">
              <a:spcBef>
                <a:spcPts val="0"/>
              </a:spcBef>
            </a:pPr>
            <a:r>
              <a:rPr lang="pt-BR" sz="3000" dirty="0" smtClean="0"/>
              <a:t>Usar páginas grandes para tomar vantagem do </a:t>
            </a:r>
            <a:r>
              <a:rPr lang="pt-BR" sz="3000" dirty="0" err="1" smtClean="0"/>
              <a:t>locality</a:t>
            </a:r>
            <a:r>
              <a:rPr lang="pt-BR" sz="3000" dirty="0" smtClean="0"/>
              <a:t> espacial.</a:t>
            </a:r>
          </a:p>
          <a:p>
            <a:pPr lvl="1">
              <a:spcBef>
                <a:spcPts val="0"/>
              </a:spcBef>
            </a:pPr>
            <a:r>
              <a:rPr lang="pt-BR" sz="3000" dirty="0" smtClean="0"/>
              <a:t>O mapeamento entre endereços virtuais e físicos é </a:t>
            </a:r>
            <a:r>
              <a:rPr lang="pt-BR" sz="3000" dirty="0" err="1" smtClean="0"/>
              <a:t>fully</a:t>
            </a:r>
            <a:r>
              <a:rPr lang="pt-BR" sz="3000" dirty="0" smtClean="0"/>
              <a:t> </a:t>
            </a:r>
            <a:r>
              <a:rPr lang="pt-BR" sz="3000" dirty="0" err="1" smtClean="0"/>
              <a:t>associative</a:t>
            </a:r>
            <a:r>
              <a:rPr lang="pt-BR" sz="3000" dirty="0" smtClean="0"/>
              <a:t>. Uma página virtual pode estar onde seja na memória principal.</a:t>
            </a:r>
          </a:p>
          <a:p>
            <a:pPr lvl="1">
              <a:spcBef>
                <a:spcPts val="0"/>
              </a:spcBef>
            </a:pPr>
            <a:r>
              <a:rPr lang="pt-BR" sz="3000" dirty="0" smtClean="0"/>
              <a:t>O sistema operacional usa técnicas, como LRU (ou sua aproximação) para escolher a página a ser substituída.</a:t>
            </a:r>
            <a:endParaRPr lang="pt-B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sz="2800" dirty="0" smtClean="0"/>
              <a:t>Conclusão</a:t>
            </a:r>
            <a:endParaRPr lang="pt-BR" sz="2800" dirty="0"/>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85</a:t>
            </a:fld>
            <a:endParaRPr lang="pt-BR"/>
          </a:p>
        </p:txBody>
      </p:sp>
      <p:sp>
        <p:nvSpPr>
          <p:cNvPr id="6" name="Rectangle 3"/>
          <p:cNvSpPr>
            <a:spLocks noGrp="1"/>
          </p:cNvSpPr>
          <p:nvPr>
            <p:ph idx="1"/>
          </p:nvPr>
        </p:nvSpPr>
        <p:spPr/>
        <p:txBody>
          <a:bodyPr>
            <a:normAutofit/>
          </a:bodyPr>
          <a:lstStyle/>
          <a:p>
            <a:pPr>
              <a:spcBef>
                <a:spcPts val="0"/>
              </a:spcBef>
            </a:pPr>
            <a:r>
              <a:rPr lang="pt-BR" sz="3000" dirty="0" smtClean="0"/>
              <a:t>As escritas são caras. Se usa </a:t>
            </a:r>
            <a:r>
              <a:rPr lang="pt-BR" sz="3000" dirty="0" err="1" smtClean="0"/>
              <a:t>write-back</a:t>
            </a:r>
            <a:r>
              <a:rPr lang="pt-BR" sz="3000" dirty="0" smtClean="0"/>
              <a:t> e um bit sujo para evitar escrever páginas que não mudaram.</a:t>
            </a:r>
          </a:p>
          <a:p>
            <a:pPr>
              <a:spcBef>
                <a:spcPts val="0"/>
              </a:spcBef>
            </a:pPr>
            <a:r>
              <a:rPr lang="pt-BR" sz="3000" dirty="0" smtClean="0"/>
              <a:t>Para assegurar que os processos estejam protegidos uns dos outros, o sistema operacional é o único que pode alterar as tabelas de páginas.</a:t>
            </a:r>
          </a:p>
          <a:p>
            <a:pPr>
              <a:spcBef>
                <a:spcPts val="0"/>
              </a:spcBef>
            </a:pPr>
            <a:r>
              <a:rPr lang="pt-BR" sz="3000" dirty="0" smtClean="0"/>
              <a:t>A tabela de páginas inclui um bit de acesso de escrita para permitir que outro processo escreva em alguma página.</a:t>
            </a:r>
          </a:p>
          <a:p>
            <a:pPr>
              <a:spcBef>
                <a:spcPts val="0"/>
              </a:spcBef>
            </a:pPr>
            <a:r>
              <a:rPr lang="pt-BR" sz="3000" dirty="0" smtClean="0"/>
              <a:t>O TLB atua como </a:t>
            </a:r>
            <a:r>
              <a:rPr lang="pt-BR" sz="3000" dirty="0" err="1" smtClean="0"/>
              <a:t>cache</a:t>
            </a:r>
            <a:r>
              <a:rPr lang="pt-BR" sz="3000" smtClean="0"/>
              <a:t> da </a:t>
            </a:r>
            <a:r>
              <a:rPr lang="pt-BR" sz="3000" dirty="0" smtClean="0"/>
              <a:t>tabela de páginas.</a:t>
            </a:r>
            <a:endParaRPr lang="pt-B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trips(down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strips(downLeft)">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MC900439257.JPG"/>
          <p:cNvPicPr>
            <a:picLocks noChangeAspect="1"/>
          </p:cNvPicPr>
          <p:nvPr/>
        </p:nvPicPr>
        <p:blipFill>
          <a:blip r:embed="rId2" cstate="print">
            <a:duotone>
              <a:schemeClr val="accent4">
                <a:shade val="45000"/>
                <a:satMod val="135000"/>
              </a:schemeClr>
              <a:prstClr val="white"/>
            </a:duotone>
            <a:lum bright="-20000" contrast="40000"/>
          </a:blip>
          <a:stretch>
            <a:fillRect/>
          </a:stretch>
        </p:blipFill>
        <p:spPr>
          <a:xfrm>
            <a:off x="2285984" y="1142984"/>
            <a:ext cx="4929222" cy="4929222"/>
          </a:xfrm>
          <a:prstGeom prst="rect">
            <a:avLst/>
          </a:prstGeom>
          <a:ln>
            <a:noFill/>
          </a:ln>
          <a:effectLst>
            <a:softEdge rad="112500"/>
          </a:effectLst>
        </p:spPr>
      </p:pic>
      <p:sp>
        <p:nvSpPr>
          <p:cNvPr id="6" name="CaixaDeTexto 5"/>
          <p:cNvSpPr txBox="1"/>
          <p:nvPr/>
        </p:nvSpPr>
        <p:spPr>
          <a:xfrm>
            <a:off x="2632968" y="3687502"/>
            <a:ext cx="4225047" cy="1200329"/>
          </a:xfrm>
          <a:prstGeom prst="rect">
            <a:avLst/>
          </a:prstGeom>
          <a:noFill/>
        </p:spPr>
        <p:txBody>
          <a:bodyPr wrap="square" rtlCol="0">
            <a:spAutoFit/>
          </a:bodyPr>
          <a:lstStyle/>
          <a:p>
            <a:pPr algn="ctr"/>
            <a:r>
              <a:rPr lang="pt-BR" sz="3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rPr>
              <a:t>Final do Tópico 4.4. da Unidade 4.0. </a:t>
            </a:r>
            <a:endParaRPr lang="pt-BR" sz="3600" b="1" dirty="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5143504" cy="857232"/>
          </a:xfrm>
        </p:spPr>
        <p:txBody>
          <a:bodyPr/>
          <a:lstStyle/>
          <a:p>
            <a:r>
              <a:rPr lang="pt-BR" dirty="0" smtClean="0"/>
              <a:t>Hierarquia de Memória</a:t>
            </a:r>
            <a:endParaRPr lang="pt-BR" dirty="0"/>
          </a:p>
        </p:txBody>
      </p:sp>
      <p:sp>
        <p:nvSpPr>
          <p:cNvPr id="3" name="Espaço Reservado para Conteúdo 2"/>
          <p:cNvSpPr>
            <a:spLocks noGrp="1"/>
          </p:cNvSpPr>
          <p:nvPr>
            <p:ph idx="1"/>
          </p:nvPr>
        </p:nvSpPr>
        <p:spPr/>
        <p:txBody>
          <a:bodyPr/>
          <a:lstStyle/>
          <a:p>
            <a:r>
              <a:rPr lang="pt-BR" dirty="0" smtClean="0">
                <a:effectLst/>
              </a:rPr>
              <a:t>Movimento de dados na hierarquia de memória.</a:t>
            </a:r>
            <a:endParaRPr lang="pt-BR" dirty="0">
              <a:effectLst/>
            </a:endParaRPr>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9</a:t>
            </a:fld>
            <a:endParaRPr lang="pt-BR"/>
          </a:p>
        </p:txBody>
      </p:sp>
      <p:grpSp>
        <p:nvGrpSpPr>
          <p:cNvPr id="16" name="Grupo 15"/>
          <p:cNvGrpSpPr/>
          <p:nvPr/>
        </p:nvGrpSpPr>
        <p:grpSpPr>
          <a:xfrm>
            <a:off x="214282" y="1000108"/>
            <a:ext cx="8150573" cy="5252529"/>
            <a:chOff x="214282" y="1000108"/>
            <a:chExt cx="8150573" cy="5252529"/>
          </a:xfrm>
        </p:grpSpPr>
        <p:pic>
          <p:nvPicPr>
            <p:cNvPr id="5" name="Imagem 4" descr="7_2.png"/>
            <p:cNvPicPr>
              <a:picLocks noChangeAspect="1"/>
            </p:cNvPicPr>
            <p:nvPr/>
          </p:nvPicPr>
          <p:blipFill>
            <a:blip r:embed="rId2"/>
            <a:stretch>
              <a:fillRect/>
            </a:stretch>
          </p:blipFill>
          <p:spPr>
            <a:xfrm>
              <a:off x="714348" y="1500174"/>
              <a:ext cx="7650507" cy="4677290"/>
            </a:xfrm>
            <a:prstGeom prst="rect">
              <a:avLst/>
            </a:prstGeom>
          </p:spPr>
        </p:pic>
        <p:sp>
          <p:nvSpPr>
            <p:cNvPr id="6" name="CaixaDeTexto 5"/>
            <p:cNvSpPr txBox="1"/>
            <p:nvPr/>
          </p:nvSpPr>
          <p:spPr>
            <a:xfrm>
              <a:off x="214282" y="3143248"/>
              <a:ext cx="1500198" cy="369332"/>
            </a:xfrm>
            <a:prstGeom prst="rect">
              <a:avLst/>
            </a:prstGeom>
            <a:solidFill>
              <a:schemeClr val="bg1"/>
            </a:solidFill>
          </p:spPr>
          <p:txBody>
            <a:bodyPr wrap="square" rtlCol="0">
              <a:spAutoFit/>
            </a:bodyPr>
            <a:lstStyle/>
            <a:p>
              <a:r>
                <a:rPr lang="pt-BR" b="1"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rPr>
                <a:t>Registradores</a:t>
              </a:r>
              <a:endParaRPr lang="pt-BR" b="1"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sp>
          <p:nvSpPr>
            <p:cNvPr id="7" name="CaixaDeTexto 6"/>
            <p:cNvSpPr txBox="1"/>
            <p:nvPr/>
          </p:nvSpPr>
          <p:spPr>
            <a:xfrm>
              <a:off x="2214546" y="2857496"/>
              <a:ext cx="785818" cy="369332"/>
            </a:xfrm>
            <a:prstGeom prst="rect">
              <a:avLst/>
            </a:prstGeom>
            <a:solidFill>
              <a:schemeClr val="bg1"/>
            </a:solidFill>
          </p:spPr>
          <p:txBody>
            <a:bodyPr wrap="square" rtlCol="0">
              <a:spAutoFit/>
            </a:bodyPr>
            <a:lstStyle/>
            <a:p>
              <a:r>
                <a:rPr lang="pt-BR" b="1" dirty="0" err="1"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rPr>
                <a:t>Cache</a:t>
              </a:r>
              <a:endParaRPr lang="pt-BR" b="1"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sp>
          <p:nvSpPr>
            <p:cNvPr id="8" name="CaixaDeTexto 7"/>
            <p:cNvSpPr txBox="1"/>
            <p:nvPr/>
          </p:nvSpPr>
          <p:spPr>
            <a:xfrm>
              <a:off x="4071934" y="2357430"/>
              <a:ext cx="2214578" cy="369332"/>
            </a:xfrm>
            <a:prstGeom prst="rect">
              <a:avLst/>
            </a:prstGeom>
            <a:solidFill>
              <a:schemeClr val="bg1"/>
            </a:solidFill>
          </p:spPr>
          <p:txBody>
            <a:bodyPr wrap="square" rtlCol="0">
              <a:spAutoFit/>
            </a:bodyPr>
            <a:lstStyle/>
            <a:p>
              <a:r>
                <a:rPr lang="pt-BR" b="1"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rPr>
                <a:t>Memória Principal</a:t>
              </a:r>
              <a:endParaRPr lang="pt-BR" b="1"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sp>
          <p:nvSpPr>
            <p:cNvPr id="9" name="CaixaDeTexto 8"/>
            <p:cNvSpPr txBox="1"/>
            <p:nvPr/>
          </p:nvSpPr>
          <p:spPr>
            <a:xfrm>
              <a:off x="7143768" y="1000108"/>
              <a:ext cx="1071570" cy="646331"/>
            </a:xfrm>
            <a:prstGeom prst="rect">
              <a:avLst/>
            </a:prstGeom>
            <a:solidFill>
              <a:schemeClr val="bg1"/>
            </a:solidFill>
          </p:spPr>
          <p:txBody>
            <a:bodyPr wrap="square" rtlCol="0">
              <a:spAutoFit/>
            </a:bodyPr>
            <a:lstStyle/>
            <a:p>
              <a:pPr algn="ctr"/>
              <a:r>
                <a:rPr lang="pt-BR" b="1" dirty="0" smtClean="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rPr>
                <a:t>Memória Virtual</a:t>
              </a:r>
              <a:endParaRPr lang="pt-BR" b="1" dirty="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latin typeface="Arial Narrow" pitchFamily="34" charset="0"/>
              </a:endParaRPr>
            </a:p>
          </p:txBody>
        </p:sp>
        <p:sp>
          <p:nvSpPr>
            <p:cNvPr id="10" name="CaixaDeTexto 9"/>
            <p:cNvSpPr txBox="1"/>
            <p:nvPr/>
          </p:nvSpPr>
          <p:spPr>
            <a:xfrm>
              <a:off x="928662" y="4143380"/>
              <a:ext cx="1000132" cy="369332"/>
            </a:xfrm>
            <a:prstGeom prst="rect">
              <a:avLst/>
            </a:prstGeom>
            <a:noFill/>
          </p:spPr>
          <p:txBody>
            <a:bodyPr wrap="square" rtlCol="0">
              <a:spAutoFit/>
            </a:bodyPr>
            <a:lstStyle/>
            <a:p>
              <a:r>
                <a:rPr lang="pt-BR"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Palavras</a:t>
              </a:r>
              <a:endParaRPr lang="pt-BR"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endParaRPr>
            </a:p>
          </p:txBody>
        </p:sp>
        <p:sp>
          <p:nvSpPr>
            <p:cNvPr id="11" name="CaixaDeTexto 10"/>
            <p:cNvSpPr txBox="1"/>
            <p:nvPr/>
          </p:nvSpPr>
          <p:spPr>
            <a:xfrm>
              <a:off x="3286116" y="4429132"/>
              <a:ext cx="1000132" cy="369332"/>
            </a:xfrm>
            <a:prstGeom prst="rect">
              <a:avLst/>
            </a:prstGeom>
            <a:solidFill>
              <a:schemeClr val="bg1"/>
            </a:solidFill>
          </p:spPr>
          <p:txBody>
            <a:bodyPr wrap="square" rtlCol="0">
              <a:spAutoFit/>
            </a:bodyPr>
            <a:lstStyle/>
            <a:p>
              <a:pPr algn="ctr"/>
              <a:r>
                <a:rPr lang="pt-BR"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Linhas</a:t>
              </a:r>
              <a:endParaRPr lang="pt-BR"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endParaRPr>
            </a:p>
          </p:txBody>
        </p:sp>
        <p:sp>
          <p:nvSpPr>
            <p:cNvPr id="12" name="CaixaDeTexto 11"/>
            <p:cNvSpPr txBox="1"/>
            <p:nvPr/>
          </p:nvSpPr>
          <p:spPr>
            <a:xfrm>
              <a:off x="5786446" y="4643446"/>
              <a:ext cx="1000132" cy="369332"/>
            </a:xfrm>
            <a:prstGeom prst="rect">
              <a:avLst/>
            </a:prstGeom>
            <a:solidFill>
              <a:schemeClr val="bg1"/>
            </a:solidFill>
          </p:spPr>
          <p:txBody>
            <a:bodyPr wrap="square" rtlCol="0">
              <a:spAutoFit/>
            </a:bodyPr>
            <a:lstStyle/>
            <a:p>
              <a:pPr algn="ctr"/>
              <a:r>
                <a:rPr lang="pt-BR"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Páginas</a:t>
              </a:r>
              <a:endParaRPr lang="pt-BR"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endParaRPr>
            </a:p>
          </p:txBody>
        </p:sp>
        <p:sp>
          <p:nvSpPr>
            <p:cNvPr id="13" name="CaixaDeTexto 12"/>
            <p:cNvSpPr txBox="1"/>
            <p:nvPr/>
          </p:nvSpPr>
          <p:spPr>
            <a:xfrm>
              <a:off x="642910" y="4429132"/>
              <a:ext cx="1428760" cy="1323439"/>
            </a:xfrm>
            <a:prstGeom prst="rect">
              <a:avLst/>
            </a:prstGeom>
            <a:noFill/>
          </p:spPr>
          <p:txBody>
            <a:bodyPr wrap="square" rtlCol="0">
              <a:spAutoFit/>
            </a:bodyPr>
            <a:lstStyle/>
            <a:p>
              <a:pPr algn="ctr"/>
              <a:r>
                <a:rPr lang="pt-BR" sz="16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(transferidas automaticamente em uma falha de página)</a:t>
              </a:r>
              <a:endParaRPr lang="pt-BR" sz="1600"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endParaRPr>
            </a:p>
          </p:txBody>
        </p:sp>
        <p:sp>
          <p:nvSpPr>
            <p:cNvPr id="14" name="CaixaDeTexto 13"/>
            <p:cNvSpPr txBox="1"/>
            <p:nvPr/>
          </p:nvSpPr>
          <p:spPr>
            <a:xfrm>
              <a:off x="2857488" y="4714884"/>
              <a:ext cx="1714512" cy="1077218"/>
            </a:xfrm>
            <a:prstGeom prst="rect">
              <a:avLst/>
            </a:prstGeom>
            <a:noFill/>
          </p:spPr>
          <p:txBody>
            <a:bodyPr wrap="square" rtlCol="0">
              <a:spAutoFit/>
            </a:bodyPr>
            <a:lstStyle/>
            <a:p>
              <a:pPr algn="ctr"/>
              <a:r>
                <a:rPr lang="pt-BR" sz="16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(transferidas automaticamente em uma falha de acesso à </a:t>
              </a:r>
              <a:r>
                <a:rPr lang="pt-BR" sz="1600" b="1" dirty="0" err="1"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cache</a:t>
              </a:r>
              <a:r>
                <a:rPr lang="pt-BR" sz="16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a:t>
              </a:r>
              <a:endParaRPr lang="pt-BR" sz="1600"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endParaRPr>
            </a:p>
          </p:txBody>
        </p:sp>
        <p:sp>
          <p:nvSpPr>
            <p:cNvPr id="15" name="CaixaDeTexto 14"/>
            <p:cNvSpPr txBox="1"/>
            <p:nvPr/>
          </p:nvSpPr>
          <p:spPr>
            <a:xfrm>
              <a:off x="5429256" y="4929198"/>
              <a:ext cx="1571636" cy="1323439"/>
            </a:xfrm>
            <a:prstGeom prst="rect">
              <a:avLst/>
            </a:prstGeom>
            <a:noFill/>
          </p:spPr>
          <p:txBody>
            <a:bodyPr wrap="square" rtlCol="0">
              <a:spAutoFit/>
            </a:bodyPr>
            <a:lstStyle/>
            <a:p>
              <a:pPr algn="ctr"/>
              <a:r>
                <a:rPr lang="pt-BR" sz="16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(transferidas explicitamente por meio de carga/armazenamento)</a:t>
              </a:r>
              <a:endParaRPr lang="pt-BR" sz="1600" b="1" dirty="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2844</TotalTime>
  <Words>3807</Words>
  <Application>Microsoft Office PowerPoint</Application>
  <PresentationFormat>Apresentação na tela (4:3)</PresentationFormat>
  <Paragraphs>942</Paragraphs>
  <Slides>86</Slides>
  <Notes>0</Notes>
  <HiddenSlides>0</HiddenSlides>
  <MMClips>0</MMClips>
  <ScaleCrop>false</ScaleCrop>
  <HeadingPairs>
    <vt:vector size="4" baseType="variant">
      <vt:variant>
        <vt:lpstr>Tema</vt:lpstr>
      </vt:variant>
      <vt:variant>
        <vt:i4>1</vt:i4>
      </vt:variant>
      <vt:variant>
        <vt:lpstr>Títulos de slides</vt:lpstr>
      </vt:variant>
      <vt:variant>
        <vt:i4>86</vt:i4>
      </vt:variant>
    </vt:vector>
  </HeadingPairs>
  <TitlesOfParts>
    <vt:vector size="87" baseType="lpstr">
      <vt:lpstr>Tema do Office</vt:lpstr>
      <vt:lpstr>Apresentação do PowerPoint</vt:lpstr>
      <vt:lpstr>Imagem de memória de um processo</vt:lpstr>
      <vt:lpstr>Ao executar um programa.</vt:lpstr>
      <vt:lpstr>Memória virtual</vt:lpstr>
      <vt:lpstr>Overlays</vt:lpstr>
      <vt:lpstr>Overlays</vt:lpstr>
      <vt:lpstr>Memória virtual</vt:lpstr>
      <vt:lpstr>Memória virtual</vt:lpstr>
      <vt:lpstr>Hierarquia de Memória</vt:lpstr>
      <vt:lpstr>Memória e caches</vt:lpstr>
      <vt:lpstr>Memória virtual</vt:lpstr>
      <vt:lpstr>Memória virtual</vt:lpstr>
      <vt:lpstr>Memória virtual</vt:lpstr>
      <vt:lpstr>Memória virtual</vt:lpstr>
      <vt:lpstr>Memória virtual</vt:lpstr>
      <vt:lpstr>Memória virtual</vt:lpstr>
      <vt:lpstr>Memória virtual</vt:lpstr>
      <vt:lpstr>Sistemas sem memória virtual</vt:lpstr>
      <vt:lpstr>Sistemas sem memória virtual</vt:lpstr>
      <vt:lpstr>Múltiplos programas carregados na memória</vt:lpstr>
      <vt:lpstr>Múltiplos programas carregados na memória</vt:lpstr>
      <vt:lpstr>Múltiplos programas carregados na memória</vt:lpstr>
      <vt:lpstr>Múltiplos programas carregados na memória</vt:lpstr>
      <vt:lpstr>Arquivo executável hipotético</vt:lpstr>
      <vt:lpstr>Arquivo executável hipotético</vt:lpstr>
      <vt:lpstr>Carga do programa na memória</vt:lpstr>
      <vt:lpstr>Carga do programa na memória</vt:lpstr>
      <vt:lpstr>Realocação por software</vt:lpstr>
      <vt:lpstr>Realocação por hardware</vt:lpstr>
      <vt:lpstr>Realocação por hardware</vt:lpstr>
      <vt:lpstr>Multiprogramação</vt:lpstr>
      <vt:lpstr>Sistemas sem memória virtual</vt:lpstr>
      <vt:lpstr>Sistemas com memória virtual</vt:lpstr>
      <vt:lpstr>Sistemas com memória virtual</vt:lpstr>
      <vt:lpstr>Fundamentos da memória virtual</vt:lpstr>
      <vt:lpstr>Memória virtual paginada</vt:lpstr>
      <vt:lpstr>Memória virtual paginada</vt:lpstr>
      <vt:lpstr>Memória virtual paginada</vt:lpstr>
      <vt:lpstr>Memória virtual paginada</vt:lpstr>
      <vt:lpstr>Memória virtual paginada</vt:lpstr>
      <vt:lpstr>Área de swap</vt:lpstr>
      <vt:lpstr>Endereços físicos e endereços virtuais</vt:lpstr>
      <vt:lpstr>Memória virtual paginada</vt:lpstr>
      <vt:lpstr>Funcionamento geral da MMU.</vt:lpstr>
      <vt:lpstr>Funcionamento geral da MMU.</vt:lpstr>
      <vt:lpstr>Tradução de endereços</vt:lpstr>
      <vt:lpstr>Tradução de endereços</vt:lpstr>
      <vt:lpstr>Tabela de página e tradução de endereço</vt:lpstr>
      <vt:lpstr>Memória Virtual como facilitadora de compartilhamento e proteção de memória.</vt:lpstr>
      <vt:lpstr>Falha de página</vt:lpstr>
      <vt:lpstr>Falha de página</vt:lpstr>
      <vt:lpstr>Tradução de endereços</vt:lpstr>
      <vt:lpstr>Tradução de endereços</vt:lpstr>
      <vt:lpstr>Tradução de endereços</vt:lpstr>
      <vt:lpstr>Tradução de endereços</vt:lpstr>
      <vt:lpstr>Tabela de páginas</vt:lpstr>
      <vt:lpstr>Tabela de páginas</vt:lpstr>
      <vt:lpstr>Estrutura da tabela de páginas</vt:lpstr>
      <vt:lpstr>Estrutura da tabela de páginas</vt:lpstr>
      <vt:lpstr>Exemplo de imagem de memória</vt:lpstr>
      <vt:lpstr>Exemplo</vt:lpstr>
      <vt:lpstr>Exemplo</vt:lpstr>
      <vt:lpstr>Exemplo</vt:lpstr>
      <vt:lpstr>Exemplo</vt:lpstr>
      <vt:lpstr> Imagem inicialmente no disco</vt:lpstr>
      <vt:lpstr>O SO cria a tabela de páginas</vt:lpstr>
      <vt:lpstr>Acesso ao EV 0</vt:lpstr>
      <vt:lpstr>Acesso ao EV 0</vt:lpstr>
      <vt:lpstr>Acesso ao EV 0</vt:lpstr>
      <vt:lpstr>Tratamento da falha de página</vt:lpstr>
      <vt:lpstr>Tratamento da falha de página</vt:lpstr>
      <vt:lpstr>Recomeço do processo</vt:lpstr>
      <vt:lpstr>Recomeço do processo</vt:lpstr>
      <vt:lpstr>Recomeço do processo</vt:lpstr>
      <vt:lpstr>Recomeço do processo</vt:lpstr>
      <vt:lpstr>TLB</vt:lpstr>
      <vt:lpstr>TLB</vt:lpstr>
      <vt:lpstr>Valores típicos de TLB</vt:lpstr>
      <vt:lpstr>Hierarquia de memória</vt:lpstr>
      <vt:lpstr>Proteção</vt:lpstr>
      <vt:lpstr>Proteção</vt:lpstr>
      <vt:lpstr>Proteção</vt:lpstr>
      <vt:lpstr>Conclusão</vt:lpstr>
      <vt:lpstr>Conclusão</vt:lpstr>
      <vt:lpstr>Conclusão</vt:lpstr>
      <vt:lpstr>Apresentação do PowerPoint</vt:lpstr>
    </vt:vector>
  </TitlesOfParts>
  <Company>ht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Juarez Bento da Silva</dc:creator>
  <cp:lastModifiedBy>p&amp;d</cp:lastModifiedBy>
  <cp:revision>394</cp:revision>
  <dcterms:created xsi:type="dcterms:W3CDTF">2011-06-02T18:58:43Z</dcterms:created>
  <dcterms:modified xsi:type="dcterms:W3CDTF">2012-06-17T21:26:20Z</dcterms:modified>
</cp:coreProperties>
</file>