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6"/>
  </p:notesMasterIdLst>
  <p:sldIdLst>
    <p:sldId id="257" r:id="rId2"/>
    <p:sldId id="384" r:id="rId3"/>
    <p:sldId id="441" r:id="rId4"/>
    <p:sldId id="440" r:id="rId5"/>
    <p:sldId id="442" r:id="rId6"/>
    <p:sldId id="443" r:id="rId7"/>
    <p:sldId id="395" r:id="rId8"/>
    <p:sldId id="444" r:id="rId9"/>
    <p:sldId id="445" r:id="rId10"/>
    <p:sldId id="468" r:id="rId11"/>
    <p:sldId id="486" r:id="rId12"/>
    <p:sldId id="487" r:id="rId13"/>
    <p:sldId id="488" r:id="rId14"/>
    <p:sldId id="489" r:id="rId15"/>
    <p:sldId id="446" r:id="rId16"/>
    <p:sldId id="542" r:id="rId17"/>
    <p:sldId id="490" r:id="rId18"/>
    <p:sldId id="491" r:id="rId19"/>
    <p:sldId id="447" r:id="rId20"/>
    <p:sldId id="470" r:id="rId21"/>
    <p:sldId id="471" r:id="rId22"/>
    <p:sldId id="472" r:id="rId23"/>
    <p:sldId id="484" r:id="rId24"/>
    <p:sldId id="485" r:id="rId25"/>
    <p:sldId id="482" r:id="rId26"/>
    <p:sldId id="473" r:id="rId27"/>
    <p:sldId id="474" r:id="rId28"/>
    <p:sldId id="475" r:id="rId29"/>
    <p:sldId id="483" r:id="rId30"/>
    <p:sldId id="476" r:id="rId31"/>
    <p:sldId id="477" r:id="rId32"/>
    <p:sldId id="478" r:id="rId33"/>
    <p:sldId id="479" r:id="rId34"/>
    <p:sldId id="480" r:id="rId35"/>
    <p:sldId id="393" r:id="rId36"/>
    <p:sldId id="504" r:id="rId37"/>
    <p:sldId id="505" r:id="rId38"/>
    <p:sldId id="506" r:id="rId39"/>
    <p:sldId id="507" r:id="rId40"/>
    <p:sldId id="450" r:id="rId41"/>
    <p:sldId id="508" r:id="rId42"/>
    <p:sldId id="551" r:id="rId43"/>
    <p:sldId id="550" r:id="rId44"/>
    <p:sldId id="538" r:id="rId45"/>
    <p:sldId id="539" r:id="rId46"/>
    <p:sldId id="553" r:id="rId47"/>
    <p:sldId id="514" r:id="rId48"/>
    <p:sldId id="515" r:id="rId49"/>
    <p:sldId id="516" r:id="rId50"/>
    <p:sldId id="517" r:id="rId51"/>
    <p:sldId id="518" r:id="rId52"/>
    <p:sldId id="519" r:id="rId53"/>
    <p:sldId id="521" r:id="rId54"/>
    <p:sldId id="522" r:id="rId55"/>
    <p:sldId id="552" r:id="rId56"/>
    <p:sldId id="493" r:id="rId57"/>
    <p:sldId id="454" r:id="rId58"/>
    <p:sldId id="555" r:id="rId59"/>
    <p:sldId id="554" r:id="rId60"/>
    <p:sldId id="540" r:id="rId61"/>
    <p:sldId id="541" r:id="rId62"/>
    <p:sldId id="455" r:id="rId63"/>
    <p:sldId id="456" r:id="rId64"/>
    <p:sldId id="494" r:id="rId65"/>
    <p:sldId id="557" r:id="rId66"/>
    <p:sldId id="496" r:id="rId67"/>
    <p:sldId id="497" r:id="rId68"/>
    <p:sldId id="499" r:id="rId69"/>
    <p:sldId id="500" r:id="rId70"/>
    <p:sldId id="501" r:id="rId71"/>
    <p:sldId id="502" r:id="rId72"/>
    <p:sldId id="503" r:id="rId73"/>
    <p:sldId id="498" r:id="rId74"/>
    <p:sldId id="457" r:id="rId75"/>
    <p:sldId id="545" r:id="rId76"/>
    <p:sldId id="546" r:id="rId77"/>
    <p:sldId id="547" r:id="rId78"/>
    <p:sldId id="548" r:id="rId79"/>
    <p:sldId id="549" r:id="rId80"/>
    <p:sldId id="524" r:id="rId81"/>
    <p:sldId id="556" r:id="rId82"/>
    <p:sldId id="525" r:id="rId83"/>
    <p:sldId id="529" r:id="rId84"/>
    <p:sldId id="530" r:id="rId85"/>
    <p:sldId id="531" r:id="rId86"/>
    <p:sldId id="532" r:id="rId87"/>
    <p:sldId id="533" r:id="rId88"/>
    <p:sldId id="535" r:id="rId89"/>
    <p:sldId id="536" r:id="rId90"/>
    <p:sldId id="537" r:id="rId91"/>
    <p:sldId id="399" r:id="rId92"/>
    <p:sldId id="400" r:id="rId93"/>
    <p:sldId id="401" r:id="rId94"/>
    <p:sldId id="402" r:id="rId95"/>
    <p:sldId id="403" r:id="rId96"/>
    <p:sldId id="404" r:id="rId97"/>
    <p:sldId id="405" r:id="rId98"/>
    <p:sldId id="406" r:id="rId99"/>
    <p:sldId id="407" r:id="rId100"/>
    <p:sldId id="408" r:id="rId101"/>
    <p:sldId id="409" r:id="rId102"/>
    <p:sldId id="410" r:id="rId103"/>
    <p:sldId id="411" r:id="rId104"/>
    <p:sldId id="412" r:id="rId105"/>
    <p:sldId id="413" r:id="rId106"/>
    <p:sldId id="558" r:id="rId107"/>
    <p:sldId id="414" r:id="rId108"/>
    <p:sldId id="415" r:id="rId109"/>
    <p:sldId id="416" r:id="rId110"/>
    <p:sldId id="417" r:id="rId111"/>
    <p:sldId id="467" r:id="rId112"/>
    <p:sldId id="438" r:id="rId113"/>
    <p:sldId id="439" r:id="rId114"/>
    <p:sldId id="392" r:id="rId1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FF6600"/>
    <a:srgbClr val="3333FF"/>
    <a:srgbClr val="000066"/>
    <a:srgbClr val="FF33CC"/>
    <a:srgbClr val="99FF33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23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36F8C-9231-42EF-B335-94DE5C20E902}" type="datetimeFigureOut">
              <a:rPr lang="pt-BR" smtClean="0"/>
              <a:pPr/>
              <a:t>13/06/2012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E45C8-8FA0-4A6F-B5BB-4C475DEF2C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28992" y="6492875"/>
            <a:ext cx="2133600" cy="365125"/>
          </a:xfrm>
        </p:spPr>
        <p:txBody>
          <a:bodyPr/>
          <a:lstStyle>
            <a:lvl1pPr algn="ctr">
              <a:defRPr sz="1600" b="1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 descr="rexnet_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429396"/>
            <a:ext cx="1071570" cy="326830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ponta_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pic>
        <p:nvPicPr>
          <p:cNvPr id="13" name="Imagem 12" descr="rx2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643834" y="6400845"/>
            <a:ext cx="1285803" cy="3857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5000660" cy="857232"/>
          </a:xfrm>
        </p:spPr>
        <p:txBody>
          <a:bodyPr>
            <a:noAutofit/>
          </a:bodyPr>
          <a:lstStyle>
            <a:lvl1pPr algn="l"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2pPr>
            <a:lvl3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3pPr>
            <a:lvl4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4pPr>
            <a:lvl5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214678" y="6492875"/>
            <a:ext cx="2133600" cy="365125"/>
          </a:xfrm>
        </p:spPr>
        <p:txBody>
          <a:bodyPr/>
          <a:lstStyle>
            <a:lvl1pPr algn="ctr">
              <a:defRPr sz="1400" b="1">
                <a:solidFill>
                  <a:srgbClr val="000066"/>
                </a:solidFill>
                <a:latin typeface="Arial Narrow" pitchFamily="34" charset="0"/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pic>
        <p:nvPicPr>
          <p:cNvPr id="15" name="Imagem 14" descr="rexnet_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429396"/>
            <a:ext cx="1071570" cy="326830"/>
          </a:xfrm>
          <a:prstGeom prst="rect">
            <a:avLst/>
          </a:prstGeom>
        </p:spPr>
      </p:pic>
      <p:pic>
        <p:nvPicPr>
          <p:cNvPr id="9" name="Imagem 8" descr="rx2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15272" y="6400821"/>
            <a:ext cx="1285884" cy="385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2844" y="2214554"/>
            <a:ext cx="885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Organização e Arquitetura de Computadores I</a:t>
            </a:r>
          </a:p>
          <a:p>
            <a:pPr algn="ctr"/>
            <a:r>
              <a:rPr lang="pt-B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ARA 7123</a:t>
            </a:r>
            <a:endParaRPr lang="pt-BR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42844" y="5286388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Prof. Roderval Marcelino, Dr. Eng.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786050" y="214290"/>
            <a:ext cx="56157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Universidade Federal de Santa Catarina</a:t>
            </a:r>
            <a:endParaRPr lang="pt-BR" sz="2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42844" y="928670"/>
            <a:ext cx="8858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Bacharelado em Tecnologias da Informação e Comunicação</a:t>
            </a:r>
          </a:p>
          <a:p>
            <a:pPr algn="ctr"/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Engenharia de Computação 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571868" y="5857892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latin typeface="Arial Narrow" pitchFamily="34" charset="0"/>
              </a:rPr>
              <a:t>Fevereiro - 2012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42844" y="3643314"/>
            <a:ext cx="87849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Unidade 4.0 – Parte 4.1.b</a:t>
            </a:r>
          </a:p>
          <a:p>
            <a:pPr algn="ctr"/>
            <a:r>
              <a:rPr lang="pt-BR" sz="40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Memórias - Cache</a:t>
            </a:r>
            <a:endParaRPr lang="pt-BR" sz="4000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Memória Cache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14287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600" dirty="0" smtClean="0">
                <a:solidFill>
                  <a:srgbClr val="C00000"/>
                </a:solidFill>
              </a:rPr>
              <a:t>Acesso por bloco.</a:t>
            </a:r>
          </a:p>
          <a:p>
            <a:pPr lvl="1">
              <a:spcBef>
                <a:spcPts val="0"/>
              </a:spcBef>
            </a:pPr>
            <a:r>
              <a:rPr lang="pt-BR" sz="2600" dirty="0" smtClean="0">
                <a:solidFill>
                  <a:srgbClr val="0000CC"/>
                </a:solidFill>
              </a:rPr>
              <a:t>A memória principal é acessada por blocos.</a:t>
            </a:r>
          </a:p>
          <a:p>
            <a:pPr lvl="1">
              <a:spcBef>
                <a:spcPts val="0"/>
              </a:spcBef>
            </a:pPr>
            <a:r>
              <a:rPr lang="pt-BR" sz="2600" dirty="0" smtClean="0">
                <a:solidFill>
                  <a:srgbClr val="0000CC"/>
                </a:solidFill>
              </a:rPr>
              <a:t>A memória </a:t>
            </a:r>
            <a:r>
              <a:rPr lang="pt-BR" sz="2600" dirty="0" err="1" smtClean="0">
                <a:solidFill>
                  <a:srgbClr val="0000CC"/>
                </a:solidFill>
              </a:rPr>
              <a:t>cache</a:t>
            </a:r>
            <a:r>
              <a:rPr lang="pt-BR" sz="2600" dirty="0" smtClean="0">
                <a:solidFill>
                  <a:srgbClr val="0000CC"/>
                </a:solidFill>
              </a:rPr>
              <a:t> é acessada por palavras.</a:t>
            </a:r>
          </a:p>
        </p:txBody>
      </p:sp>
      <p:sp>
        <p:nvSpPr>
          <p:cNvPr id="6" name="Cubo 5"/>
          <p:cNvSpPr/>
          <p:nvPr/>
        </p:nvSpPr>
        <p:spPr>
          <a:xfrm>
            <a:off x="357158" y="4572008"/>
            <a:ext cx="1500198" cy="785818"/>
          </a:xfrm>
          <a:prstGeom prst="cube">
            <a:avLst>
              <a:gd name="adj" fmla="val 34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CPU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Cubo 6"/>
          <p:cNvSpPr/>
          <p:nvPr/>
        </p:nvSpPr>
        <p:spPr>
          <a:xfrm>
            <a:off x="6858016" y="4071942"/>
            <a:ext cx="2000264" cy="1643074"/>
          </a:xfrm>
          <a:prstGeom prst="cube">
            <a:avLst>
              <a:gd name="adj" fmla="val 34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 Principal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" name="Cubo 7"/>
          <p:cNvSpPr/>
          <p:nvPr/>
        </p:nvSpPr>
        <p:spPr>
          <a:xfrm>
            <a:off x="3428992" y="4286256"/>
            <a:ext cx="1857388" cy="1285884"/>
          </a:xfrm>
          <a:prstGeom prst="cube">
            <a:avLst>
              <a:gd name="adj" fmla="val 34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Cache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9" name="Seta para a esquerda e para a direita 8"/>
          <p:cNvSpPr/>
          <p:nvPr/>
        </p:nvSpPr>
        <p:spPr>
          <a:xfrm>
            <a:off x="1857356" y="4857760"/>
            <a:ext cx="1571636" cy="28575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esquerda e para a direita 9"/>
          <p:cNvSpPr/>
          <p:nvPr/>
        </p:nvSpPr>
        <p:spPr>
          <a:xfrm>
            <a:off x="5286380" y="4786322"/>
            <a:ext cx="1571636" cy="28575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 rot="18223101">
            <a:off x="1988215" y="3474820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Transferência de Palavras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 rot="18140999">
            <a:off x="5331902" y="3336182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Transferência de blocos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100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Se pedir o endereço 16</a:t>
            </a:r>
            <a:r>
              <a:rPr lang="pt-BR" sz="2800" baseline="-25000" dirty="0" smtClean="0"/>
              <a:t>10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2000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16</a:t>
            </a:r>
            <a:r>
              <a:rPr kumimoji="0" lang="pt-BR" sz="3000" b="1" i="0" u="none" strike="noStrike" kern="1200" cap="none" spc="0" normalizeH="0" baseline="-2500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10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= 10000</a:t>
            </a:r>
            <a:r>
              <a:rPr kumimoji="0" lang="pt-BR" sz="3000" b="1" i="0" u="none" strike="noStrike" kern="1200" cap="none" spc="0" normalizeH="0" baseline="-2500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2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busca no bloco 000.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compara o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label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com 10 (a parte alta do endereço).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produz um êxito. Taxa de Acertos: 3/7.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2071670" y="2928934"/>
            <a:ext cx="4876800" cy="334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101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Se pedir o endereço 18</a:t>
            </a:r>
            <a:r>
              <a:rPr lang="pt-BR" sz="2800" baseline="-25000" dirty="0" smtClean="0"/>
              <a:t>10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18</a:t>
            </a:r>
            <a:r>
              <a:rPr kumimoji="0" lang="pt-BR" sz="3000" b="1" i="0" u="none" strike="noStrike" kern="1200" cap="none" spc="0" normalizeH="0" baseline="-2500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10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= 10010</a:t>
            </a:r>
            <a:r>
              <a:rPr kumimoji="0" lang="pt-BR" sz="3000" b="1" i="0" u="none" strike="noStrike" kern="1200" cap="none" spc="0" normalizeH="0" baseline="-2500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2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busca no bloco 010 e se produz uma falha.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carrega o dado no bloco 010. Taxa de Acertos: 3/8.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214282" y="2643182"/>
            <a:ext cx="4191000" cy="357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500562" y="2643182"/>
            <a:ext cx="4495800" cy="359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102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de 32K de mapeamento direto</a:t>
            </a:r>
            <a:endParaRPr lang="pt-BR" sz="2800" dirty="0">
              <a:latin typeface="Arial Narrow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30000" contrast="40000"/>
          </a:blip>
          <a:srcRect/>
          <a:stretch>
            <a:fillRect/>
          </a:stretch>
        </p:blipFill>
        <p:spPr bwMode="auto">
          <a:xfrm>
            <a:off x="1828800" y="990600"/>
            <a:ext cx="5257800" cy="527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103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Explicação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1K = 1024 = 2</a:t>
            </a:r>
            <a:r>
              <a:rPr kumimoji="0" lang="pt-BR" sz="3200" b="1" i="0" u="none" strike="noStrike" kern="1200" cap="none" spc="0" normalizeH="0" baseline="3000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10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palavras.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Endereços de 32 bits.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O endereço se divide em:</a:t>
            </a:r>
          </a:p>
          <a:p>
            <a:pPr marL="742950" marR="0" lvl="1" indent="-285750" algn="l" defTabSz="914400" rtl="0" eaLnBrk="1" fontAlgn="auto" latinLnBrk="0" hangingPunct="1"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Índice do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(bits 2:11) seleciona o bloco.</a:t>
            </a:r>
          </a:p>
          <a:p>
            <a:pPr marL="742950" marR="0" lvl="1" indent="-285750" algn="l" defTabSz="914400" rtl="0" eaLnBrk="1" fontAlgn="auto" latinLnBrk="0" hangingPunct="1"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Label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(bits 12:31) para comparar com o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label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do bloco do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Acerto = válido AND (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label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== endereço[12:31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])</a:t>
            </a:r>
            <a:endParaRPr kumimoji="0" lang="pt-BR" sz="3200" b="1" i="0" u="none" strike="noStrike" kern="1200" cap="none" spc="0" normalizeH="0" baseline="0" noProof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104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Overhead de um </a:t>
            </a:r>
            <a:r>
              <a:rPr lang="pt-BR" sz="2800" dirty="0" err="1" smtClean="0"/>
              <a:t>cache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Overhead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é o espaço extra requerido para guardar os dados em um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Em um cache de mapeamento direto, o overhead inclui os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labels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(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tags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) 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e os bits válidos.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t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= 2</a:t>
            </a:r>
            <a:r>
              <a:rPr kumimoji="0" lang="pt-BR" sz="3000" b="1" i="1" u="none" strike="noStrike" kern="1200" cap="none" spc="0" normalizeH="0" baseline="3000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n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x (2</a:t>
            </a:r>
            <a:r>
              <a:rPr kumimoji="0" lang="pt-BR" sz="3000" b="1" i="1" u="none" strike="noStrike" kern="1200" cap="none" spc="0" normalizeH="0" baseline="3000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m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x 32 + (</a:t>
            </a:r>
            <a:r>
              <a:rPr kumimoji="0" lang="pt-BR" sz="30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p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– 1) – </a:t>
            </a:r>
            <a:r>
              <a:rPr kumimoji="0" lang="pt-BR" sz="30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n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– </a:t>
            </a:r>
            <a:r>
              <a:rPr kumimoji="0" lang="pt-BR" sz="30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m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t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é o tamanho em bits do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n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é o número de bits usados para indexar o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m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é o logaritmo base 2 do tamanho em palavras do bloco.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p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é o número de bits do endereço.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105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Exemplo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Qual é o overhead de um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de 16 KB de dados em blocos de 4 palavras? O endereço é de 32 bits.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p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= 32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  <a:endParaRPr kumimoji="0" lang="pt-BR" sz="3200" b="1" i="0" u="none" strike="noStrike" kern="1200" cap="none" spc="0" normalizeH="0" baseline="0" noProof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Solução: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pt-BR" sz="3200" i="1" dirty="0" smtClean="0"/>
          </a:p>
          <a:p>
            <a:pPr lvl="0">
              <a:defRPr/>
            </a:pPr>
            <a:r>
              <a:rPr lang="pt-BR" sz="3200" i="1" dirty="0" smtClean="0"/>
              <a:t>m</a:t>
            </a:r>
            <a:r>
              <a:rPr lang="pt-BR" sz="3200" dirty="0" smtClean="0"/>
              <a:t> </a:t>
            </a:r>
            <a:r>
              <a:rPr lang="pt-BR" sz="3200" dirty="0"/>
              <a:t>= 2 porque log</a:t>
            </a:r>
            <a:r>
              <a:rPr lang="pt-BR" sz="3200" baseline="-25000" dirty="0"/>
              <a:t>2</a:t>
            </a:r>
            <a:r>
              <a:rPr lang="pt-BR" sz="3200" dirty="0"/>
              <a:t>(4) = 2 (porque 2</a:t>
            </a:r>
            <a:r>
              <a:rPr lang="pt-BR" sz="3200" baseline="30000" dirty="0"/>
              <a:t>2</a:t>
            </a:r>
            <a:r>
              <a:rPr lang="pt-BR" sz="3200" dirty="0"/>
              <a:t> = 4).</a:t>
            </a:r>
          </a:p>
          <a:p>
            <a:pPr lvl="0">
              <a:defRPr/>
            </a:pPr>
            <a:r>
              <a:rPr lang="pt-BR" sz="3200" dirty="0"/>
              <a:t>16 KB = 4 K palavras (porque 1 palavra = 4 bytes).</a:t>
            </a:r>
          </a:p>
          <a:p>
            <a:pPr lvl="0">
              <a:defRPr/>
            </a:pPr>
            <a:r>
              <a:rPr lang="pt-BR" sz="3200" dirty="0"/>
              <a:t>Número de blocos = 4 / 4 = 1 K = 1024 blocos.</a:t>
            </a:r>
          </a:p>
          <a:p>
            <a:pPr lvl="0">
              <a:defRPr/>
            </a:pPr>
            <a:r>
              <a:rPr lang="pt-BR" sz="3200" i="1" dirty="0"/>
              <a:t>n</a:t>
            </a:r>
            <a:r>
              <a:rPr lang="pt-BR" sz="3200" dirty="0"/>
              <a:t> = log</a:t>
            </a:r>
            <a:r>
              <a:rPr lang="pt-BR" sz="3200" baseline="-25000" dirty="0"/>
              <a:t>2</a:t>
            </a:r>
            <a:r>
              <a:rPr lang="pt-BR" sz="3200" dirty="0"/>
              <a:t>(1024) = 10 (porque 2</a:t>
            </a:r>
            <a:r>
              <a:rPr lang="pt-BR" sz="3200" baseline="30000" dirty="0"/>
              <a:t>10</a:t>
            </a:r>
            <a:r>
              <a:rPr lang="pt-BR" sz="3200" dirty="0"/>
              <a:t> = 1024).</a:t>
            </a:r>
          </a:p>
          <a:p>
            <a:pPr lvl="0">
              <a:defRPr/>
            </a:pPr>
            <a:r>
              <a:rPr lang="pt-BR" sz="3200" i="1" dirty="0"/>
              <a:t>t</a:t>
            </a:r>
            <a:r>
              <a:rPr lang="pt-BR" sz="3200" dirty="0"/>
              <a:t> = 1024 x (2</a:t>
            </a:r>
            <a:r>
              <a:rPr lang="pt-BR" sz="3200" baseline="30000" dirty="0"/>
              <a:t>2</a:t>
            </a:r>
            <a:r>
              <a:rPr lang="pt-BR" sz="3200" dirty="0"/>
              <a:t> x 32 + 31 – 10 – 2) = 150.528 bits.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4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107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Solução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6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16 KB = 16 x 1024 bytes = 16,384 bytes =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	</a:t>
            </a:r>
            <a:r>
              <a:rPr kumimoji="0" lang="pt-BR" sz="36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131.072 </a:t>
            </a:r>
            <a:r>
              <a:rPr kumimoji="0" lang="pt-BR" sz="36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bits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6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Overhead = </a:t>
            </a:r>
            <a:r>
              <a:rPr kumimoji="0" lang="pt-BR" sz="36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150.528 </a:t>
            </a:r>
            <a:r>
              <a:rPr kumimoji="0" lang="pt-BR" sz="36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/ </a:t>
            </a:r>
            <a:r>
              <a:rPr kumimoji="0" lang="pt-BR" sz="36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131.072 </a:t>
            </a:r>
            <a:r>
              <a:rPr kumimoji="0" lang="pt-BR" sz="36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= 1.148.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6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O overhead está em torno de 15%.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endParaRPr kumimoji="0" lang="pt-BR" sz="2400" b="1" i="0" u="none" strike="noStrike" kern="1200" cap="none" spc="0" normalizeH="0" baseline="0" noProof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108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Exemplo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Considerar um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de 64 blocos e um tamanho de bloco de 16 bytes. Qual o número de 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bloco 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que corresponde ao endereço do byte 1200?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usadas as fórmulas: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b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= </a:t>
            </a: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d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mod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	</a:t>
            </a: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b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é o bloco correspondente no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	</a:t>
            </a: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d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é o endereço do bloco.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	</a:t>
            </a: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n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é o número de blocos do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endParaRPr kumimoji="0" lang="pt-BR" sz="3200" b="1" i="0" u="none" strike="noStrike" kern="1200" cap="none" spc="0" normalizeH="0" baseline="0" noProof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109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Exemplo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d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= </a:t>
            </a: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a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div </a:t>
            </a: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	d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é o endereço do bloco.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	a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é o endereço em bytes do dado na memória.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	k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é o número de bytes por bloco.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pt-BR" sz="3200" b="1" i="0" u="none" strike="noStrike" kern="1200" cap="none" spc="0" normalizeH="0" baseline="0" noProof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Solução:</a:t>
            </a:r>
          </a:p>
          <a:p>
            <a:pPr marL="800100" lvl="1" indent="-342900">
              <a:buFont typeface="Calibri" pitchFamily="34" charset="0"/>
              <a:buChar char="–"/>
              <a:defRPr/>
            </a:pP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a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= 1200</a:t>
            </a:r>
          </a:p>
          <a:p>
            <a:pPr marL="800100" lvl="1" indent="-342900">
              <a:buFont typeface="Calibri" pitchFamily="34" charset="0"/>
              <a:buChar char="–"/>
              <a:defRPr/>
            </a:pP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k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= 16</a:t>
            </a:r>
          </a:p>
          <a:p>
            <a:pPr marL="800100" lvl="1" indent="-342900">
              <a:buFont typeface="Calibri" pitchFamily="34" charset="0"/>
              <a:buChar char="–"/>
              <a:defRPr/>
            </a:pP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d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= 1200 div 16 = 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Acesso por blocos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88583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Premia o acesso a posições consecutivas de memória.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Exemplo 1:</a:t>
            </a:r>
          </a:p>
          <a:p>
            <a:pPr marL="1274763" lvl="2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Acessar a 5 endereços individuais de memória.</a:t>
            </a:r>
          </a:p>
          <a:p>
            <a:pPr marL="360363" indent="-360363">
              <a:buFont typeface="Arial Narrow" pitchFamily="34" charset="0"/>
              <a:buChar char="–"/>
            </a:pPr>
            <a:endParaRPr lang="pt-BR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marL="360363" indent="-360363">
              <a:buFont typeface="Arial Narrow" pitchFamily="34" charset="0"/>
              <a:buChar char="–"/>
            </a:pPr>
            <a:endParaRPr lang="pt-BR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marL="360363" indent="-360363">
              <a:buFont typeface="Arial Narrow" pitchFamily="34" charset="0"/>
              <a:buChar char="–"/>
            </a:pPr>
            <a:endParaRPr lang="pt-BR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marL="360363" indent="-360363">
              <a:buFont typeface="Arial Narrow" pitchFamily="34" charset="0"/>
              <a:buChar char="–"/>
            </a:pPr>
            <a:endParaRPr lang="pt-BR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Exemplo 2:</a:t>
            </a:r>
          </a:p>
          <a:p>
            <a:pPr marL="1274763" lvl="2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Acessar a 5 endereços consecutivos de memória.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428868"/>
            <a:ext cx="6086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4857760"/>
            <a:ext cx="61912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110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Exemplo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4389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n = 64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d = 75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b = 75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mod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64 = 11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endParaRPr kumimoji="0" lang="pt-BR" sz="3200" b="1" i="0" u="none" strike="noStrike" kern="1200" cap="none" spc="0" normalizeH="0" baseline="0" noProof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O endereço 1200 é buscado no bloco 11 do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Como melhorar o projeto de uma </a:t>
            </a:r>
            <a:r>
              <a:rPr lang="pt-BR" sz="2800" dirty="0" err="1" smtClean="0"/>
              <a:t>cache</a:t>
            </a:r>
            <a:r>
              <a:rPr lang="pt-BR" sz="2800" dirty="0" smtClean="0"/>
              <a:t>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111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47260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3200" dirty="0" smtClean="0">
                <a:solidFill>
                  <a:schemeClr val="tx1"/>
                </a:solidFill>
              </a:rPr>
              <a:t>Reduzindo a taxa de falhas.</a:t>
            </a:r>
          </a:p>
          <a:p>
            <a:pPr>
              <a:spcBef>
                <a:spcPts val="0"/>
              </a:spcBef>
            </a:pPr>
            <a:r>
              <a:rPr lang="pt-BR" sz="3200" dirty="0" smtClean="0">
                <a:solidFill>
                  <a:schemeClr val="tx1"/>
                </a:solidFill>
              </a:rPr>
              <a:t>Reduzindo a perda de tempo associado a cada falha.</a:t>
            </a:r>
          </a:p>
          <a:p>
            <a:pPr>
              <a:spcBef>
                <a:spcPts val="0"/>
              </a:spcBef>
            </a:pPr>
            <a:r>
              <a:rPr lang="pt-BR" sz="3200" dirty="0" smtClean="0">
                <a:solidFill>
                  <a:schemeClr val="tx1"/>
                </a:solidFill>
              </a:rPr>
              <a:t>Reduzindo o tempo de acesso à </a:t>
            </a:r>
            <a:r>
              <a:rPr lang="pt-BR" sz="3200" dirty="0" err="1" smtClean="0">
                <a:solidFill>
                  <a:schemeClr val="tx1"/>
                </a:solidFill>
              </a:rPr>
              <a:t>cache</a:t>
            </a:r>
            <a:r>
              <a:rPr lang="pt-BR" sz="3200" dirty="0" smtClean="0">
                <a:solidFill>
                  <a:schemeClr val="tx1"/>
                </a:solidFill>
              </a:rPr>
              <a:t> no caso de acerto</a:t>
            </a:r>
          </a:p>
          <a:p>
            <a:pPr>
              <a:spcBef>
                <a:spcPts val="0"/>
              </a:spcBef>
            </a:pPr>
            <a:r>
              <a:rPr lang="pt-BR" sz="3200" dirty="0" err="1" smtClean="0">
                <a:solidFill>
                  <a:schemeClr val="tx1"/>
                </a:solidFill>
              </a:rPr>
              <a:t>Hennessy</a:t>
            </a:r>
            <a:r>
              <a:rPr lang="pt-BR" sz="3200" dirty="0" smtClean="0">
                <a:solidFill>
                  <a:schemeClr val="tx1"/>
                </a:solidFill>
              </a:rPr>
              <a:t> &amp; Patterson encontraram mais de 1600 artigos relacionados com o projeto e melhora da </a:t>
            </a:r>
            <a:r>
              <a:rPr lang="pt-BR" sz="3200" dirty="0" err="1" smtClean="0">
                <a:solidFill>
                  <a:schemeClr val="tx1"/>
                </a:solidFill>
              </a:rPr>
              <a:t>cache</a:t>
            </a:r>
            <a:r>
              <a:rPr lang="pt-BR" sz="3200" dirty="0" smtClean="0">
                <a:solidFill>
                  <a:schemeClr val="tx1"/>
                </a:solidFill>
              </a:rPr>
              <a:t>.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112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Resumo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 de mapeamento direto.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Uma palavra pode ir em um só bloco e há um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label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para cada bloco.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Estratégias para manter o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e a memória consistentes: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write-through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e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write-back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Para tomar vantagem da 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localidade 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espacial o bloco do cache deve ser maior que uma palavra.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Blocos grandes reduzem a taxa de falhas e melhoram a eficiência ao requerer menos espaço para os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labels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113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Resumo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Bloco grandes incrementam o castigo por falha.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Para evitar o incremento se aumenta a largura de banda da memória para transferir blocos mais eficientemente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  <a:endParaRPr kumimoji="0" lang="pt-BR" sz="3200" b="1" i="0" u="none" strike="noStrike" kern="1200" cap="none" spc="0" normalizeH="0" baseline="0" noProof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C900439257.JP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2143108" y="1000108"/>
            <a:ext cx="5214974" cy="52149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/>
          <p:cNvSpPr txBox="1"/>
          <p:nvPr/>
        </p:nvSpPr>
        <p:spPr>
          <a:xfrm>
            <a:off x="2500298" y="3687502"/>
            <a:ext cx="4572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Final do Tópico 4.3 da Unidade 4.0. </a:t>
            </a:r>
            <a:endParaRPr lang="pt-BR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Acesso por blocos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1"/>
            <a:ext cx="8858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Se forem realizados acessos individuais (não seqüenciais) a memória, o custo de cada acesso será o mesmo.</a:t>
            </a:r>
            <a:endParaRPr lang="pt-BR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428596" y="2500306"/>
            <a:ext cx="8317988" cy="2357454"/>
            <a:chOff x="428596" y="2500306"/>
            <a:chExt cx="8317988" cy="2357454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596" y="2500306"/>
              <a:ext cx="8317988" cy="2357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CaixaDeTexto 7"/>
            <p:cNvSpPr txBox="1"/>
            <p:nvPr/>
          </p:nvSpPr>
          <p:spPr>
            <a:xfrm>
              <a:off x="642910" y="3571876"/>
              <a:ext cx="92869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CPU</a:t>
              </a:r>
              <a:endParaRPr lang="pt-BR" sz="3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286512" y="3286124"/>
              <a:ext cx="1928826" cy="12144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pt-BR" sz="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  <a:p>
              <a:pPr algn="ctr"/>
              <a:r>
                <a:rPr lang="pt-BR" sz="3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Memória Principal</a:t>
              </a:r>
              <a:endParaRPr lang="pt-BR" sz="3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Acesso por blocos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1"/>
            <a:ext cx="88583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Se for acessado  um conjunto consecutivo de endereços  de memória, os acessos seguintes ao primeiro tem um custo menor.</a:t>
            </a:r>
            <a:endParaRPr lang="pt-BR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71472" y="2857496"/>
            <a:ext cx="8215370" cy="2286016"/>
            <a:chOff x="571472" y="2857496"/>
            <a:chExt cx="8215370" cy="2286016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472" y="2857496"/>
              <a:ext cx="8215370" cy="228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CaixaDeTexto 7"/>
            <p:cNvSpPr txBox="1"/>
            <p:nvPr/>
          </p:nvSpPr>
          <p:spPr>
            <a:xfrm>
              <a:off x="785786" y="3929066"/>
              <a:ext cx="92869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CPU</a:t>
              </a:r>
              <a:endParaRPr lang="pt-BR" sz="3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286512" y="3643314"/>
              <a:ext cx="1928826" cy="12144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pt-BR" sz="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  <a:p>
              <a:pPr algn="ctr"/>
              <a:r>
                <a:rPr lang="pt-BR" sz="3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Memória Principal</a:t>
              </a:r>
              <a:endParaRPr lang="pt-BR" sz="3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Memória Cache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22860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C00000"/>
                </a:solidFill>
              </a:rPr>
              <a:t>Acesso por blocos.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A memória principal é acessada por blocos.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A memória </a:t>
            </a:r>
            <a:r>
              <a:rPr lang="pt-BR" sz="2800" dirty="0" err="1" smtClean="0">
                <a:solidFill>
                  <a:srgbClr val="0000CC"/>
                </a:solidFill>
              </a:rPr>
              <a:t>cache</a:t>
            </a:r>
            <a:r>
              <a:rPr lang="pt-BR" sz="2800" dirty="0" smtClean="0">
                <a:solidFill>
                  <a:srgbClr val="0000CC"/>
                </a:solidFill>
              </a:rPr>
              <a:t> é acessada por palavras.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O processador solicita palavras à memória </a:t>
            </a:r>
            <a:r>
              <a:rPr lang="pt-BR" sz="2800" dirty="0" err="1" smtClean="0">
                <a:solidFill>
                  <a:srgbClr val="0000CC"/>
                </a:solidFill>
              </a:rPr>
              <a:t>cache</a:t>
            </a:r>
            <a:r>
              <a:rPr lang="pt-BR" sz="2800" dirty="0" smtClean="0">
                <a:solidFill>
                  <a:srgbClr val="0000CC"/>
                </a:solidFill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A memória </a:t>
            </a:r>
            <a:r>
              <a:rPr lang="pt-BR" sz="2800" dirty="0" err="1" smtClean="0">
                <a:solidFill>
                  <a:srgbClr val="0000CC"/>
                </a:solidFill>
              </a:rPr>
              <a:t>cache</a:t>
            </a:r>
            <a:r>
              <a:rPr lang="pt-BR" sz="2800" dirty="0" smtClean="0">
                <a:solidFill>
                  <a:srgbClr val="0000CC"/>
                </a:solidFill>
              </a:rPr>
              <a:t> solicita bloco à memória principal.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643314"/>
            <a:ext cx="7219969" cy="2549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Memória Cache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88583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CPU faz referência ao conteúdo de uma determinada posição de memória (palavra).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Se o 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conteúdo está na </a:t>
            </a:r>
            <a:r>
              <a:rPr lang="pt-BR" sz="32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(</a:t>
            </a:r>
            <a:r>
              <a:rPr lang="pt-BR" sz="32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acerto ou hit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):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 palavra desejada é enviada para a CPU.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Se o 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conteúdo não está na </a:t>
            </a:r>
            <a:r>
              <a:rPr lang="pt-BR" sz="32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(</a:t>
            </a:r>
            <a:r>
              <a:rPr lang="pt-BR" sz="32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falha ou miss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):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O bloco correspondente é transferido da MP à </a:t>
            </a:r>
            <a:r>
              <a:rPr lang="pt-BR" sz="32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.</a:t>
            </a:r>
          </a:p>
          <a:p>
            <a:pPr marL="1371600" lvl="2" indent="-457200">
              <a:buFont typeface="Calibri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 palavra desejada é enviada para a CPU.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Memória Cache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88583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Para reduzir a taxa de falhas é preciso aumentar o tamanho da memória </a:t>
            </a:r>
            <a:r>
              <a:rPr lang="pt-BR" sz="3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, ou empregar um nível adicional de </a:t>
            </a:r>
            <a:r>
              <a:rPr lang="pt-BR" sz="3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denominado secundário, sempre que a penalização da </a:t>
            </a:r>
            <a:r>
              <a:rPr lang="pt-BR" sz="3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secundaria seja menor que o acesso a memória principal.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Organização da memória principal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071546"/>
            <a:ext cx="3142296" cy="518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3357554" y="928670"/>
            <a:ext cx="564360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 memória principal </a:t>
            </a:r>
            <a:r>
              <a:rPr lang="pt-BR" sz="28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logicamente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é dividida em bloco de igual tamanho.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1 bloco = k palavras.</a:t>
            </a:r>
          </a:p>
          <a:p>
            <a:pPr marL="360363" indent="-360363">
              <a:buFont typeface="Arial Narrow" pitchFamily="34" charset="0"/>
              <a:buChar char="–"/>
            </a:pPr>
            <a:endParaRPr lang="pt-BR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marL="360363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Exercício: Quantos blocos de 4 palavras existem em una memória de 1 GB?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Organização da memória principal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071546"/>
            <a:ext cx="3142296" cy="518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3357554" y="928670"/>
            <a:ext cx="564360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 memória principal </a:t>
            </a:r>
            <a:r>
              <a:rPr lang="pt-BR" sz="28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logicamente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é dividida em bloco de igual tamanho.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1 bloco = k palavras.</a:t>
            </a:r>
          </a:p>
          <a:p>
            <a:pPr marL="360363" indent="-360363">
              <a:buFont typeface="Arial Narrow" pitchFamily="34" charset="0"/>
              <a:buChar char="–"/>
            </a:pPr>
            <a:endParaRPr lang="pt-BR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marL="360363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Exercício: Quantos blocos de 4 palavras existem em uma memória de 1GB?</a:t>
            </a:r>
          </a:p>
          <a:p>
            <a:pPr marL="360363" indent="-360363">
              <a:buFont typeface="Arial Narrow" pitchFamily="34" charset="0"/>
              <a:buChar char="–"/>
            </a:pPr>
            <a:endParaRPr lang="pt-BR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360363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Solução: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</a:t>
            </a:r>
            <a:r>
              <a:rPr lang="pt-BR" sz="2800" b="1" baseline="300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30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B / 16 (2</a:t>
            </a:r>
            <a:r>
              <a:rPr lang="pt-BR" sz="2800" b="1" baseline="300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4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) B = 2</a:t>
            </a:r>
            <a:r>
              <a:rPr lang="pt-BR" sz="2800" b="1" baseline="300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30 - 4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B = 2</a:t>
            </a:r>
            <a:r>
              <a:rPr lang="pt-BR" sz="2800" b="1" baseline="300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26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B = 64 </a:t>
            </a:r>
            <a:r>
              <a:rPr lang="pt-BR" sz="2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megablocos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≈ 64 milhões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6_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1571613"/>
            <a:ext cx="5357850" cy="471490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Memória Cache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10715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000" dirty="0" smtClean="0"/>
              <a:t>Assumindo que não existem conflitos no mapeamento de endereços, a </a:t>
            </a:r>
            <a:r>
              <a:rPr lang="pt-BR" sz="2000" dirty="0" err="1" smtClean="0"/>
              <a:t>cache</a:t>
            </a:r>
            <a:r>
              <a:rPr lang="pt-BR" sz="2000" dirty="0" smtClean="0"/>
              <a:t> armazenará todas as instruções de um pequeno loop de programa, levando à execução mais rápida.</a:t>
            </a:r>
            <a:endParaRPr lang="en-US" sz="2000" dirty="0"/>
          </a:p>
        </p:txBody>
      </p:sp>
      <p:cxnSp>
        <p:nvCxnSpPr>
          <p:cNvPr id="6" name="Conector de seta reta 5"/>
          <p:cNvCxnSpPr/>
          <p:nvPr/>
        </p:nvCxnSpPr>
        <p:spPr>
          <a:xfrm rot="10800000" flipV="1">
            <a:off x="7072330" y="5572140"/>
            <a:ext cx="57150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6"/>
          <p:cNvSpPr txBox="1"/>
          <p:nvPr/>
        </p:nvSpPr>
        <p:spPr>
          <a:xfrm>
            <a:off x="1214414" y="4643446"/>
            <a:ext cx="19055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Memória Cache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214282" y="2143116"/>
            <a:ext cx="24288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0975" indent="-180975">
              <a:buFont typeface="Calibri" pitchFamily="34" charset="0"/>
              <a:buChar char="–"/>
            </a:pPr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Localização Temporal</a:t>
            </a:r>
          </a:p>
          <a:p>
            <a:pPr marL="180975" indent="-180975">
              <a:buFont typeface="Calibri" pitchFamily="34" charset="0"/>
              <a:buChar char="–"/>
            </a:pPr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Localização Espacial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3000364" y="2214554"/>
            <a:ext cx="207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Mapeamento de Endereços (</a:t>
            </a:r>
            <a:r>
              <a:rPr lang="pt-BR" sz="16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muitos-para-um</a:t>
            </a:r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)</a:t>
            </a:r>
            <a:endParaRPr lang="en-US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6116" y="5857892"/>
            <a:ext cx="24288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Memória  Principal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rot="10800000" flipV="1">
            <a:off x="7072330" y="2714620"/>
            <a:ext cx="57150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/>
          <p:nvPr/>
        </p:nvSpPr>
        <p:spPr>
          <a:xfrm>
            <a:off x="7358082" y="2214554"/>
            <a:ext cx="15716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Loop de um programa com 9 instruções.</a:t>
            </a:r>
            <a:endParaRPr lang="en-US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rot="10800000" flipV="1">
            <a:off x="7072330" y="4714884"/>
            <a:ext cx="57150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1"/>
          <p:cNvSpPr txBox="1"/>
          <p:nvPr/>
        </p:nvSpPr>
        <p:spPr>
          <a:xfrm>
            <a:off x="7286644" y="4500570"/>
            <a:ext cx="1643074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Linha/bloco da </a:t>
            </a:r>
            <a:r>
              <a:rPr lang="pt-BR" sz="16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cache</a:t>
            </a:r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(unidade de transferência entre memórias principal e </a:t>
            </a:r>
            <a:r>
              <a:rPr lang="pt-BR" sz="16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cache</a:t>
            </a:r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)</a:t>
            </a:r>
            <a:endParaRPr lang="en-US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Introdução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Cache é o nível de memória situado entre o processador e a memória principal.</a:t>
            </a:r>
          </a:p>
          <a:p>
            <a:pPr marL="342900" marR="0" lvl="0" indent="-342900" algn="l" defTabSz="914400" rtl="0" eaLnBrk="1" fontAlgn="auto" latinLnBrk="0" hangingPunct="1"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Se começou usar ao final dos anos 1960.</a:t>
            </a:r>
          </a:p>
          <a:p>
            <a:pPr marL="342900" marR="0" lvl="0" indent="-342900" algn="l" defTabSz="914400" rtl="0" eaLnBrk="1" fontAlgn="auto" latinLnBrk="0" hangingPunct="1"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Hoje em dia, todos os computadores incluem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caches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</a:rPr>
              <a:t>Palavra francesa (“escondido”, do verbo </a:t>
            </a:r>
            <a:r>
              <a:rPr lang="pt-BR" sz="32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</a:rPr>
              <a:t>cachér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 Narrow" pitchFamily="34" charset="0"/>
              </a:rPr>
              <a:t>)</a:t>
            </a:r>
            <a:endParaRPr kumimoji="0" lang="pt-BR" sz="3200" b="1" i="0" u="none" strike="noStrike" kern="1200" cap="none" spc="0" normalizeH="0" baseline="0" noProof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Acesso a uma palavra na Memória Principal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464347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buFont typeface="Arial Narrow" pitchFamily="34" charset="0"/>
              <a:buChar char="–"/>
            </a:pPr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Exemplo:</a:t>
            </a:r>
          </a:p>
          <a:p>
            <a:pPr marL="814388" lvl="1" indent="-357188">
              <a:buFont typeface="Arial Narrow" pitchFamily="34" charset="0"/>
              <a:buChar char="–"/>
            </a:pPr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Computador de 32 bits.</a:t>
            </a:r>
          </a:p>
          <a:p>
            <a:pPr marL="814388" lvl="1" indent="-357188">
              <a:buFont typeface="Arial Narrow" pitchFamily="34" charset="0"/>
              <a:buChar char="–"/>
            </a:pPr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endereçada por bytes.</a:t>
            </a:r>
          </a:p>
          <a:p>
            <a:pPr marL="814388" lvl="1" indent="-357188">
              <a:buFont typeface="Arial Narrow" pitchFamily="34" charset="0"/>
              <a:buChar char="–"/>
            </a:pPr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Acesso a memorial principal por palavras.</a:t>
            </a:r>
          </a:p>
          <a:p>
            <a:pPr marL="814388" lvl="1" indent="-357188">
              <a:buFont typeface="Arial Narrow" pitchFamily="34" charset="0"/>
              <a:buChar char="–"/>
            </a:pPr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Acesso a palavra com endereço </a:t>
            </a:r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0x00000064</a:t>
            </a:r>
            <a:endParaRPr lang="pt-BR" sz="2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929190" y="1071546"/>
            <a:ext cx="3910642" cy="523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5786446" y="1000109"/>
            <a:ext cx="232307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Palavra de 32 bits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Acesso a uma palavra na Memória Principal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464347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buFont typeface="Arial Narrow" pitchFamily="34" charset="0"/>
              <a:buChar char="–"/>
            </a:pPr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Exemplo:</a:t>
            </a:r>
          </a:p>
          <a:p>
            <a:pPr marL="814388" lvl="1" indent="-357188">
              <a:buFont typeface="Arial Narrow" pitchFamily="34" charset="0"/>
              <a:buChar char="–"/>
            </a:pPr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Computador de 32 bits.</a:t>
            </a:r>
          </a:p>
          <a:p>
            <a:pPr marL="814388" lvl="1" indent="-357188">
              <a:buFont typeface="Arial Narrow" pitchFamily="34" charset="0"/>
              <a:buChar char="–"/>
            </a:pPr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endereçada por bytes.</a:t>
            </a:r>
          </a:p>
          <a:p>
            <a:pPr marL="814388" lvl="1" indent="-357188">
              <a:buFont typeface="Arial Narrow" pitchFamily="34" charset="0"/>
              <a:buChar char="–"/>
            </a:pPr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Acesso a memorial principal por palavras.</a:t>
            </a:r>
          </a:p>
          <a:p>
            <a:pPr marL="814388" lvl="1" indent="-357188">
              <a:buFont typeface="Arial Narrow" pitchFamily="34" charset="0"/>
              <a:buChar char="–"/>
            </a:pPr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Acesso a palavra com endereço </a:t>
            </a:r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0x00000064</a:t>
            </a:r>
            <a:endParaRPr lang="pt-BR" sz="2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929190" y="1071546"/>
            <a:ext cx="3910642" cy="523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5786446" y="1000109"/>
            <a:ext cx="232307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Palavra de 32 bits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357694"/>
            <a:ext cx="4643470" cy="135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tângulo 7"/>
          <p:cNvSpPr/>
          <p:nvPr/>
        </p:nvSpPr>
        <p:spPr>
          <a:xfrm>
            <a:off x="5357818" y="5286388"/>
            <a:ext cx="3357586" cy="28575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Organização da memória </a:t>
            </a:r>
            <a:r>
              <a:rPr lang="pt-BR" dirty="0" err="1" smtClean="0"/>
              <a:t>cache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3000" dirty="0" smtClean="0"/>
              <a:t>A memória </a:t>
            </a:r>
            <a:r>
              <a:rPr lang="pt-BR" sz="3000" dirty="0" err="1" smtClean="0"/>
              <a:t>cache</a:t>
            </a:r>
            <a:r>
              <a:rPr lang="pt-BR" sz="3000" dirty="0" smtClean="0"/>
              <a:t> é organizada em </a:t>
            </a:r>
            <a:r>
              <a:rPr lang="pt-BR" sz="3000" i="1" dirty="0" smtClean="0">
                <a:solidFill>
                  <a:srgbClr val="0000CC"/>
                </a:solidFill>
              </a:rPr>
              <a:t>blocos (linhas).</a:t>
            </a:r>
          </a:p>
          <a:p>
            <a:pPr lvl="1">
              <a:spcBef>
                <a:spcPts val="0"/>
              </a:spcBef>
            </a:pPr>
            <a:r>
              <a:rPr lang="pt-BR" sz="3000" dirty="0" smtClean="0">
                <a:solidFill>
                  <a:srgbClr val="0000CC"/>
                </a:solidFill>
              </a:rPr>
              <a:t>Ao bloco de memória </a:t>
            </a:r>
            <a:r>
              <a:rPr lang="pt-BR" sz="3000" dirty="0" err="1" smtClean="0">
                <a:solidFill>
                  <a:srgbClr val="0000CC"/>
                </a:solidFill>
              </a:rPr>
              <a:t>cache</a:t>
            </a:r>
            <a:r>
              <a:rPr lang="pt-BR" sz="3000" dirty="0" smtClean="0">
                <a:solidFill>
                  <a:srgbClr val="0000CC"/>
                </a:solidFill>
              </a:rPr>
              <a:t> se chama linha de </a:t>
            </a:r>
            <a:r>
              <a:rPr lang="pt-BR" sz="3000" dirty="0" err="1" smtClean="0">
                <a:solidFill>
                  <a:srgbClr val="0000CC"/>
                </a:solidFill>
              </a:rPr>
              <a:t>cache</a:t>
            </a:r>
            <a:endParaRPr lang="pt-BR" sz="30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</a:pPr>
            <a:r>
              <a:rPr lang="pt-BR" sz="3000" dirty="0" smtClean="0"/>
              <a:t>O tamanho do bloco de Memória Principal é igual ao tamanho da linha.</a:t>
            </a:r>
          </a:p>
          <a:p>
            <a:pPr lvl="1">
              <a:spcBef>
                <a:spcPts val="0"/>
              </a:spcBef>
            </a:pPr>
            <a:r>
              <a:rPr lang="pt-BR" sz="3000" dirty="0" smtClean="0"/>
              <a:t>Porém o tamanho da memória </a:t>
            </a:r>
            <a:r>
              <a:rPr lang="pt-BR" sz="3000" dirty="0" err="1" smtClean="0"/>
              <a:t>cache</a:t>
            </a:r>
            <a:r>
              <a:rPr lang="pt-BR" sz="3000" dirty="0" smtClean="0"/>
              <a:t> é muito menor.</a:t>
            </a:r>
          </a:p>
          <a:p>
            <a:pPr lvl="1">
              <a:spcBef>
                <a:spcPts val="0"/>
              </a:spcBef>
            </a:pPr>
            <a:r>
              <a:rPr lang="pt-BR" sz="3000" dirty="0" smtClean="0"/>
              <a:t>O número de blocos que cabe na memória </a:t>
            </a:r>
            <a:r>
              <a:rPr lang="pt-BR" sz="3000" dirty="0" err="1" smtClean="0"/>
              <a:t>cache</a:t>
            </a:r>
            <a:r>
              <a:rPr lang="pt-BR" sz="3000" dirty="0" smtClean="0"/>
              <a:t> é muito pequeno.</a:t>
            </a:r>
            <a:endParaRPr lang="pt-BR" sz="3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Memória Cache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4292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/>
              <a:t>Se considerarmos um </a:t>
            </a:r>
            <a:r>
              <a:rPr lang="pt-BR" sz="2800" dirty="0" err="1" smtClean="0"/>
              <a:t>cache</a:t>
            </a:r>
            <a:r>
              <a:rPr lang="pt-BR" sz="2800" dirty="0" smtClean="0"/>
              <a:t> de nível único.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Para acessar um palavra de dado, a </a:t>
            </a:r>
            <a:r>
              <a:rPr lang="pt-BR" sz="2800" dirty="0" err="1" smtClean="0"/>
              <a:t>cache</a:t>
            </a:r>
            <a:r>
              <a:rPr lang="pt-BR" sz="2800" dirty="0" smtClean="0"/>
              <a:t> é consultada em primeiro lugar.</a:t>
            </a:r>
          </a:p>
          <a:p>
            <a:pPr lvl="2">
              <a:spcBef>
                <a:spcPts val="0"/>
              </a:spcBef>
            </a:pPr>
            <a:r>
              <a:rPr lang="pt-BR" sz="2800" dirty="0" smtClean="0"/>
              <a:t>Encontrar o dado requerido na </a:t>
            </a:r>
            <a:r>
              <a:rPr lang="pt-BR" sz="2800" dirty="0" err="1" smtClean="0"/>
              <a:t>cache</a:t>
            </a:r>
            <a:r>
              <a:rPr lang="pt-BR" sz="2800" dirty="0" smtClean="0"/>
              <a:t> é referenciado com um acerto (</a:t>
            </a:r>
            <a:r>
              <a:rPr lang="pt-BR" sz="2800" i="1" dirty="0" smtClean="0">
                <a:solidFill>
                  <a:srgbClr val="0000CC"/>
                </a:solidFill>
              </a:rPr>
              <a:t>hit</a:t>
            </a:r>
            <a:r>
              <a:rPr lang="pt-BR" sz="2800" dirty="0" smtClean="0"/>
              <a:t>) na </a:t>
            </a:r>
            <a:r>
              <a:rPr lang="pt-BR" sz="2800" dirty="0" err="1" smtClean="0"/>
              <a:t>cache</a:t>
            </a:r>
            <a:r>
              <a:rPr lang="pt-BR" sz="2800" dirty="0" smtClean="0"/>
              <a:t>;</a:t>
            </a:r>
          </a:p>
          <a:p>
            <a:pPr lvl="2">
              <a:spcBef>
                <a:spcPts val="0"/>
              </a:spcBef>
            </a:pPr>
            <a:r>
              <a:rPr lang="pt-BR" sz="2800" dirty="0" smtClean="0"/>
              <a:t>Não encontrar é uma falha (</a:t>
            </a:r>
            <a:r>
              <a:rPr lang="pt-BR" sz="2800" i="1" dirty="0" smtClean="0">
                <a:solidFill>
                  <a:srgbClr val="0000CC"/>
                </a:solidFill>
              </a:rPr>
              <a:t>miss</a:t>
            </a:r>
            <a:r>
              <a:rPr lang="pt-BR" sz="2800" dirty="0" smtClean="0"/>
              <a:t>) de acesso (ou ausência de dados) na </a:t>
            </a:r>
            <a:r>
              <a:rPr lang="pt-BR" sz="2800" dirty="0" err="1" smtClean="0"/>
              <a:t>cache</a:t>
            </a:r>
            <a:r>
              <a:rPr lang="pt-BR" sz="28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Um parâmetro importante na avaliação do funcionamento da memória </a:t>
            </a:r>
            <a:r>
              <a:rPr lang="pt-BR" sz="2800" dirty="0" err="1" smtClean="0"/>
              <a:t>cache</a:t>
            </a:r>
            <a:r>
              <a:rPr lang="pt-BR" sz="2800" dirty="0" smtClean="0"/>
              <a:t> é a taxa de acerto definida como a fração (%) dos acessos aos dados que podem ser satisfeitos a partir da </a:t>
            </a:r>
            <a:r>
              <a:rPr lang="pt-BR" sz="2800" dirty="0" err="1" smtClean="0"/>
              <a:t>cache</a:t>
            </a:r>
            <a:r>
              <a:rPr lang="pt-BR" sz="2800" dirty="0" smtClean="0"/>
              <a:t>, em vez de utilizar a memória mais lenta que fica após a </a:t>
            </a:r>
            <a:r>
              <a:rPr lang="pt-BR" sz="2800" dirty="0" err="1" smtClean="0"/>
              <a:t>cache</a:t>
            </a:r>
            <a:r>
              <a:rPr lang="pt-BR" sz="2800" dirty="0" smtClean="0"/>
              <a:t>.    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Exemplo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371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O tamanho do bloco é 1 palavra (4 bytes).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As requisições da CPU são de 1 palavra.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A memória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já tem os seguintes dados: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É pedida </a:t>
            </a:r>
            <a:r>
              <a:rPr kumimoji="0" lang="pt-BR" sz="3200" b="1" i="1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X</a:t>
            </a:r>
            <a:r>
              <a:rPr kumimoji="0" lang="pt-BR" sz="3200" b="1" i="1" u="none" strike="noStrike" kern="1200" cap="none" spc="0" normalizeH="0" baseline="-2500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n</a:t>
            </a:r>
            <a:endParaRPr kumimoji="0" lang="pt-BR" sz="3200" b="1" i="1" u="none" strike="noStrike" kern="1200" cap="none" spc="0" normalizeH="0" baseline="-25000" noProof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É produzida uma falha.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Busca-se </a:t>
            </a:r>
            <a:r>
              <a:rPr kumimoji="0" lang="pt-BR" sz="3200" b="1" i="1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X</a:t>
            </a:r>
            <a:r>
              <a:rPr kumimoji="0" lang="pt-BR" sz="3200" b="1" i="1" u="none" strike="noStrike" kern="1200" cap="none" spc="0" normalizeH="0" baseline="-2500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n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na memória.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É inserida no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</p:txBody>
      </p:sp>
      <p:grpSp>
        <p:nvGrpSpPr>
          <p:cNvPr id="2" name="Grupo 8"/>
          <p:cNvGrpSpPr/>
          <p:nvPr/>
        </p:nvGrpSpPr>
        <p:grpSpPr>
          <a:xfrm>
            <a:off x="6286512" y="2643182"/>
            <a:ext cx="2500330" cy="3498707"/>
            <a:chOff x="6286512" y="2514694"/>
            <a:chExt cx="2500330" cy="3498707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6286512" y="2514694"/>
              <a:ext cx="2500330" cy="3498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38988" y="5381620"/>
              <a:ext cx="387350" cy="233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Memória </a:t>
            </a:r>
            <a:r>
              <a:rPr lang="pt-BR" dirty="0" err="1" smtClean="0"/>
              <a:t>cache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2800" dirty="0" smtClean="0">
                <a:effectLst/>
              </a:rPr>
              <a:t>Tempo médio de acesso ao sistema de memória com uma memória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pt-BR" sz="2800" dirty="0" smtClean="0">
              <a:effectLst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pt-BR" sz="3600" dirty="0" smtClean="0">
                <a:solidFill>
                  <a:srgbClr val="0000CC"/>
                </a:solidFill>
              </a:rPr>
              <a:t>T = h · </a:t>
            </a:r>
            <a:r>
              <a:rPr lang="pt-BR" sz="3600" dirty="0" err="1" smtClean="0">
                <a:solidFill>
                  <a:srgbClr val="0000CC"/>
                </a:solidFill>
              </a:rPr>
              <a:t>Tc</a:t>
            </a:r>
            <a:r>
              <a:rPr lang="pt-BR" sz="3600" dirty="0" smtClean="0">
                <a:solidFill>
                  <a:srgbClr val="0000CC"/>
                </a:solidFill>
              </a:rPr>
              <a:t> + (1-h) · Tf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endParaRPr lang="pt-BR" sz="3600" dirty="0" smtClean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2800" dirty="0" err="1" smtClean="0">
                <a:solidFill>
                  <a:srgbClr val="0000CC"/>
                </a:solidFill>
              </a:rPr>
              <a:t>Tc</a:t>
            </a:r>
            <a:r>
              <a:rPr lang="pt-BR" sz="2800" dirty="0" smtClean="0">
                <a:effectLst/>
              </a:rPr>
              <a:t>: tempo de acesso 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Tf</a:t>
            </a:r>
            <a:r>
              <a:rPr lang="pt-BR" sz="2800" dirty="0" smtClean="0">
                <a:effectLst/>
              </a:rPr>
              <a:t>: tempo para tratar a falha.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pt-BR" sz="2800" dirty="0" err="1" smtClean="0">
                <a:effectLst/>
              </a:rPr>
              <a:t>Inclue</a:t>
            </a:r>
            <a:r>
              <a:rPr lang="pt-BR" sz="2800" dirty="0" smtClean="0">
                <a:effectLst/>
              </a:rPr>
              <a:t> o tempo para trazer o bloco para 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h</a:t>
            </a:r>
            <a:r>
              <a:rPr lang="pt-BR" sz="2800" dirty="0" smtClean="0">
                <a:effectLst/>
              </a:rPr>
              <a:t>: taxas de acertos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pt-BR" sz="2800" dirty="0" smtClean="0">
                <a:effectLst/>
              </a:rPr>
              <a:t> </a:t>
            </a:r>
            <a:r>
              <a:rPr lang="pt-BR" sz="2800" dirty="0" smtClean="0">
                <a:solidFill>
                  <a:srgbClr val="0000CC"/>
                </a:solidFill>
              </a:rPr>
              <a:t>Acertos:</a:t>
            </a:r>
            <a:r>
              <a:rPr lang="pt-BR" sz="2800" dirty="0" smtClean="0">
                <a:effectLst/>
              </a:rPr>
              <a:t> São produzidos  </a:t>
            </a:r>
            <a:r>
              <a:rPr lang="pt-BR" sz="2800" dirty="0" smtClean="0">
                <a:solidFill>
                  <a:srgbClr val="0000CC"/>
                </a:solidFill>
              </a:rPr>
              <a:t>h*100%</a:t>
            </a:r>
            <a:r>
              <a:rPr lang="pt-BR" sz="2800" dirty="0" smtClean="0">
                <a:effectLst/>
              </a:rPr>
              <a:t>  das vezes.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pt-BR" sz="2800" dirty="0" smtClean="0">
                <a:effectLst/>
              </a:rPr>
              <a:t>Somente necessários o tempo de acessar 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 Falhas</a:t>
            </a:r>
            <a:r>
              <a:rPr lang="pt-BR" sz="2800" dirty="0" smtClean="0">
                <a:effectLst/>
              </a:rPr>
              <a:t>: São produzidos </a:t>
            </a:r>
            <a:r>
              <a:rPr lang="pt-BR" sz="2800" dirty="0" smtClean="0">
                <a:solidFill>
                  <a:srgbClr val="0000CC"/>
                </a:solidFill>
              </a:rPr>
              <a:t>(1-h)*100% </a:t>
            </a:r>
            <a:r>
              <a:rPr lang="pt-BR" sz="2800" dirty="0" smtClean="0">
                <a:effectLst/>
              </a:rPr>
              <a:t>das vezes.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pt-BR" sz="2800" dirty="0" smtClean="0">
                <a:effectLst/>
              </a:rPr>
              <a:t>São necessários o tempo de trazer o bloco para 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.</a:t>
            </a:r>
            <a:endParaRPr lang="pt-BR" sz="2800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Como buscar uma palavra na </a:t>
            </a:r>
            <a:r>
              <a:rPr lang="pt-BR" dirty="0" err="1" smtClean="0"/>
              <a:t>cache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26</a:t>
            </a:fld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214282" y="1285860"/>
            <a:ext cx="8643998" cy="4587563"/>
            <a:chOff x="214282" y="1285860"/>
            <a:chExt cx="8643998" cy="458756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282" y="1285860"/>
              <a:ext cx="8643998" cy="4572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428596" y="2928934"/>
              <a:ext cx="12144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Processador</a:t>
              </a:r>
            </a:p>
            <a:p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714744" y="1857364"/>
              <a:ext cx="15856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286116" y="3643314"/>
              <a:ext cx="209384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</a:t>
              </a:r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Cada Palavra: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143108" y="4857760"/>
              <a:ext cx="3148619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Com blocos de duas palavras</a:t>
              </a:r>
            </a:p>
            <a:p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Quantas linhas tem a </a:t>
              </a:r>
              <a:r>
                <a:rPr lang="pt-BR" sz="2000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cache</a:t>
              </a:r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?</a:t>
              </a:r>
            </a:p>
            <a:p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643702" y="5072074"/>
              <a:ext cx="22145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 de 64 bytes = 16 palavras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929454" y="1357298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Como buscar uma palavra na </a:t>
            </a:r>
            <a:r>
              <a:rPr lang="pt-BR" dirty="0" err="1" smtClean="0"/>
              <a:t>cache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27</a:t>
            </a:fld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214283" y="1142984"/>
            <a:ext cx="8715436" cy="4869926"/>
            <a:chOff x="214283" y="1142984"/>
            <a:chExt cx="8715436" cy="486992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283" y="1238250"/>
              <a:ext cx="8715436" cy="4691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57158" y="2643182"/>
              <a:ext cx="12144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Processador</a:t>
              </a:r>
            </a:p>
            <a:p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643306" y="1643050"/>
              <a:ext cx="158569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000892" y="1142984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715140" y="4929198"/>
              <a:ext cx="22145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 de 64 bytes = 16 palavras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428992" y="3571876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714480" y="5643578"/>
              <a:ext cx="17844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Número da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Como buscar uma palavra na </a:t>
            </a:r>
            <a:r>
              <a:rPr lang="pt-BR" dirty="0" err="1" smtClean="0"/>
              <a:t>cache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1" y="1142984"/>
            <a:ext cx="8715437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357158" y="2786058"/>
            <a:ext cx="121444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Processador</a:t>
            </a:r>
          </a:p>
          <a:p>
            <a:endParaRPr lang="pt-BR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643306" y="1643050"/>
            <a:ext cx="15856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</a:t>
            </a:r>
            <a:r>
              <a:rPr lang="pt-BR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endParaRPr lang="pt-BR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00892" y="1214422"/>
            <a:ext cx="17892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de 32 bits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643702" y="5072074"/>
            <a:ext cx="22145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Principal de 64 bytes = 16 palavras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00430" y="3786190"/>
            <a:ext cx="196720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</a:t>
            </a:r>
            <a:r>
              <a:rPr lang="pt-BR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endParaRPr lang="pt-BR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Tamanho: 32 bytes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4 linhas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2 palavras por linha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28992" y="2285992"/>
            <a:ext cx="2489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1            Palavra 0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14480" y="3286124"/>
            <a:ext cx="123303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Endereço = 8</a:t>
            </a:r>
            <a:endParaRPr lang="pt-BR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Como buscar uma palavra na </a:t>
            </a:r>
            <a:r>
              <a:rPr lang="pt-BR" dirty="0" err="1" smtClean="0"/>
              <a:t>cache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29</a:t>
            </a:fld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214281" y="1142984"/>
            <a:ext cx="8715437" cy="4786346"/>
            <a:chOff x="214281" y="1142984"/>
            <a:chExt cx="8715437" cy="478634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281" y="1142984"/>
              <a:ext cx="8715437" cy="4786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57158" y="2786058"/>
              <a:ext cx="12144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Processador</a:t>
              </a:r>
            </a:p>
            <a:p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643306" y="1643050"/>
              <a:ext cx="158569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000892" y="1214422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643702" y="5214950"/>
              <a:ext cx="22145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 de 64 bytes = 16 palavras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500430" y="3786190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428992" y="2285992"/>
              <a:ext cx="24897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1            Palavra 0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714480" y="3286124"/>
              <a:ext cx="1233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Endereço = 8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071538" y="4786322"/>
              <a:ext cx="976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C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Falha</a:t>
              </a:r>
              <a:endPara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Introdução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107157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300" dirty="0" smtClean="0">
                <a:effectLst/>
              </a:rPr>
              <a:t>Itens em uma mesa de trabalho (registradores) ou em uma gaveta (</a:t>
            </a:r>
            <a:r>
              <a:rPr lang="pt-BR" sz="2300" dirty="0" err="1" smtClean="0">
                <a:effectLst/>
              </a:rPr>
              <a:t>cache</a:t>
            </a:r>
            <a:r>
              <a:rPr lang="pt-BR" sz="2300" dirty="0" smtClean="0">
                <a:effectLst/>
              </a:rPr>
              <a:t>) são acessados mais rapidamente do que aqueles em um armário de arquivos (Memória Principal). </a:t>
            </a:r>
            <a:endParaRPr lang="pt-BR" sz="2300" dirty="0">
              <a:effectLst/>
            </a:endParaRPr>
          </a:p>
        </p:txBody>
      </p:sp>
      <p:pic>
        <p:nvPicPr>
          <p:cNvPr id="6" name="Imagem 5" descr="6_9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500034" y="2214554"/>
            <a:ext cx="8143900" cy="4003749"/>
          </a:xfrm>
          <a:prstGeom prst="rect">
            <a:avLst/>
          </a:prstGeom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429124" y="2071678"/>
            <a:ext cx="4124332" cy="923330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pt-BR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Times New Roman" pitchFamily="18" charset="0"/>
              </a:rPr>
              <a:t>Uma vez que o material de trabalho está na gaveta, serão necessárias poucas viagens até o arquivo.</a:t>
            </a:r>
            <a:endParaRPr lang="en-US" sz="1800" b="1" i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214282" y="5286388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Principal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2857488" y="4214818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Arquivo de Registradores</a:t>
            </a:r>
            <a:endParaRPr lang="en-US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7715272" y="4500570"/>
            <a:ext cx="12144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Cache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1" name="TextBox 12"/>
          <p:cNvSpPr txBox="1"/>
          <p:nvPr/>
        </p:nvSpPr>
        <p:spPr>
          <a:xfrm rot="200145">
            <a:off x="2365626" y="3230228"/>
            <a:ext cx="3000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Acesso ao arquivo em 30s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 rot="421668">
            <a:off x="6586792" y="3419269"/>
            <a:ext cx="22860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Acesso a gaveta em 5s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5572132" y="4286256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Acesso a mesa de trabalho em 2s</a:t>
            </a:r>
            <a:endParaRPr lang="en-US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Como buscar uma palavra na </a:t>
            </a:r>
            <a:r>
              <a:rPr lang="pt-BR" dirty="0" err="1" smtClean="0"/>
              <a:t>cache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30</a:t>
            </a:fld>
            <a:endParaRPr lang="pt-BR"/>
          </a:p>
        </p:txBody>
      </p:sp>
      <p:grpSp>
        <p:nvGrpSpPr>
          <p:cNvPr id="15" name="Grupo 14"/>
          <p:cNvGrpSpPr/>
          <p:nvPr/>
        </p:nvGrpSpPr>
        <p:grpSpPr>
          <a:xfrm>
            <a:off x="214283" y="1038224"/>
            <a:ext cx="8715435" cy="5033981"/>
            <a:chOff x="214283" y="1038224"/>
            <a:chExt cx="8715435" cy="503398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283" y="1038224"/>
              <a:ext cx="8715435" cy="5033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57158" y="2643182"/>
              <a:ext cx="12144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Processador</a:t>
              </a:r>
            </a:p>
            <a:p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786182" y="1643050"/>
              <a:ext cx="158569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072330" y="1071546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715140" y="4786322"/>
              <a:ext cx="22145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 de 64 bytes = 16 palavras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286116" y="3571876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428992" y="2143116"/>
              <a:ext cx="24897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1            Palavra 0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714480" y="3071810"/>
              <a:ext cx="1233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Endereço = 8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000364" y="5572140"/>
              <a:ext cx="406553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É escolhida uma linha na </a:t>
              </a:r>
              <a:r>
                <a:rPr lang="pt-BR" sz="2400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.</a:t>
              </a:r>
              <a:endPara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43504" y="5143512"/>
              <a:ext cx="1428760" cy="35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Como buscar uma palavra na </a:t>
            </a:r>
            <a:r>
              <a:rPr lang="pt-BR" dirty="0" err="1" smtClean="0"/>
              <a:t>cache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31</a:t>
            </a:fld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214282" y="1062038"/>
            <a:ext cx="8715436" cy="5153044"/>
            <a:chOff x="214282" y="1062038"/>
            <a:chExt cx="8715436" cy="515304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282" y="1062038"/>
              <a:ext cx="8715436" cy="5153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57158" y="2643182"/>
              <a:ext cx="12144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Processador</a:t>
              </a:r>
            </a:p>
            <a:p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786182" y="1643050"/>
              <a:ext cx="158569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072330" y="1071546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715140" y="4857760"/>
              <a:ext cx="22145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 de 64 bytes = 16 palavras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286116" y="3571876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428992" y="2143116"/>
              <a:ext cx="24897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1            Palavra 0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714480" y="3071810"/>
              <a:ext cx="1233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Endereço = 8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929190" y="5286388"/>
              <a:ext cx="1546193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Transfere o</a:t>
              </a:r>
            </a:p>
            <a:p>
              <a:pPr algn="ctr"/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 Bloco</a:t>
              </a:r>
              <a:endPara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Como buscar uma palavra na </a:t>
            </a:r>
            <a:r>
              <a:rPr lang="pt-BR" dirty="0" err="1" smtClean="0"/>
              <a:t>cache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32</a:t>
            </a:fld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214282" y="1071547"/>
            <a:ext cx="8715436" cy="5045838"/>
            <a:chOff x="214282" y="1071547"/>
            <a:chExt cx="8715436" cy="504583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282" y="1071547"/>
              <a:ext cx="8715436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57158" y="2928934"/>
              <a:ext cx="12144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Processador</a:t>
              </a:r>
            </a:p>
            <a:p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643306" y="1785926"/>
              <a:ext cx="158569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072330" y="1357298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715140" y="5214950"/>
              <a:ext cx="22145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 de 64 bytes = 16 palavras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571868" y="3786190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500430" y="2500306"/>
              <a:ext cx="24897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1            Palavra 0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785918" y="3500438"/>
              <a:ext cx="10214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C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0x0000100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428728" y="5286388"/>
              <a:ext cx="1534394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Transfere a</a:t>
              </a:r>
            </a:p>
            <a:p>
              <a:pPr algn="ctr"/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</a:t>
              </a:r>
              <a:endPara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Como buscar uma palavra na </a:t>
            </a:r>
            <a:r>
              <a:rPr lang="pt-BR" dirty="0" err="1" smtClean="0"/>
              <a:t>cache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33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3" y="1109663"/>
            <a:ext cx="8715436" cy="510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428596" y="3000372"/>
            <a:ext cx="121444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Processador</a:t>
            </a:r>
          </a:p>
          <a:p>
            <a:endParaRPr lang="pt-BR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857620" y="1857364"/>
            <a:ext cx="15856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</a:t>
            </a:r>
            <a:r>
              <a:rPr lang="pt-BR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endParaRPr lang="pt-BR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072330" y="1357298"/>
            <a:ext cx="17892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de 32 bits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643702" y="5214950"/>
            <a:ext cx="22145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Principal de 64 bytes = 16 palavras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643306" y="3857628"/>
            <a:ext cx="196720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</a:t>
            </a:r>
            <a:r>
              <a:rPr lang="pt-BR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endParaRPr lang="pt-BR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Tamanho: 32 bytes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4 linhas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2 palavras por linha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500430" y="2428868"/>
            <a:ext cx="2489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1            Palavra 0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85918" y="3357562"/>
            <a:ext cx="132600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Endereço = 32</a:t>
            </a:r>
            <a:endParaRPr lang="pt-BR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00232" y="5643578"/>
            <a:ext cx="435771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Como saber se está na </a:t>
            </a:r>
            <a:r>
              <a:rPr lang="pt-BR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?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Como buscar uma palavra na </a:t>
            </a:r>
            <a:r>
              <a:rPr lang="pt-BR" dirty="0" err="1" smtClean="0"/>
              <a:t>cache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072330" y="928670"/>
            <a:ext cx="17892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de 32 bits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285721" y="980728"/>
            <a:ext cx="8643997" cy="5228944"/>
            <a:chOff x="285721" y="1090613"/>
            <a:chExt cx="8643997" cy="5228944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21" y="1090613"/>
              <a:ext cx="8643997" cy="5124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786182" y="1357298"/>
              <a:ext cx="158569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6643702" y="4857760"/>
              <a:ext cx="22145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 de 64 bytes = 16 palavras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500430" y="3429000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500430" y="2000240"/>
              <a:ext cx="24897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1            Palavra 0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714480" y="3071810"/>
              <a:ext cx="132600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Endereço = 32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571604" y="5857892"/>
              <a:ext cx="55721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Este é o conteúdo do endereço 8 e não do 32</a:t>
              </a:r>
              <a:endPara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28596" y="2571744"/>
              <a:ext cx="121444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Processador</a:t>
              </a:r>
            </a:p>
            <a:p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2 perguntas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95300" marR="0" lvl="0" indent="-4953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 2" pitchFamily="18" charset="2"/>
              <a:buAutoNum type="arabicPeriod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Como se sabe se um dado está no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?</a:t>
            </a:r>
          </a:p>
          <a:p>
            <a:pPr marL="495300" marR="0" lvl="0" indent="-4953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 2" pitchFamily="18" charset="2"/>
              <a:buAutoNum type="arabicPeriod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está, como encontrá-lo?</a:t>
            </a:r>
          </a:p>
          <a:p>
            <a:pPr marL="495300" marR="0" lvl="0" indent="-495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AutoNum type="arabicPeriod"/>
              <a:tabLst/>
              <a:defRPr/>
            </a:pPr>
            <a:endParaRPr kumimoji="0" lang="pt-BR" sz="3200" b="1" i="0" u="none" strike="noStrike" kern="1200" cap="none" spc="0" normalizeH="0" baseline="0" noProof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495300" marR="0" lvl="0" indent="-4953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Estratégias:</a:t>
            </a:r>
          </a:p>
          <a:p>
            <a:pPr marL="850900" marR="0" lvl="1" indent="-4572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 2" pitchFamily="18" charset="2"/>
              <a:buAutoNum type="alphaLcParenR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 de mapeamento direto (</a:t>
            </a:r>
            <a:r>
              <a:rPr kumimoji="0" lang="pt-BR" sz="3200" b="1" i="1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direct</a:t>
            </a: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pt-BR" sz="3200" b="1" i="1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mapped</a:t>
            </a: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pt-BR" sz="3200" b="1" i="1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).</a:t>
            </a:r>
          </a:p>
          <a:p>
            <a:pPr marL="850900" marR="0" lvl="1" indent="-4572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 2" pitchFamily="18" charset="2"/>
              <a:buAutoNum type="alphaLcParenR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 associativo total (</a:t>
            </a:r>
            <a:r>
              <a:rPr kumimoji="0" lang="pt-BR" sz="3200" b="1" i="1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fully</a:t>
            </a: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pt-BR" sz="3200" b="1" i="1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associative</a:t>
            </a: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pt-BR" sz="3200" b="1" i="1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).</a:t>
            </a:r>
          </a:p>
          <a:p>
            <a:pPr marL="850900" marR="0" lvl="1" indent="-4572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 2" pitchFamily="18" charset="2"/>
              <a:buAutoNum type="alphaLcParenR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 associativo por conjunto (</a:t>
            </a:r>
            <a:r>
              <a:rPr kumimoji="0" lang="pt-BR" sz="3200" b="1" i="1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n-way</a:t>
            </a: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set </a:t>
            </a:r>
            <a:r>
              <a:rPr kumimoji="0" lang="pt-BR" sz="3200" b="1" i="1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associative</a:t>
            </a: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pt-BR" sz="3200" b="1" i="1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).</a:t>
            </a:r>
          </a:p>
          <a:p>
            <a:pPr marL="495300" marR="0" lvl="0" indent="-495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AutoNum type="arabicPeriod"/>
              <a:tabLst/>
              <a:defRPr/>
            </a:pPr>
            <a:endParaRPr kumimoji="0" lang="pt-BR" sz="3200" b="1" i="0" u="none" strike="noStrike" kern="1200" cap="none" spc="0" normalizeH="0" baseline="0" noProof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Função de correspondência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3000" dirty="0" smtClean="0">
                <a:solidFill>
                  <a:srgbClr val="0000CC"/>
                </a:solidFill>
              </a:rPr>
              <a:t>Um projeto de memória </a:t>
            </a:r>
            <a:r>
              <a:rPr lang="pt-BR" sz="3000" dirty="0" err="1" smtClean="0">
                <a:solidFill>
                  <a:srgbClr val="0000CC"/>
                </a:solidFill>
              </a:rPr>
              <a:t>cache</a:t>
            </a:r>
            <a:r>
              <a:rPr lang="pt-BR" sz="3000" dirty="0" smtClean="0">
                <a:solidFill>
                  <a:srgbClr val="0000CC"/>
                </a:solidFill>
              </a:rPr>
              <a:t> necessita:</a:t>
            </a:r>
          </a:p>
          <a:p>
            <a:pPr lvl="1">
              <a:spcBef>
                <a:spcPts val="0"/>
              </a:spcBef>
            </a:pPr>
            <a:r>
              <a:rPr lang="pt-BR" sz="3000" dirty="0" smtClean="0"/>
              <a:t>De um algoritmo que diga em que lugares da memória </a:t>
            </a:r>
            <a:r>
              <a:rPr lang="pt-BR" sz="3000" dirty="0" err="1" smtClean="0"/>
              <a:t>cache</a:t>
            </a:r>
            <a:r>
              <a:rPr lang="pt-BR" sz="3000" dirty="0" smtClean="0"/>
              <a:t> se pode armazenar um determinado bloco determinado da memória principal.</a:t>
            </a:r>
          </a:p>
          <a:p>
            <a:pPr lvl="1">
              <a:spcBef>
                <a:spcPts val="0"/>
              </a:spcBef>
            </a:pPr>
            <a:r>
              <a:rPr lang="pt-BR" sz="3000" dirty="0" smtClean="0"/>
              <a:t>Um mecanismo que permita saber que bloco da memória principal está em uma linha da memória </a:t>
            </a:r>
            <a:r>
              <a:rPr lang="pt-BR" sz="3000" dirty="0" err="1" smtClean="0"/>
              <a:t>cache</a:t>
            </a:r>
            <a:r>
              <a:rPr lang="pt-BR" sz="3000" dirty="0" smtClean="0"/>
              <a:t>.</a:t>
            </a:r>
          </a:p>
          <a:p>
            <a:pPr lvl="2">
              <a:spcBef>
                <a:spcPts val="0"/>
              </a:spcBef>
            </a:pPr>
            <a:r>
              <a:rPr lang="pt-BR" sz="3000" dirty="0" smtClean="0"/>
              <a:t>São associados </a:t>
            </a:r>
            <a:r>
              <a:rPr lang="pt-BR" sz="3000" i="1" dirty="0" err="1" smtClean="0">
                <a:solidFill>
                  <a:srgbClr val="0000CC"/>
                </a:solidFill>
              </a:rPr>
              <a:t>labels</a:t>
            </a:r>
            <a:r>
              <a:rPr lang="pt-BR" sz="3000" dirty="0" smtClean="0"/>
              <a:t> as linhas.</a:t>
            </a:r>
            <a:endParaRPr lang="pt-BR" sz="3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Localização no </a:t>
            </a:r>
            <a:r>
              <a:rPr lang="pt-BR" sz="2800" dirty="0" err="1" smtClean="0"/>
              <a:t>cache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37</a:t>
            </a:fld>
            <a:endParaRPr lang="pt-B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000108"/>
            <a:ext cx="7215238" cy="5277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upo 7"/>
          <p:cNvGrpSpPr/>
          <p:nvPr/>
        </p:nvGrpSpPr>
        <p:grpSpPr>
          <a:xfrm>
            <a:off x="928662" y="5000636"/>
            <a:ext cx="7554493" cy="1318921"/>
            <a:chOff x="928662" y="5000636"/>
            <a:chExt cx="7554493" cy="1318921"/>
          </a:xfrm>
        </p:grpSpPr>
        <p:sp>
          <p:nvSpPr>
            <p:cNvPr id="6" name="CaixaDeTexto 5"/>
            <p:cNvSpPr txBox="1"/>
            <p:nvPr/>
          </p:nvSpPr>
          <p:spPr>
            <a:xfrm>
              <a:off x="6429388" y="5000636"/>
              <a:ext cx="205376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sz="2400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928662" y="5857892"/>
              <a:ext cx="236154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Localização na MP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38</a:t>
            </a:fld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500034" y="1071546"/>
            <a:ext cx="7768807" cy="5249546"/>
            <a:chOff x="500034" y="1071546"/>
            <a:chExt cx="7768807" cy="5249546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473" y="1071546"/>
              <a:ext cx="7500989" cy="5249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6215074" y="4929198"/>
              <a:ext cx="205376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sz="2400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00034" y="5786454"/>
              <a:ext cx="236154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Correspondência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39</a:t>
            </a:fld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071546"/>
            <a:ext cx="75914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Introdução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4292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500" dirty="0" smtClean="0">
                <a:effectLst/>
              </a:rPr>
              <a:t>O nome </a:t>
            </a:r>
            <a:r>
              <a:rPr lang="pt-BR" sz="2500" dirty="0" err="1" smtClean="0">
                <a:effectLst/>
              </a:rPr>
              <a:t>cache</a:t>
            </a:r>
            <a:r>
              <a:rPr lang="pt-BR" sz="2500" dirty="0" smtClean="0">
                <a:effectLst/>
              </a:rPr>
              <a:t> é usado para essa memória pequena e rápida, porque ela é, usualmente invisível ao usuário, exceto pelo seu efeito no desempenho. </a:t>
            </a:r>
          </a:p>
          <a:p>
            <a:pPr>
              <a:spcBef>
                <a:spcPts val="0"/>
              </a:spcBef>
            </a:pPr>
            <a:r>
              <a:rPr lang="pt-BR" sz="2500" dirty="0" smtClean="0">
                <a:effectLst/>
              </a:rPr>
              <a:t>Visa melhorar o desempenho da comunicação entre o processador e a memória principal.</a:t>
            </a:r>
          </a:p>
          <a:p>
            <a:pPr lvl="1">
              <a:spcBef>
                <a:spcPts val="0"/>
              </a:spcBef>
            </a:pPr>
            <a:r>
              <a:rPr lang="pt-BR" sz="2500" dirty="0" smtClean="0">
                <a:effectLst/>
              </a:rPr>
              <a:t>Idéia: manter as palavras usadas com mais freqüência.</a:t>
            </a:r>
          </a:p>
          <a:p>
            <a:pPr>
              <a:spcBef>
                <a:spcPts val="0"/>
              </a:spcBef>
            </a:pPr>
            <a:r>
              <a:rPr lang="pt-BR" sz="2500" dirty="0" smtClean="0">
                <a:effectLst/>
              </a:rPr>
              <a:t>Comunicação com a CPU é feita por palavras.</a:t>
            </a:r>
          </a:p>
          <a:p>
            <a:pPr lvl="1">
              <a:spcBef>
                <a:spcPts val="0"/>
              </a:spcBef>
            </a:pPr>
            <a:r>
              <a:rPr lang="pt-BR" sz="2500" dirty="0" smtClean="0">
                <a:effectLst/>
              </a:rPr>
              <a:t>Comunicação feita por blocos de palavras de tamanho fixo.</a:t>
            </a:r>
          </a:p>
          <a:p>
            <a:pPr lvl="1">
              <a:spcBef>
                <a:spcPts val="0"/>
              </a:spcBef>
            </a:pPr>
            <a:r>
              <a:rPr lang="pt-BR" sz="2500" dirty="0" smtClean="0">
                <a:effectLst/>
              </a:rPr>
              <a:t>Contém cópia de partes da memória principal.</a:t>
            </a:r>
          </a:p>
          <a:p>
            <a:pPr lvl="1">
              <a:spcBef>
                <a:spcPts val="0"/>
              </a:spcBef>
            </a:pPr>
            <a:r>
              <a:rPr lang="pt-BR" sz="2500" dirty="0" smtClean="0">
                <a:effectLst/>
              </a:rPr>
              <a:t>Nº blocos na MP é muito maior que na cachê (M &gt;&gt; C).</a:t>
            </a:r>
          </a:p>
          <a:p>
            <a:pPr lvl="1">
              <a:spcBef>
                <a:spcPts val="0"/>
              </a:spcBef>
            </a:pPr>
            <a:r>
              <a:rPr lang="pt-BR" sz="2500" dirty="0" smtClean="0">
                <a:effectLst/>
              </a:rPr>
              <a:t>A cachê inclui </a:t>
            </a:r>
            <a:r>
              <a:rPr lang="pt-BR" sz="2500" dirty="0" err="1" smtClean="0">
                <a:effectLst/>
              </a:rPr>
              <a:t>tags</a:t>
            </a:r>
            <a:r>
              <a:rPr lang="pt-BR" sz="2500" dirty="0" smtClean="0">
                <a:effectLst/>
              </a:rPr>
              <a:t> (rótulos) para identificar qual bloco de MP está em cada linha da cachê.</a:t>
            </a:r>
          </a:p>
          <a:p>
            <a:pPr lvl="1">
              <a:spcBef>
                <a:spcPts val="0"/>
              </a:spcBef>
            </a:pPr>
            <a:r>
              <a:rPr lang="pt-BR" sz="2500" dirty="0" err="1" smtClean="0">
                <a:effectLst/>
              </a:rPr>
              <a:t>Tag</a:t>
            </a:r>
            <a:r>
              <a:rPr lang="pt-BR" sz="2500" dirty="0" smtClean="0">
                <a:effectLst/>
              </a:rPr>
              <a:t> (Rótulo) é parte do endereço enviado pela CPU (associativo).</a:t>
            </a:r>
          </a:p>
          <a:p>
            <a:endParaRPr lang="pt-BR" sz="2200" dirty="0" smtClean="0">
              <a:effectLst/>
            </a:endParaRPr>
          </a:p>
          <a:p>
            <a:endParaRPr lang="pt-BR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Mapeamento de memórias </a:t>
            </a:r>
            <a:r>
              <a:rPr lang="pt-BR" sz="2800" dirty="0" err="1" smtClean="0"/>
              <a:t>cache</a:t>
            </a: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4292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A forma de fazer a correspondência entre o endereço da Memória Principal (a que envia dados à CPU) e o lugar onde está armazenado o dado requerido na </a:t>
            </a:r>
            <a:r>
              <a:rPr lang="pt-BR" dirty="0" err="1" smtClean="0"/>
              <a:t>cache</a:t>
            </a:r>
            <a:r>
              <a:rPr lang="pt-BR" dirty="0" smtClean="0"/>
              <a:t> define os diferentes tipos de </a:t>
            </a:r>
            <a:r>
              <a:rPr lang="pt-BR" dirty="0" err="1" smtClean="0"/>
              <a:t>cache</a:t>
            </a:r>
            <a:r>
              <a:rPr lang="pt-BR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pt-BR" dirty="0" smtClean="0">
                <a:solidFill>
                  <a:srgbClr val="0000CC"/>
                </a:solidFill>
              </a:rPr>
              <a:t>Associativa:</a:t>
            </a:r>
          </a:p>
          <a:p>
            <a:pPr lvl="2">
              <a:spcBef>
                <a:spcPts val="0"/>
              </a:spcBef>
            </a:pPr>
            <a:r>
              <a:rPr lang="pt-BR" dirty="0" smtClean="0"/>
              <a:t>O dado pode ocupar qualquer linha da memória.</a:t>
            </a:r>
          </a:p>
          <a:p>
            <a:pPr lvl="2">
              <a:spcBef>
                <a:spcPts val="0"/>
              </a:spcBef>
            </a:pPr>
            <a:r>
              <a:rPr lang="pt-BR" dirty="0" smtClean="0"/>
              <a:t>Utiliza memórias especiais tipo CAM (</a:t>
            </a:r>
            <a:r>
              <a:rPr lang="pt-BR" i="1" dirty="0" err="1" smtClean="0">
                <a:solidFill>
                  <a:srgbClr val="C00000"/>
                </a:solidFill>
              </a:rPr>
              <a:t>content</a:t>
            </a:r>
            <a:r>
              <a:rPr lang="pt-BR" i="1" dirty="0" smtClean="0">
                <a:solidFill>
                  <a:srgbClr val="C00000"/>
                </a:solidFill>
              </a:rPr>
              <a:t> </a:t>
            </a:r>
            <a:r>
              <a:rPr lang="pt-BR" i="1" dirty="0" err="1" smtClean="0">
                <a:solidFill>
                  <a:srgbClr val="C00000"/>
                </a:solidFill>
              </a:rPr>
              <a:t>addressable</a:t>
            </a:r>
            <a:r>
              <a:rPr lang="pt-BR" i="1" dirty="0" smtClean="0">
                <a:solidFill>
                  <a:srgbClr val="C00000"/>
                </a:solidFill>
              </a:rPr>
              <a:t> memory</a:t>
            </a:r>
            <a:r>
              <a:rPr lang="pt-BR" dirty="0" smtClean="0"/>
              <a:t>).</a:t>
            </a:r>
          </a:p>
          <a:p>
            <a:pPr lvl="1">
              <a:spcBef>
                <a:spcPts val="0"/>
              </a:spcBef>
            </a:pPr>
            <a:r>
              <a:rPr lang="pt-BR" dirty="0" smtClean="0">
                <a:solidFill>
                  <a:srgbClr val="0000CC"/>
                </a:solidFill>
              </a:rPr>
              <a:t>Mapeamento Direto:</a:t>
            </a:r>
          </a:p>
          <a:p>
            <a:pPr lvl="2">
              <a:spcBef>
                <a:spcPts val="0"/>
              </a:spcBef>
            </a:pPr>
            <a:r>
              <a:rPr lang="pt-BR" dirty="0" smtClean="0"/>
              <a:t>O dado somente pode ocupar uma determinada linha da </a:t>
            </a:r>
            <a:r>
              <a:rPr lang="pt-BR" dirty="0" err="1" smtClean="0"/>
              <a:t>cache</a:t>
            </a:r>
            <a:r>
              <a:rPr lang="pt-BR" dirty="0" smtClean="0"/>
              <a:t>.</a:t>
            </a:r>
          </a:p>
          <a:p>
            <a:pPr lvl="2">
              <a:spcBef>
                <a:spcPts val="0"/>
              </a:spcBef>
            </a:pPr>
            <a:r>
              <a:rPr lang="pt-BR" dirty="0" smtClean="0"/>
              <a:t>Utiliza memórias convencionais SRAM.</a:t>
            </a:r>
          </a:p>
          <a:p>
            <a:pPr lvl="1">
              <a:spcBef>
                <a:spcPts val="0"/>
              </a:spcBef>
            </a:pPr>
            <a:r>
              <a:rPr lang="pt-BR" dirty="0" smtClean="0">
                <a:solidFill>
                  <a:srgbClr val="0000CC"/>
                </a:solidFill>
              </a:rPr>
              <a:t>Associativa por Grupos (ou conjuntos):</a:t>
            </a:r>
          </a:p>
          <a:p>
            <a:pPr lvl="2">
              <a:spcBef>
                <a:spcPts val="0"/>
              </a:spcBef>
            </a:pPr>
            <a:r>
              <a:rPr lang="pt-BR" dirty="0" smtClean="0"/>
              <a:t>O dado somente pode ser armazenado em umas poucas linhas da </a:t>
            </a:r>
            <a:r>
              <a:rPr lang="pt-BR" dirty="0" err="1" smtClean="0"/>
              <a:t>cache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421484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3200" dirty="0" smtClean="0">
                <a:solidFill>
                  <a:srgbClr val="0000CC"/>
                </a:solidFill>
              </a:rPr>
              <a:t>Forma mais simples de mapeamento.</a:t>
            </a:r>
          </a:p>
          <a:p>
            <a:pPr lvl="1">
              <a:spcBef>
                <a:spcPts val="0"/>
              </a:spcBef>
            </a:pPr>
            <a:r>
              <a:rPr lang="pt-BR" sz="3200" dirty="0" smtClean="0"/>
              <a:t>Posição na </a:t>
            </a:r>
            <a:r>
              <a:rPr lang="pt-BR" sz="3200" dirty="0" err="1" smtClean="0"/>
              <a:t>cache</a:t>
            </a:r>
            <a:r>
              <a:rPr lang="pt-BR" sz="3200" dirty="0" smtClean="0"/>
              <a:t> depende do endereço da palavra na memória principal (MP).</a:t>
            </a:r>
          </a:p>
          <a:p>
            <a:pPr lvl="1">
              <a:spcBef>
                <a:spcPts val="0"/>
              </a:spcBef>
            </a:pPr>
            <a:r>
              <a:rPr lang="pt-BR" sz="3200" dirty="0" smtClean="0"/>
              <a:t>Cada palavra possui uma posição fixa.</a:t>
            </a:r>
          </a:p>
          <a:p>
            <a:pPr lvl="1">
              <a:spcBef>
                <a:spcPts val="0"/>
              </a:spcBef>
            </a:pPr>
            <a:r>
              <a:rPr lang="pt-BR" sz="3200" dirty="0" smtClean="0"/>
              <a:t>Grupo de palavras mapeado na mesma posição da </a:t>
            </a:r>
            <a:r>
              <a:rPr lang="pt-BR" sz="3200" dirty="0" err="1" smtClean="0"/>
              <a:t>cache</a:t>
            </a:r>
            <a:r>
              <a:rPr lang="pt-BR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4292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3200" dirty="0" smtClean="0">
                <a:solidFill>
                  <a:srgbClr val="0000CC"/>
                </a:solidFill>
              </a:rPr>
              <a:t>Exemplo:</a:t>
            </a:r>
          </a:p>
          <a:p>
            <a:pPr>
              <a:spcBef>
                <a:spcPts val="0"/>
              </a:spcBef>
            </a:pPr>
            <a:r>
              <a:rPr lang="pt-BR" sz="3200" dirty="0" smtClean="0"/>
              <a:t>Um </a:t>
            </a:r>
            <a:r>
              <a:rPr lang="pt-BR" sz="3200" dirty="0" err="1" smtClean="0"/>
              <a:t>cache</a:t>
            </a:r>
            <a:r>
              <a:rPr lang="pt-BR" sz="3200" dirty="0" smtClean="0"/>
              <a:t> de 4 posições e Memória Principal de 32 endereços (palavra de 8 bits).</a:t>
            </a:r>
          </a:p>
          <a:p>
            <a:pPr lvl="1">
              <a:spcBef>
                <a:spcPts val="0"/>
              </a:spcBef>
            </a:pPr>
            <a:r>
              <a:rPr lang="pt-BR" sz="3200" dirty="0" smtClean="0"/>
              <a:t>Cada posição da </a:t>
            </a:r>
            <a:r>
              <a:rPr lang="pt-BR" sz="3200" dirty="0" err="1" smtClean="0"/>
              <a:t>cache</a:t>
            </a:r>
            <a:r>
              <a:rPr lang="pt-BR" sz="3200" dirty="0" smtClean="0"/>
              <a:t> tem 1 de 8 posições da MP.</a:t>
            </a:r>
          </a:p>
          <a:p>
            <a:pPr lvl="1">
              <a:spcBef>
                <a:spcPts val="0"/>
              </a:spcBef>
            </a:pPr>
            <a:r>
              <a:rPr lang="pt-BR" sz="3200" dirty="0" smtClean="0"/>
              <a:t>Endereço obtido pelo resto da divisão inteira do número de posições da </a:t>
            </a:r>
            <a:r>
              <a:rPr lang="pt-BR" sz="3200" dirty="0" err="1" smtClean="0"/>
              <a:t>cache</a:t>
            </a:r>
            <a:r>
              <a:rPr lang="pt-BR" sz="32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pt-BR" sz="3200" dirty="0" smtClean="0"/>
              <a:t>Mapeamento utilizando os dois bits menos significativos do endereço.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421484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3000" dirty="0" smtClean="0"/>
              <a:t>O endereço é dividido em </a:t>
            </a:r>
            <a:r>
              <a:rPr lang="pt-BR" sz="3000" dirty="0" smtClean="0">
                <a:solidFill>
                  <a:srgbClr val="0000CC"/>
                </a:solidFill>
              </a:rPr>
              <a:t>três campos</a:t>
            </a:r>
            <a:r>
              <a:rPr lang="pt-BR" sz="3000" dirty="0" smtClean="0"/>
              <a:t>:</a:t>
            </a:r>
          </a:p>
          <a:p>
            <a:pPr lvl="2">
              <a:spcBef>
                <a:spcPts val="0"/>
              </a:spcBef>
            </a:pPr>
            <a:r>
              <a:rPr lang="pt-BR" sz="3000" dirty="0" smtClean="0">
                <a:solidFill>
                  <a:srgbClr val="0000CC"/>
                </a:solidFill>
              </a:rPr>
              <a:t>Seleção de byte na linha</a:t>
            </a:r>
            <a:r>
              <a:rPr lang="pt-BR" sz="3000" dirty="0" smtClean="0"/>
              <a:t>.</a:t>
            </a:r>
          </a:p>
          <a:p>
            <a:pPr lvl="2">
              <a:spcBef>
                <a:spcPts val="0"/>
              </a:spcBef>
            </a:pPr>
            <a:r>
              <a:rPr lang="pt-BR" sz="3000" dirty="0" smtClean="0">
                <a:solidFill>
                  <a:srgbClr val="0000CC"/>
                </a:solidFill>
              </a:rPr>
              <a:t>Seleção de linha</a:t>
            </a:r>
            <a:r>
              <a:rPr lang="pt-BR" sz="3000" dirty="0" smtClean="0"/>
              <a:t>.</a:t>
            </a:r>
          </a:p>
          <a:p>
            <a:pPr lvl="3">
              <a:spcBef>
                <a:spcPts val="0"/>
              </a:spcBef>
            </a:pPr>
            <a:r>
              <a:rPr lang="pt-BR" sz="3000" dirty="0" smtClean="0"/>
              <a:t>O endereço enviado pela CPU seleciona diretamente a linha na </a:t>
            </a:r>
            <a:r>
              <a:rPr lang="pt-BR" sz="3000" dirty="0" err="1" smtClean="0"/>
              <a:t>cache</a:t>
            </a:r>
            <a:endParaRPr lang="pt-BR" sz="3000" dirty="0" smtClean="0"/>
          </a:p>
          <a:p>
            <a:pPr lvl="2">
              <a:spcBef>
                <a:spcPts val="0"/>
              </a:spcBef>
            </a:pPr>
            <a:r>
              <a:rPr lang="pt-BR" sz="3000" dirty="0" err="1" smtClean="0">
                <a:solidFill>
                  <a:srgbClr val="0000CC"/>
                </a:solidFill>
              </a:rPr>
              <a:t>Tag</a:t>
            </a:r>
            <a:r>
              <a:rPr lang="pt-BR" sz="3000" dirty="0" smtClean="0">
                <a:solidFill>
                  <a:srgbClr val="0000CC"/>
                </a:solidFill>
              </a:rPr>
              <a:t> (</a:t>
            </a:r>
            <a:r>
              <a:rPr lang="pt-BR" sz="3000" dirty="0" err="1" smtClean="0">
                <a:solidFill>
                  <a:srgbClr val="0000CC"/>
                </a:solidFill>
              </a:rPr>
              <a:t>Label</a:t>
            </a:r>
            <a:r>
              <a:rPr lang="pt-BR" sz="3000" dirty="0" smtClean="0">
                <a:solidFill>
                  <a:srgbClr val="0000CC"/>
                </a:solidFill>
              </a:rPr>
              <a:t>).</a:t>
            </a:r>
          </a:p>
          <a:p>
            <a:pPr lvl="3">
              <a:spcBef>
                <a:spcPts val="0"/>
              </a:spcBef>
            </a:pPr>
            <a:r>
              <a:rPr lang="pt-BR" sz="3000" dirty="0" smtClean="0"/>
              <a:t>Identificar entre todos os endereços da Memória Principal que são mapeados na mesma linha da </a:t>
            </a:r>
            <a:r>
              <a:rPr lang="pt-BR" sz="3000" dirty="0" err="1" smtClean="0"/>
              <a:t>cache</a:t>
            </a:r>
            <a:r>
              <a:rPr lang="pt-BR" sz="3000" dirty="0" smtClean="0"/>
              <a:t>.</a:t>
            </a:r>
            <a:endParaRPr lang="pt-BR" sz="3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35719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effectLst/>
              </a:rPr>
              <a:t>Cada bloco da memória principal é mapeado a uma localização fixa da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.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effectLst/>
              </a:rPr>
              <a:t>O endereço de uma palavra é dividido em três campos: 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effectLst/>
              </a:rPr>
              <a:t>Os </a:t>
            </a:r>
            <a:r>
              <a:rPr lang="pt-BR" sz="2800" i="1" dirty="0" smtClean="0">
                <a:solidFill>
                  <a:srgbClr val="0000CC"/>
                </a:solidFill>
              </a:rPr>
              <a:t>w</a:t>
            </a:r>
            <a:r>
              <a:rPr lang="pt-BR" sz="2800" dirty="0" smtClean="0">
                <a:effectLst/>
              </a:rPr>
              <a:t> bits menos significativos identificam o dado dentro do bloco.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effectLst/>
              </a:rPr>
              <a:t>Os seguintes </a:t>
            </a:r>
            <a:r>
              <a:rPr lang="pt-BR" sz="2800" i="1" dirty="0" smtClean="0">
                <a:solidFill>
                  <a:srgbClr val="0000CC"/>
                </a:solidFill>
              </a:rPr>
              <a:t>s</a:t>
            </a:r>
            <a:r>
              <a:rPr lang="pt-BR" sz="2800" dirty="0" smtClean="0">
                <a:effectLst/>
              </a:rPr>
              <a:t> bits identificam um número de linha dentro da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effectLst/>
              </a:rPr>
              <a:t>E os </a:t>
            </a:r>
            <a:r>
              <a:rPr lang="pt-BR" sz="2800" i="1" dirty="0" smtClean="0">
                <a:solidFill>
                  <a:srgbClr val="0000CC"/>
                </a:solidFill>
              </a:rPr>
              <a:t>t</a:t>
            </a:r>
            <a:r>
              <a:rPr lang="pt-BR" sz="2800" dirty="0" smtClean="0">
                <a:effectLst/>
              </a:rPr>
              <a:t> bits mais significativos formam o </a:t>
            </a:r>
            <a:r>
              <a:rPr lang="pt-BR" sz="2800" i="1" dirty="0" err="1" smtClean="0">
                <a:solidFill>
                  <a:srgbClr val="0000CC"/>
                </a:solidFill>
              </a:rPr>
              <a:t>label</a:t>
            </a:r>
            <a:r>
              <a:rPr lang="pt-BR" sz="2800" dirty="0" smtClean="0">
                <a:effectLst/>
              </a:rPr>
              <a:t> do bloco.</a:t>
            </a:r>
            <a:endParaRPr lang="pt-BR" sz="2800" dirty="0" smtClean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714480" y="4714884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Interpretação da </a:t>
                      </a:r>
                      <a:r>
                        <a:rPr lang="pt-BR" sz="2400" b="1" cap="none" spc="0" dirty="0" err="1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Cache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cap="none" spc="0" dirty="0" err="1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Label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Linha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Dado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i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T</a:t>
                      </a:r>
                      <a:r>
                        <a:rPr lang="pt-BR" sz="2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 bits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i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S</a:t>
                      </a:r>
                      <a:r>
                        <a:rPr lang="pt-BR" sz="2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 bits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i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W</a:t>
                      </a:r>
                      <a:r>
                        <a:rPr lang="pt-BR" sz="2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 bits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4292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3000" dirty="0" smtClean="0">
                <a:effectLst/>
              </a:rPr>
              <a:t>Comprimento do endereço: </a:t>
            </a:r>
            <a:r>
              <a:rPr lang="pt-BR" sz="3000" dirty="0" smtClean="0">
                <a:solidFill>
                  <a:srgbClr val="0000CC"/>
                </a:solidFill>
              </a:rPr>
              <a:t>n = (t + s + w) bits</a:t>
            </a:r>
          </a:p>
          <a:p>
            <a:pPr>
              <a:spcBef>
                <a:spcPts val="0"/>
              </a:spcBef>
            </a:pPr>
            <a:r>
              <a:rPr lang="pt-BR" sz="3000" dirty="0" smtClean="0">
                <a:effectLst/>
              </a:rPr>
              <a:t>Número de unidades endereçáveis:  </a:t>
            </a:r>
            <a:r>
              <a:rPr lang="pt-BR" sz="3000" dirty="0" smtClean="0">
                <a:solidFill>
                  <a:srgbClr val="0000CC"/>
                </a:solidFill>
              </a:rPr>
              <a:t>2</a:t>
            </a:r>
            <a:r>
              <a:rPr lang="pt-BR" sz="3000" baseline="30000" dirty="0" smtClean="0">
                <a:solidFill>
                  <a:srgbClr val="0000CC"/>
                </a:solidFill>
              </a:rPr>
              <a:t>n</a:t>
            </a:r>
            <a:r>
              <a:rPr lang="pt-BR" sz="3000" dirty="0" smtClean="0">
                <a:solidFill>
                  <a:srgbClr val="0000CC"/>
                </a:solidFill>
              </a:rPr>
              <a:t>  palavras ou bytes</a:t>
            </a:r>
          </a:p>
          <a:p>
            <a:pPr>
              <a:spcBef>
                <a:spcPts val="0"/>
              </a:spcBef>
            </a:pPr>
            <a:r>
              <a:rPr lang="pt-BR" sz="3000" dirty="0" smtClean="0">
                <a:effectLst/>
              </a:rPr>
              <a:t>Tamanho do bloco = tamanho da linha:  </a:t>
            </a:r>
            <a:r>
              <a:rPr lang="pt-BR" sz="3000" dirty="0" smtClean="0">
                <a:solidFill>
                  <a:srgbClr val="0000CC"/>
                </a:solidFill>
              </a:rPr>
              <a:t>2</a:t>
            </a:r>
            <a:r>
              <a:rPr lang="pt-BR" sz="3000" baseline="30000" dirty="0" smtClean="0">
                <a:solidFill>
                  <a:srgbClr val="0000CC"/>
                </a:solidFill>
              </a:rPr>
              <a:t>w</a:t>
            </a:r>
            <a:r>
              <a:rPr lang="pt-BR" sz="3000" dirty="0" smtClean="0">
                <a:solidFill>
                  <a:srgbClr val="0000CC"/>
                </a:solidFill>
              </a:rPr>
              <a:t>  palavras ou bytes</a:t>
            </a:r>
          </a:p>
          <a:p>
            <a:pPr>
              <a:spcBef>
                <a:spcPts val="0"/>
              </a:spcBef>
            </a:pPr>
            <a:r>
              <a:rPr lang="pt-BR" sz="3000" dirty="0" smtClean="0">
                <a:effectLst/>
              </a:rPr>
              <a:t>Número de blocos na memória principal: </a:t>
            </a:r>
            <a:r>
              <a:rPr lang="pt-BR" sz="3000" dirty="0" smtClean="0">
                <a:solidFill>
                  <a:srgbClr val="0000CC"/>
                </a:solidFill>
              </a:rPr>
              <a:t>2</a:t>
            </a:r>
            <a:r>
              <a:rPr lang="pt-BR" sz="3000" baseline="30000" dirty="0" smtClean="0">
                <a:solidFill>
                  <a:srgbClr val="0000CC"/>
                </a:solidFill>
              </a:rPr>
              <a:t>n</a:t>
            </a:r>
            <a:r>
              <a:rPr lang="pt-BR" sz="3000" dirty="0" smtClean="0">
                <a:solidFill>
                  <a:srgbClr val="0000CC"/>
                </a:solidFill>
              </a:rPr>
              <a:t> /2</a:t>
            </a:r>
            <a:r>
              <a:rPr lang="pt-BR" sz="3000" baseline="30000" dirty="0" smtClean="0">
                <a:solidFill>
                  <a:srgbClr val="0000CC"/>
                </a:solidFill>
              </a:rPr>
              <a:t>w</a:t>
            </a:r>
            <a:r>
              <a:rPr lang="pt-BR" sz="3000" dirty="0" smtClean="0">
                <a:solidFill>
                  <a:srgbClr val="0000CC"/>
                </a:solidFill>
              </a:rPr>
              <a:t>  = 2t + s</a:t>
            </a:r>
          </a:p>
          <a:p>
            <a:pPr>
              <a:spcBef>
                <a:spcPts val="0"/>
              </a:spcBef>
            </a:pPr>
            <a:r>
              <a:rPr lang="pt-BR" sz="3000" dirty="0" smtClean="0">
                <a:effectLst/>
              </a:rPr>
              <a:t>Número de linhas na </a:t>
            </a:r>
            <a:r>
              <a:rPr lang="pt-BR" sz="3000" dirty="0" err="1" smtClean="0">
                <a:effectLst/>
              </a:rPr>
              <a:t>caché</a:t>
            </a:r>
            <a:r>
              <a:rPr lang="pt-BR" sz="3000" dirty="0" smtClean="0">
                <a:effectLst/>
              </a:rPr>
              <a:t>: </a:t>
            </a:r>
            <a:r>
              <a:rPr lang="pt-BR" sz="3000" dirty="0" smtClean="0">
                <a:solidFill>
                  <a:srgbClr val="0000CC"/>
                </a:solidFill>
              </a:rPr>
              <a:t>m = 2</a:t>
            </a:r>
            <a:r>
              <a:rPr lang="pt-BR" sz="3000" baseline="30000" dirty="0" smtClean="0">
                <a:solidFill>
                  <a:srgbClr val="0000CC"/>
                </a:solidFill>
              </a:rPr>
              <a:t>s</a:t>
            </a:r>
            <a:endParaRPr lang="pt-BR" sz="30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</a:pPr>
            <a:r>
              <a:rPr lang="pt-BR" sz="3000" dirty="0" smtClean="0">
                <a:effectLst/>
              </a:rPr>
              <a:t>Tamanho do </a:t>
            </a:r>
            <a:r>
              <a:rPr lang="pt-BR" sz="3000" dirty="0" err="1" smtClean="0">
                <a:effectLst/>
              </a:rPr>
              <a:t>Label</a:t>
            </a:r>
            <a:r>
              <a:rPr lang="pt-BR" sz="3000" dirty="0" smtClean="0">
                <a:effectLst/>
              </a:rPr>
              <a:t> (</a:t>
            </a:r>
            <a:r>
              <a:rPr lang="pt-BR" sz="3000" i="1" dirty="0" err="1" smtClean="0">
                <a:effectLst/>
              </a:rPr>
              <a:t>tag</a:t>
            </a:r>
            <a:r>
              <a:rPr lang="pt-BR" sz="3000" i="1" dirty="0" smtClean="0">
                <a:effectLst/>
              </a:rPr>
              <a:t>): </a:t>
            </a:r>
            <a:r>
              <a:rPr lang="pt-BR" sz="3000" i="1" dirty="0" smtClean="0">
                <a:solidFill>
                  <a:srgbClr val="0000CC"/>
                </a:solidFill>
              </a:rPr>
              <a:t>(n – s – w) bits</a:t>
            </a:r>
            <a:endParaRPr lang="pt-BR" sz="300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88583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Calibri" pitchFamily="34" charset="0"/>
              <a:buChar char="–"/>
            </a:pP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Em geral:</a:t>
            </a:r>
          </a:p>
          <a:p>
            <a:pPr marL="817563" lvl="1" indent="-360363">
              <a:buFont typeface="Calibri" pitchFamily="34" charset="0"/>
              <a:buChar char="–"/>
            </a:pP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(Endereço do bloco) módulo (Número de blocos totais da </a:t>
            </a:r>
            <a:r>
              <a:rPr lang="pt-BR" sz="3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)</a:t>
            </a:r>
          </a:p>
          <a:p>
            <a:pPr marL="817563" lvl="1" indent="-360363">
              <a:buFont typeface="Calibri" pitchFamily="34" charset="0"/>
              <a:buChar char="–"/>
            </a:pP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O bloco de memória </a:t>
            </a:r>
            <a:r>
              <a:rPr lang="pt-BR" sz="30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</a:t>
            </a: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é armazenado na linha:</a:t>
            </a:r>
          </a:p>
          <a:p>
            <a:pPr marL="1274763" lvl="2" indent="-360363">
              <a:buFont typeface="Calibri" pitchFamily="34" charset="0"/>
              <a:buChar char="–"/>
            </a:pPr>
            <a:r>
              <a:rPr lang="pt-BR" sz="30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</a:t>
            </a: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</a:t>
            </a:r>
            <a:r>
              <a:rPr lang="pt-BR" sz="3000" b="1" i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mod</a:t>
            </a: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número de linhas.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47</a:t>
            </a:fld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2643174" y="1000108"/>
            <a:ext cx="6199889" cy="5298554"/>
            <a:chOff x="2643174" y="1000108"/>
            <a:chExt cx="6199889" cy="5298554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43174" y="1071546"/>
              <a:ext cx="6164207" cy="5143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071802" y="3643314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000892" y="1000108"/>
              <a:ext cx="18421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000892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48</a:t>
            </a:fld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2714612" y="1000108"/>
            <a:ext cx="6271327" cy="5298554"/>
            <a:chOff x="2714612" y="1000108"/>
            <a:chExt cx="6271327" cy="5298554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14612" y="1071546"/>
              <a:ext cx="6215105" cy="514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214678" y="3714752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143768" y="1000108"/>
              <a:ext cx="18421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000892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500430" y="2071678"/>
              <a:ext cx="17443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3">
                      <a:lumMod val="50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 0 – Linha 0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cxnSp>
          <p:nvCxnSpPr>
            <p:cNvPr id="11" name="Conector em curva 10"/>
            <p:cNvCxnSpPr/>
            <p:nvPr/>
          </p:nvCxnSpPr>
          <p:spPr>
            <a:xfrm rot="10800000" flipV="1">
              <a:off x="5857884" y="1643050"/>
              <a:ext cx="1571636" cy="142876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>
                  <a:lumMod val="75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143768" y="1000108"/>
            <a:ext cx="18421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de 32  bits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786050" y="1142984"/>
            <a:ext cx="6175844" cy="5155678"/>
            <a:chOff x="2786050" y="1142984"/>
            <a:chExt cx="6175844" cy="5155678"/>
          </a:xfrm>
        </p:grpSpPr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6050" y="1142984"/>
              <a:ext cx="6129355" cy="5000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357554" y="3643314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143768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643306" y="2143116"/>
              <a:ext cx="17443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3366FF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 1 – Linha 1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cxnSp>
          <p:nvCxnSpPr>
            <p:cNvPr id="10" name="Conector em curva 9"/>
            <p:cNvCxnSpPr/>
            <p:nvPr/>
          </p:nvCxnSpPr>
          <p:spPr>
            <a:xfrm rot="10800000" flipV="1">
              <a:off x="5857884" y="1857364"/>
              <a:ext cx="1643074" cy="128588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>
                  <a:lumMod val="75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Introdução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88583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375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Memória Cache.</a:t>
            </a:r>
          </a:p>
          <a:p>
            <a:pPr marL="790575" lvl="1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de alta velocidade, que mantêm os dados mais recentemente utilizados com o propósito de aumentar a performance do sistema.</a:t>
            </a:r>
          </a:p>
          <a:p>
            <a:pPr marL="790575" lvl="1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Situada entre a Memória Principal e a CPU.</a:t>
            </a:r>
          </a:p>
          <a:p>
            <a:pPr marL="1247775" lvl="2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Tipo SRAM.</a:t>
            </a:r>
          </a:p>
          <a:p>
            <a:pPr marL="790575" lvl="1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Diminui o tempo de acesso aos dados:</a:t>
            </a:r>
          </a:p>
          <a:p>
            <a:pPr marL="1247775" lvl="2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SRAM: próximo a 1 ns</a:t>
            </a:r>
          </a:p>
          <a:p>
            <a:pPr marL="1247775" lvl="2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DRAM: em torno de 10 ns</a:t>
            </a:r>
          </a:p>
          <a:p>
            <a:pPr marL="790575" lvl="1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Quando a CPU acessa pela primeira vez a um dado, busca na Memória Principal.</a:t>
            </a:r>
          </a:p>
          <a:p>
            <a:pPr marL="1247775" lvl="2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Copia-o na memória </a:t>
            </a:r>
            <a:r>
              <a:rPr lang="pt-BR" sz="22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.</a:t>
            </a:r>
          </a:p>
          <a:p>
            <a:pPr marL="1247775" lvl="2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Se necessitar novamente vai buscá-lo.</a:t>
            </a:r>
          </a:p>
          <a:p>
            <a:pPr marL="1247775" lvl="2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Exemplo: 10 acessos:</a:t>
            </a:r>
          </a:p>
          <a:p>
            <a:pPr marL="1704975" lvl="3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Sem </a:t>
            </a:r>
            <a:r>
              <a:rPr lang="pt-BR" sz="22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: 100 ns</a:t>
            </a:r>
          </a:p>
          <a:p>
            <a:pPr marL="1704975" lvl="3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Com </a:t>
            </a:r>
            <a:r>
              <a:rPr lang="pt-BR" sz="22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: 10 + 9*1 = 19 ns</a:t>
            </a:r>
          </a:p>
          <a:p>
            <a:pPr marL="1704975" lvl="3" indent="-333375">
              <a:buFont typeface="Calibri" pitchFamily="34" charset="0"/>
              <a:buChar char="–"/>
            </a:pP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Aumento de rendimento: 5.2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50</a:t>
            </a:fld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2857488" y="1000108"/>
            <a:ext cx="6128451" cy="5298554"/>
            <a:chOff x="2857488" y="1000108"/>
            <a:chExt cx="6128451" cy="5298554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488" y="1071546"/>
              <a:ext cx="5908445" cy="5214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3286116" y="3714752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143768" y="1000108"/>
              <a:ext cx="18421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000892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500430" y="2071678"/>
              <a:ext cx="17443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 2 – Linha 2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cxnSp>
          <p:nvCxnSpPr>
            <p:cNvPr id="10" name="Conector em curva 9"/>
            <p:cNvCxnSpPr/>
            <p:nvPr/>
          </p:nvCxnSpPr>
          <p:spPr>
            <a:xfrm rot="10800000" flipV="1">
              <a:off x="5786446" y="2214554"/>
              <a:ext cx="1643074" cy="114300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>
                  <a:lumMod val="75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51</a:t>
            </a:fld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1714480" y="1000108"/>
            <a:ext cx="7271459" cy="5298554"/>
            <a:chOff x="1714480" y="1000108"/>
            <a:chExt cx="7271459" cy="5298554"/>
          </a:xfrm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4480" y="1214422"/>
              <a:ext cx="7215238" cy="5072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2428860" y="3714752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143768" y="1000108"/>
              <a:ext cx="18421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143768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643174" y="2143116"/>
              <a:ext cx="18501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  3 – Linha  3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cxnSp>
          <p:nvCxnSpPr>
            <p:cNvPr id="10" name="Conector em curva 9"/>
            <p:cNvCxnSpPr/>
            <p:nvPr/>
          </p:nvCxnSpPr>
          <p:spPr>
            <a:xfrm rot="10800000" flipV="1">
              <a:off x="5357818" y="2428868"/>
              <a:ext cx="2000264" cy="107157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>
                  <a:lumMod val="75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52</a:t>
            </a:fld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2071670" y="1000108"/>
            <a:ext cx="6914269" cy="5298554"/>
            <a:chOff x="2071670" y="1000108"/>
            <a:chExt cx="6914269" cy="5298554"/>
          </a:xfrm>
        </p:grpSpPr>
        <p:pic>
          <p:nvPicPr>
            <p:cNvPr id="307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1214422"/>
              <a:ext cx="6712633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2571736" y="3714752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143768" y="1000108"/>
              <a:ext cx="18421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143768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786050" y="2071678"/>
              <a:ext cx="19030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  4  – Linha  0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cxnSp>
          <p:nvCxnSpPr>
            <p:cNvPr id="10" name="Conector em curva 9"/>
            <p:cNvCxnSpPr/>
            <p:nvPr/>
          </p:nvCxnSpPr>
          <p:spPr>
            <a:xfrm rot="10800000" flipV="1">
              <a:off x="5429256" y="2714620"/>
              <a:ext cx="1857388" cy="35719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>
                  <a:lumMod val="75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142984"/>
            <a:ext cx="635416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53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857488" y="3571876"/>
            <a:ext cx="196720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</a:t>
            </a:r>
            <a:r>
              <a:rPr lang="pt-BR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endParaRPr lang="pt-BR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Tamanho: 32 bytes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4 linhas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2 palavras por linha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00892" y="1000108"/>
            <a:ext cx="18421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de 32  bits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143768" y="5929330"/>
            <a:ext cx="18181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Principal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71472" y="5500702"/>
            <a:ext cx="388119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Vários blocos na mesma linha.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071670" y="4857760"/>
            <a:ext cx="1714512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00108"/>
            <a:ext cx="878687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54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714612" y="3714752"/>
            <a:ext cx="196720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</a:t>
            </a:r>
            <a:r>
              <a:rPr lang="pt-BR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endParaRPr lang="pt-BR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Tamanho: 32 bytes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4 linhas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2 palavras por linha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72330" y="1000108"/>
            <a:ext cx="18421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de 32  bits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143768" y="5929330"/>
            <a:ext cx="18181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Principal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14282" y="5000636"/>
            <a:ext cx="614366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Como é possível saber em qual bloco de memória se encontra o endereço?</a:t>
            </a:r>
          </a:p>
          <a:p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Exemplo: o endereço 0100100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Conector em curva 9"/>
          <p:cNvCxnSpPr/>
          <p:nvPr/>
        </p:nvCxnSpPr>
        <p:spPr>
          <a:xfrm rot="10800000" flipV="1">
            <a:off x="5429256" y="2857496"/>
            <a:ext cx="1071570" cy="21431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55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88583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Calibri" pitchFamily="34" charset="0"/>
              <a:buChar char="–"/>
            </a:pP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Vantagens do mapeamento direto:</a:t>
            </a:r>
          </a:p>
          <a:p>
            <a:pPr marL="817563" lvl="1" indent="-360363">
              <a:buFont typeface="Calibri" pitchFamily="34" charset="0"/>
              <a:buChar char="–"/>
            </a:pP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Hardware barato.</a:t>
            </a:r>
          </a:p>
          <a:p>
            <a:pPr marL="817563" lvl="1" indent="-360363">
              <a:buFont typeface="Calibri" pitchFamily="34" charset="0"/>
              <a:buChar char="–"/>
            </a:pP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Procura simples (posição fixa).</a:t>
            </a:r>
          </a:p>
          <a:p>
            <a:pPr marL="817563" lvl="1" indent="-360363">
              <a:buFont typeface="Calibri" pitchFamily="34" charset="0"/>
              <a:buChar char="–"/>
            </a:pP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Simplicidade / Velocidade.</a:t>
            </a:r>
          </a:p>
          <a:p>
            <a:pPr marL="360363" indent="-360363">
              <a:buFont typeface="Calibri" pitchFamily="34" charset="0"/>
              <a:buChar char="–"/>
            </a:pP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Desvantagens do mapeamento direto:</a:t>
            </a:r>
          </a:p>
          <a:p>
            <a:pPr marL="817563" lvl="1" indent="-360363">
              <a:buFont typeface="Calibri" pitchFamily="34" charset="0"/>
              <a:buChar char="–"/>
            </a:pP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Pode ter mau aproveitamento das posições da </a:t>
            </a:r>
            <a:r>
              <a:rPr lang="pt-BR" sz="3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(dependendo dos endereços gerados).</a:t>
            </a:r>
          </a:p>
          <a:p>
            <a:pPr marL="817563" lvl="1" indent="-360363">
              <a:buFont typeface="Calibri" pitchFamily="34" charset="0"/>
              <a:buChar char="–"/>
            </a:pP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Usa parte da </a:t>
            </a:r>
            <a:r>
              <a:rPr lang="pt-BR" sz="3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3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para controle.</a:t>
            </a:r>
          </a:p>
          <a:p>
            <a:pPr marL="817563" lvl="1" indent="-360363">
              <a:buFont typeface="Calibri" pitchFamily="34" charset="0"/>
              <a:buChar char="–"/>
            </a:pPr>
            <a:endParaRPr lang="pt-BR" sz="3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696327"/>
            <a:ext cx="6286544" cy="4547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Associativa: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56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8858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Cada bloco de MP pode ser armazenado em qualquer linha da </a:t>
            </a:r>
            <a:r>
              <a:rPr lang="pt-BR" sz="2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.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Associativa: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57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Endereço da MP em qualquer posição da </a:t>
            </a:r>
            <a:r>
              <a:rPr lang="pt-BR" sz="2800" dirty="0" err="1" smtClean="0">
                <a:solidFill>
                  <a:srgbClr val="0000CC"/>
                </a:solidFill>
              </a:rPr>
              <a:t>cache</a:t>
            </a:r>
            <a:r>
              <a:rPr lang="pt-BR" sz="2800" dirty="0" smtClean="0">
                <a:solidFill>
                  <a:srgbClr val="0000CC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pt-BR" sz="2800" i="1" dirty="0" err="1" smtClean="0">
                <a:solidFill>
                  <a:srgbClr val="0000CC"/>
                </a:solidFill>
                <a:effectLst/>
              </a:rPr>
              <a:t>Tag</a:t>
            </a:r>
            <a:r>
              <a:rPr lang="pt-BR" sz="2800" dirty="0" smtClean="0"/>
              <a:t> não fica mais na </a:t>
            </a:r>
            <a:r>
              <a:rPr lang="pt-BR" sz="2800" dirty="0" err="1" smtClean="0"/>
              <a:t>cache</a:t>
            </a:r>
            <a:r>
              <a:rPr lang="pt-BR" sz="2800" dirty="0" smtClean="0"/>
              <a:t> e sim em memória especial (memória associativa).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Pode ter bit de validade ou usar </a:t>
            </a:r>
            <a:r>
              <a:rPr lang="pt-BR" sz="2800" i="1" dirty="0" err="1" smtClean="0">
                <a:solidFill>
                  <a:srgbClr val="0000CC"/>
                </a:solidFill>
              </a:rPr>
              <a:t>tag</a:t>
            </a:r>
            <a:r>
              <a:rPr lang="pt-BR" sz="2800" dirty="0" smtClean="0"/>
              <a:t> com valor inválido para determinar se posição tem uma informação válida.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Conseqüências: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Necessita fazer procura de dado.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Necessita política de substituição.(Quando ocorre miss)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Buscar no nível abaixo e, caso a </a:t>
            </a:r>
            <a:r>
              <a:rPr lang="pt-BR" sz="2800" dirty="0" err="1" smtClean="0"/>
              <a:t>cache</a:t>
            </a:r>
            <a:r>
              <a:rPr lang="pt-BR" sz="2800" dirty="0" smtClean="0"/>
              <a:t> esteja com todas posições ocupadas, quem tirar para abrir lugar?</a:t>
            </a:r>
          </a:p>
          <a:p>
            <a:pPr lvl="1">
              <a:spcBef>
                <a:spcPts val="0"/>
              </a:spcBef>
            </a:pPr>
            <a:endParaRPr lang="pt-BR" sz="2800" dirty="0" smtClean="0"/>
          </a:p>
          <a:p>
            <a:pPr lvl="1">
              <a:spcBef>
                <a:spcPts val="0"/>
              </a:spcBef>
            </a:pPr>
            <a:endParaRPr lang="pt-BR" sz="2800" dirty="0" smtClean="0"/>
          </a:p>
          <a:p>
            <a:pPr lvl="1"/>
            <a:endParaRPr lang="pt-BR" sz="2800" dirty="0" smtClean="0">
              <a:solidFill>
                <a:schemeClr val="tx1"/>
              </a:solidFill>
            </a:endParaRPr>
          </a:p>
          <a:p>
            <a:pPr lvl="1"/>
            <a:endParaRPr lang="pt-BR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Associativa: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58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Solução para procurar: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Procurar em paralelo.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Usar memória associativa.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Memória cara e de tamanho limitado.</a:t>
            </a:r>
          </a:p>
          <a:p>
            <a:pPr lvl="1">
              <a:spcBef>
                <a:spcPts val="0"/>
              </a:spcBef>
            </a:pPr>
            <a:endParaRPr lang="pt-BR" sz="2800" dirty="0" smtClean="0"/>
          </a:p>
          <a:p>
            <a:pPr lvl="1">
              <a:spcBef>
                <a:spcPts val="0"/>
              </a:spcBef>
            </a:pPr>
            <a:endParaRPr lang="pt-BR" sz="2800" dirty="0" smtClean="0"/>
          </a:p>
          <a:p>
            <a:pPr lvl="1"/>
            <a:endParaRPr lang="pt-BR" sz="2800" dirty="0" smtClean="0">
              <a:solidFill>
                <a:schemeClr val="tx1"/>
              </a:solidFill>
            </a:endParaRPr>
          </a:p>
          <a:p>
            <a:pPr lvl="1"/>
            <a:endParaRPr lang="pt-BR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Associativa: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59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3000" dirty="0" smtClean="0">
                <a:solidFill>
                  <a:schemeClr val="tx1"/>
                </a:solidFill>
              </a:rPr>
              <a:t>A </a:t>
            </a:r>
            <a:r>
              <a:rPr lang="pt-BR" sz="3000" dirty="0" err="1" smtClean="0">
                <a:solidFill>
                  <a:srgbClr val="0000CC"/>
                </a:solidFill>
              </a:rPr>
              <a:t>tag</a:t>
            </a:r>
            <a:r>
              <a:rPr lang="pt-BR" sz="3000" dirty="0" smtClean="0">
                <a:solidFill>
                  <a:schemeClr val="tx1"/>
                </a:solidFill>
              </a:rPr>
              <a:t> (etiqueta) de cada linha da </a:t>
            </a:r>
            <a:r>
              <a:rPr lang="pt-BR" sz="3000" dirty="0" err="1" smtClean="0">
                <a:solidFill>
                  <a:schemeClr val="tx1"/>
                </a:solidFill>
              </a:rPr>
              <a:t>cache</a:t>
            </a:r>
            <a:r>
              <a:rPr lang="pt-BR" sz="3000" dirty="0" smtClean="0">
                <a:solidFill>
                  <a:schemeClr val="tx1"/>
                </a:solidFill>
              </a:rPr>
              <a:t> armazena o endereço do bloco na Memória Principal.</a:t>
            </a:r>
          </a:p>
          <a:p>
            <a:pPr lvl="1">
              <a:spcBef>
                <a:spcPts val="0"/>
              </a:spcBef>
            </a:pPr>
            <a:r>
              <a:rPr lang="pt-BR" sz="3000" dirty="0" smtClean="0">
                <a:solidFill>
                  <a:schemeClr val="tx1"/>
                </a:solidFill>
              </a:rPr>
              <a:t>São removidos os bits baixos (linha de 4 bytes: 2 bits).</a:t>
            </a:r>
          </a:p>
          <a:p>
            <a:pPr>
              <a:spcBef>
                <a:spcPts val="0"/>
              </a:spcBef>
            </a:pPr>
            <a:r>
              <a:rPr lang="pt-BR" sz="3000" dirty="0" smtClean="0">
                <a:solidFill>
                  <a:schemeClr val="tx1"/>
                </a:solidFill>
              </a:rPr>
              <a:t>Forma de operar:</a:t>
            </a:r>
          </a:p>
          <a:p>
            <a:pPr lvl="1">
              <a:spcBef>
                <a:spcPts val="0"/>
              </a:spcBef>
            </a:pPr>
            <a:r>
              <a:rPr lang="pt-BR" sz="3000" dirty="0" smtClean="0">
                <a:solidFill>
                  <a:schemeClr val="tx1"/>
                </a:solidFill>
              </a:rPr>
              <a:t>A CPU lança o endereço. </a:t>
            </a:r>
          </a:p>
          <a:p>
            <a:pPr lvl="1">
              <a:spcBef>
                <a:spcPts val="0"/>
              </a:spcBef>
            </a:pPr>
            <a:r>
              <a:rPr lang="pt-BR" sz="3000" dirty="0" smtClean="0">
                <a:solidFill>
                  <a:schemeClr val="tx1"/>
                </a:solidFill>
              </a:rPr>
              <a:t>A parte alta do endereço é comparada simultaneamente com todas as </a:t>
            </a:r>
            <a:r>
              <a:rPr lang="pt-BR" sz="3000" dirty="0" err="1" smtClean="0">
                <a:solidFill>
                  <a:schemeClr val="tx1"/>
                </a:solidFill>
              </a:rPr>
              <a:t>tags</a:t>
            </a:r>
            <a:r>
              <a:rPr lang="pt-BR" sz="3000" dirty="0" smtClean="0">
                <a:solidFill>
                  <a:schemeClr val="tx1"/>
                </a:solidFill>
              </a:rPr>
              <a:t> das linhas armazenadas na memória.</a:t>
            </a:r>
          </a:p>
          <a:p>
            <a:pPr lvl="1">
              <a:spcBef>
                <a:spcPts val="0"/>
              </a:spcBef>
            </a:pPr>
            <a:r>
              <a:rPr lang="pt-BR" sz="3000" dirty="0" smtClean="0">
                <a:solidFill>
                  <a:schemeClr val="tx1"/>
                </a:solidFill>
              </a:rPr>
              <a:t>Se houver acerto é selecionado o byte dentro da linha e enviado para a CPU.</a:t>
            </a:r>
          </a:p>
          <a:p>
            <a:pPr lvl="1"/>
            <a:endParaRPr lang="pt-BR" dirty="0" smtClean="0">
              <a:solidFill>
                <a:schemeClr val="tx1"/>
              </a:solidFill>
            </a:endParaRP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Memória Cache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4292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effectLst/>
              </a:rPr>
              <a:t>Tornou-se comum usar um segundo (ou segundo e terceiro) nível de memória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 para reduzir, ainda mais, os acessos principais.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effectLst/>
              </a:rPr>
              <a:t>Uma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 nível-2 pode ser adicionada ao sistema com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 e memória principal, de duas maneiras: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effectLst/>
              </a:rPr>
              <a:t>A primeira opção é inserir o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 nível-2 entre o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 nível-1  e a memória principal.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effectLst/>
              </a:rPr>
              <a:t>A segunda opção é conectar a unidade por meio de dois barramentos de memória distintos (algumas vezes chamados de barramentos interno (</a:t>
            </a:r>
            <a:r>
              <a:rPr lang="pt-BR" sz="2800" dirty="0" err="1" smtClean="0">
                <a:effectLst/>
              </a:rPr>
              <a:t>backside</a:t>
            </a:r>
            <a:r>
              <a:rPr lang="pt-BR" sz="2800" dirty="0" smtClean="0">
                <a:effectLst/>
              </a:rPr>
              <a:t> bus) e externo (</a:t>
            </a:r>
            <a:r>
              <a:rPr lang="pt-BR" sz="2800" dirty="0" err="1" smtClean="0">
                <a:effectLst/>
              </a:rPr>
              <a:t>frontside</a:t>
            </a:r>
            <a:r>
              <a:rPr lang="pt-BR" sz="2800" dirty="0" smtClean="0">
                <a:effectLst/>
              </a:rPr>
              <a:t> bus).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Associativa: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60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effectLst/>
              </a:rPr>
              <a:t>Um bloco da memória principal pode ser carregado em qualquer linha da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.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effectLst/>
              </a:rPr>
              <a:t>O endereço  é interpretado como dois campos, </a:t>
            </a:r>
            <a:r>
              <a:rPr lang="pt-BR" sz="2800" i="1" dirty="0" err="1" smtClean="0">
                <a:solidFill>
                  <a:srgbClr val="0000CC"/>
                </a:solidFill>
              </a:rPr>
              <a:t>label</a:t>
            </a:r>
            <a:r>
              <a:rPr lang="pt-BR" sz="2800" i="1" dirty="0" smtClean="0">
                <a:solidFill>
                  <a:srgbClr val="0000CC"/>
                </a:solidFill>
              </a:rPr>
              <a:t> (t bits) </a:t>
            </a:r>
            <a:r>
              <a:rPr lang="pt-BR" sz="2800" dirty="0" smtClean="0">
                <a:effectLst/>
              </a:rPr>
              <a:t>e </a:t>
            </a:r>
            <a:r>
              <a:rPr lang="pt-BR" sz="2800" i="1" dirty="0" smtClean="0">
                <a:solidFill>
                  <a:srgbClr val="0000CC"/>
                </a:solidFill>
              </a:rPr>
              <a:t>palavra (w bits).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effectLst/>
              </a:rPr>
              <a:t>O </a:t>
            </a:r>
            <a:r>
              <a:rPr lang="pt-BR" sz="2800" i="1" dirty="0" err="1" smtClean="0">
                <a:solidFill>
                  <a:srgbClr val="0000CC"/>
                </a:solidFill>
              </a:rPr>
              <a:t>label</a:t>
            </a:r>
            <a:r>
              <a:rPr lang="pt-BR" sz="2800" dirty="0" smtClean="0">
                <a:effectLst/>
              </a:rPr>
              <a:t> identifica univocamente um bloco de memória.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effectLst/>
              </a:rPr>
              <a:t>São comparados os </a:t>
            </a:r>
            <a:r>
              <a:rPr lang="pt-BR" sz="2800" i="1" dirty="0" err="1" smtClean="0">
                <a:solidFill>
                  <a:srgbClr val="0000CC"/>
                </a:solidFill>
              </a:rPr>
              <a:t>labels</a:t>
            </a:r>
            <a:r>
              <a:rPr lang="pt-BR" sz="2800" dirty="0" smtClean="0">
                <a:effectLst/>
              </a:rPr>
              <a:t> de todas as linhas para encontrar o bloco buscado na </a:t>
            </a:r>
            <a:r>
              <a:rPr lang="pt-BR" sz="2800" dirty="0" err="1" smtClean="0">
                <a:effectLst/>
              </a:rPr>
              <a:t>cache</a:t>
            </a:r>
            <a:r>
              <a:rPr lang="pt-BR" sz="2800" dirty="0" smtClean="0">
                <a:effectLst/>
              </a:rPr>
              <a:t>.</a:t>
            </a:r>
            <a:endParaRPr lang="pt-BR" sz="2800" dirty="0" smtClean="0">
              <a:solidFill>
                <a:schemeClr val="tx1"/>
              </a:solidFill>
              <a:effectLst/>
            </a:endParaRPr>
          </a:p>
          <a:p>
            <a:pPr lvl="1"/>
            <a:endParaRPr lang="pt-BR" sz="2800" dirty="0" smtClean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714480" y="4429132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4064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Interpretação da </a:t>
                      </a:r>
                      <a:r>
                        <a:rPr lang="pt-BR" sz="2400" b="1" cap="none" spc="0" dirty="0" err="1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Cache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cap="none" spc="0" dirty="0" err="1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Label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Palavra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b="1" i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T</a:t>
                      </a:r>
                      <a:r>
                        <a:rPr lang="pt-BR" sz="2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 bits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i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W</a:t>
                      </a:r>
                      <a:r>
                        <a:rPr lang="pt-BR" sz="2400" b="1" cap="none" spc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 bits</a:t>
                      </a:r>
                      <a:endParaRPr lang="pt-BR" sz="2400" b="1" cap="none" spc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Associativa: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61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effectLst/>
              </a:rPr>
              <a:t>Comprimento do endereço: </a:t>
            </a:r>
            <a:r>
              <a:rPr lang="pt-BR" sz="2800" dirty="0" smtClean="0">
                <a:solidFill>
                  <a:srgbClr val="0000CC"/>
                </a:solidFill>
              </a:rPr>
              <a:t>n = (t + w) bits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effectLst/>
              </a:rPr>
              <a:t>Número de unidades endereçáveis:  </a:t>
            </a:r>
            <a:r>
              <a:rPr lang="pt-BR" sz="2800" dirty="0" smtClean="0">
                <a:solidFill>
                  <a:srgbClr val="0000CC"/>
                </a:solidFill>
              </a:rPr>
              <a:t>2</a:t>
            </a:r>
            <a:r>
              <a:rPr lang="pt-BR" sz="2800" baseline="30000" dirty="0" smtClean="0">
                <a:solidFill>
                  <a:srgbClr val="0000CC"/>
                </a:solidFill>
              </a:rPr>
              <a:t>n</a:t>
            </a:r>
            <a:r>
              <a:rPr lang="pt-BR" sz="2800" dirty="0" smtClean="0">
                <a:solidFill>
                  <a:srgbClr val="0000CC"/>
                </a:solidFill>
              </a:rPr>
              <a:t>  palavras ou bytes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effectLst/>
              </a:rPr>
              <a:t>Tamanho do bloco = tamanho da linha:  </a:t>
            </a:r>
            <a:r>
              <a:rPr lang="pt-BR" sz="2800" dirty="0" smtClean="0">
                <a:solidFill>
                  <a:srgbClr val="0000CC"/>
                </a:solidFill>
              </a:rPr>
              <a:t>2</a:t>
            </a:r>
            <a:r>
              <a:rPr lang="pt-BR" sz="2800" baseline="30000" dirty="0" smtClean="0">
                <a:solidFill>
                  <a:srgbClr val="0000CC"/>
                </a:solidFill>
              </a:rPr>
              <a:t>w</a:t>
            </a:r>
            <a:r>
              <a:rPr lang="pt-BR" sz="2800" dirty="0" smtClean="0">
                <a:solidFill>
                  <a:srgbClr val="0000CC"/>
                </a:solidFill>
              </a:rPr>
              <a:t>  palavras ou bytes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effectLst/>
              </a:rPr>
              <a:t>Número de blocos na memória principal: </a:t>
            </a:r>
            <a:r>
              <a:rPr lang="pt-BR" sz="2800" dirty="0" smtClean="0">
                <a:solidFill>
                  <a:srgbClr val="0000CC"/>
                </a:solidFill>
              </a:rPr>
              <a:t>2</a:t>
            </a:r>
            <a:r>
              <a:rPr lang="pt-BR" sz="2800" baseline="30000" dirty="0" smtClean="0">
                <a:solidFill>
                  <a:srgbClr val="0000CC"/>
                </a:solidFill>
              </a:rPr>
              <a:t>n</a:t>
            </a:r>
            <a:r>
              <a:rPr lang="pt-BR" sz="2800" dirty="0" smtClean="0">
                <a:solidFill>
                  <a:srgbClr val="0000CC"/>
                </a:solidFill>
              </a:rPr>
              <a:t> /2</a:t>
            </a:r>
            <a:r>
              <a:rPr lang="pt-BR" sz="2800" baseline="30000" dirty="0" smtClean="0">
                <a:solidFill>
                  <a:srgbClr val="0000CC"/>
                </a:solidFill>
              </a:rPr>
              <a:t>w</a:t>
            </a:r>
            <a:r>
              <a:rPr lang="pt-BR" sz="2800" dirty="0" smtClean="0">
                <a:solidFill>
                  <a:srgbClr val="0000CC"/>
                </a:solidFill>
              </a:rPr>
              <a:t>  = 2t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effectLst/>
              </a:rPr>
              <a:t>Número de linhas na </a:t>
            </a:r>
            <a:r>
              <a:rPr lang="pt-BR" sz="2800" dirty="0" err="1" smtClean="0">
                <a:effectLst/>
              </a:rPr>
              <a:t>caché</a:t>
            </a:r>
            <a:r>
              <a:rPr lang="pt-BR" sz="2800" dirty="0" smtClean="0">
                <a:effectLst/>
              </a:rPr>
              <a:t>: </a:t>
            </a:r>
            <a:r>
              <a:rPr lang="pt-BR" sz="2800" dirty="0" smtClean="0">
                <a:solidFill>
                  <a:srgbClr val="0000CC"/>
                </a:solidFill>
              </a:rPr>
              <a:t>indeterminado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effectLst/>
              </a:rPr>
              <a:t>Tamanho do </a:t>
            </a:r>
            <a:r>
              <a:rPr lang="pt-BR" sz="2800" dirty="0" err="1" smtClean="0">
                <a:effectLst/>
              </a:rPr>
              <a:t>Label</a:t>
            </a:r>
            <a:r>
              <a:rPr lang="pt-BR" sz="2800" dirty="0" smtClean="0">
                <a:effectLst/>
              </a:rPr>
              <a:t> (</a:t>
            </a:r>
            <a:r>
              <a:rPr lang="pt-BR" sz="2800" i="1" dirty="0" err="1" smtClean="0">
                <a:effectLst/>
              </a:rPr>
              <a:t>tag</a:t>
            </a:r>
            <a:r>
              <a:rPr lang="pt-BR" sz="2800" i="1" dirty="0" smtClean="0">
                <a:effectLst/>
              </a:rPr>
              <a:t>): </a:t>
            </a:r>
            <a:r>
              <a:rPr lang="pt-BR" sz="2800" i="1" dirty="0" smtClean="0">
                <a:solidFill>
                  <a:srgbClr val="0000CC"/>
                </a:solidFill>
              </a:rPr>
              <a:t> t bits</a:t>
            </a:r>
            <a:endParaRPr lang="pt-BR" sz="2800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Associativa: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62</a:t>
            </a:fld>
            <a:endParaRPr lang="pt-BR"/>
          </a:p>
        </p:txBody>
      </p:sp>
      <p:pic>
        <p:nvPicPr>
          <p:cNvPr id="5" name="Imagem 4" descr="6_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142984"/>
            <a:ext cx="5429288" cy="51978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643702" y="1285860"/>
            <a:ext cx="194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Principal  1 </a:t>
            </a:r>
            <a:r>
              <a:rPr lang="pt-BR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MByte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85918" y="2357430"/>
            <a:ext cx="115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Endereço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85852" y="421481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Cache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71538" y="4857760"/>
            <a:ext cx="1157308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Linha0</a:t>
            </a:r>
          </a:p>
          <a:p>
            <a:pPr algn="r"/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Linha1</a:t>
            </a:r>
          </a:p>
          <a:p>
            <a:pPr algn="r"/>
            <a:endParaRPr lang="pt-BR" sz="6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algn="r"/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Linha2</a:t>
            </a:r>
          </a:p>
          <a:p>
            <a:pPr algn="r"/>
            <a:endParaRPr lang="pt-BR" sz="3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algn="r"/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Linha3</a:t>
            </a:r>
            <a:endParaRPr lang="pt-BR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6_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828" y="1071546"/>
            <a:ext cx="8366700" cy="52232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 rot="16200000">
            <a:off x="7590920" y="2138274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Bus de Dados</a:t>
            </a:r>
            <a:endParaRPr lang="pt-BR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4282" y="1643050"/>
            <a:ext cx="2263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Bus de Endereços - CPU</a:t>
            </a:r>
            <a:endParaRPr lang="pt-BR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85852" y="2571744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Memória Cache</a:t>
            </a:r>
            <a:endParaRPr lang="pt-BR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14350" y="3143248"/>
            <a:ext cx="74738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1A1587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Linha0</a:t>
            </a:r>
          </a:p>
          <a:p>
            <a:pPr algn="r"/>
            <a:endParaRPr lang="pt-BR" sz="4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1A1587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r"/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1A1587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Linha1</a:t>
            </a:r>
          </a:p>
          <a:p>
            <a:pPr algn="r"/>
            <a:endParaRPr lang="pt-BR" sz="5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1A1587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r"/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1A1587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Linha2</a:t>
            </a:r>
          </a:p>
          <a:p>
            <a:pPr algn="r"/>
            <a:endParaRPr lang="pt-BR" sz="2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1A1587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r"/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1A1587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Linha3</a:t>
            </a:r>
            <a:endParaRPr lang="pt-BR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1A1587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428860" y="4286256"/>
            <a:ext cx="468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Tag</a:t>
            </a:r>
            <a:endParaRPr lang="pt-BR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286248" y="4286256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Dados</a:t>
            </a:r>
            <a:endParaRPr lang="pt-BR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Associativa Trabalhando: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64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8858312" cy="550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Vantagens do mapeamento associativo: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Melhor distribuição da informação na </a:t>
            </a:r>
            <a:r>
              <a:rPr lang="pt-BR" sz="2800" dirty="0" err="1" smtClean="0"/>
              <a:t>cache</a:t>
            </a:r>
            <a:r>
              <a:rPr lang="pt-BR" sz="28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Melhor aproveitamento da </a:t>
            </a:r>
            <a:r>
              <a:rPr lang="pt-BR" sz="2800" dirty="0" err="1" smtClean="0"/>
              <a:t>cache</a:t>
            </a:r>
            <a:r>
              <a:rPr lang="pt-BR" sz="2800" dirty="0" smtClean="0"/>
              <a:t> </a:t>
            </a:r>
            <a:r>
              <a:rPr lang="pt-BR" sz="2800" dirty="0" smtClean="0">
                <a:sym typeface="Wingdings" pitchFamily="2" charset="2"/>
              </a:rPr>
              <a:t> P</a:t>
            </a:r>
            <a:r>
              <a:rPr lang="pt-BR" sz="2800" dirty="0" smtClean="0"/>
              <a:t>raticamente 100% de aproveitamento.</a:t>
            </a:r>
          </a:p>
          <a:p>
            <a:pPr lvl="1">
              <a:spcBef>
                <a:spcPts val="0"/>
              </a:spcBef>
            </a:pPr>
            <a:r>
              <a:rPr lang="pt-BR" sz="2800" dirty="0" err="1" smtClean="0"/>
              <a:t>Tags</a:t>
            </a:r>
            <a:r>
              <a:rPr lang="pt-BR" sz="2800" dirty="0" smtClean="0"/>
              <a:t> não ocupam espaço da </a:t>
            </a:r>
            <a:r>
              <a:rPr lang="pt-BR" sz="2800" dirty="0" err="1" smtClean="0"/>
              <a:t>cache</a:t>
            </a:r>
            <a:r>
              <a:rPr lang="pt-BR" sz="2800" dirty="0" smtClean="0"/>
              <a:t> (estão na memória associativa).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Desvantagens: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Memória associativa tem alto custo e tamanho limitado.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Limita número de linhas da </a:t>
            </a:r>
            <a:r>
              <a:rPr lang="pt-BR" sz="2800" dirty="0" err="1" smtClean="0"/>
              <a:t>cache</a:t>
            </a:r>
            <a:r>
              <a:rPr lang="pt-BR" sz="28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Necessita política de substituição.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Pode ocorrer escolhas inadequadas.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Gasta tempo.</a:t>
            </a:r>
          </a:p>
          <a:p>
            <a:pPr lvl="1">
              <a:spcBef>
                <a:spcPts val="0"/>
              </a:spcBef>
            </a:pP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associativa por conjuntos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65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407196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3200" dirty="0" smtClean="0"/>
              <a:t>Várias </a:t>
            </a:r>
            <a:r>
              <a:rPr lang="pt-BR" sz="3200" dirty="0" smtClean="0"/>
              <a:t>caches de mapeamento direto em paralelo.</a:t>
            </a:r>
          </a:p>
          <a:p>
            <a:pPr lvl="1">
              <a:spcBef>
                <a:spcPts val="0"/>
              </a:spcBef>
            </a:pPr>
            <a:r>
              <a:rPr lang="pt-BR" sz="3200" dirty="0" smtClean="0"/>
              <a:t>A linha é endereçada como mapeamento direto.</a:t>
            </a:r>
          </a:p>
          <a:p>
            <a:pPr lvl="1">
              <a:spcBef>
                <a:spcPts val="0"/>
              </a:spcBef>
            </a:pPr>
            <a:r>
              <a:rPr lang="pt-BR" sz="3200" dirty="0" smtClean="0"/>
              <a:t>Cada linha pode armazenar vários blocos. </a:t>
            </a:r>
          </a:p>
          <a:p>
            <a:pPr lvl="2">
              <a:spcBef>
                <a:spcPts val="0"/>
              </a:spcBef>
            </a:pPr>
            <a:r>
              <a:rPr lang="pt-BR" sz="3200" dirty="0" smtClean="0"/>
              <a:t>Os blocos são diferenciados através das </a:t>
            </a:r>
            <a:r>
              <a:rPr lang="pt-BR" sz="3200" dirty="0" err="1" smtClean="0"/>
              <a:t>tags</a:t>
            </a:r>
            <a:r>
              <a:rPr lang="pt-BR" sz="32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pt-BR" sz="3200" dirty="0" smtClean="0"/>
              <a:t>Comportamento intermediário entre associativa e mapeamento direto.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 por conjuntos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66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88583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 memória é organizada em 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conjuntos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de linhas.</a:t>
            </a:r>
          </a:p>
          <a:p>
            <a:pPr marL="360363" indent="-360363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Em uma memória </a:t>
            </a:r>
            <a:r>
              <a:rPr lang="pt-BR" sz="32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associativa por conjunto de K vias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: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Cada conjunto </a:t>
            </a:r>
            <a:r>
              <a:rPr lang="pt-BR" sz="32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armacena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K linhas.</a:t>
            </a:r>
          </a:p>
          <a:p>
            <a:pPr marL="360363" indent="-360363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Cada bloco sempre é armazenado no mesmo conjunto.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O bloco B é armazenado no conjunto:</a:t>
            </a:r>
          </a:p>
          <a:p>
            <a:pPr marL="1274763" lvl="2" indent="-360363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B </a:t>
            </a:r>
            <a:r>
              <a:rPr lang="pt-BR" sz="32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mod</a:t>
            </a: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número de conjuntos.</a:t>
            </a:r>
          </a:p>
          <a:p>
            <a:pPr marL="360363" indent="-360363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Dentro de um conjunto o bloco se pode armazenar em qualquer das linhas desse conjunto.</a:t>
            </a:r>
            <a:endParaRPr lang="pt-BR" sz="3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 por conjuntos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67</a:t>
            </a:fld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642910" y="1000108"/>
            <a:ext cx="8075816" cy="5327212"/>
            <a:chOff x="642910" y="1000108"/>
            <a:chExt cx="8075816" cy="5327212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2910" y="1000108"/>
              <a:ext cx="7929618" cy="532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642910" y="1500174"/>
              <a:ext cx="22733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Número do Conjunto</a:t>
              </a:r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857224" y="2928934"/>
              <a:ext cx="110799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0</a:t>
              </a:r>
            </a:p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1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071802" y="2000240"/>
              <a:ext cx="18998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Número da Linha</a:t>
              </a:r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428860" y="3643314"/>
              <a:ext cx="3304110" cy="147732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Associativa por conjunto de 2 vias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linhas por conjunto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929454" y="1000108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858016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 por conjuntos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68</a:t>
            </a:fld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295275" y="1000108"/>
            <a:ext cx="8553450" cy="5357850"/>
            <a:chOff x="295275" y="1000108"/>
            <a:chExt cx="8553450" cy="5357850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275" y="1000108"/>
              <a:ext cx="8553450" cy="535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2500298" y="2000240"/>
              <a:ext cx="227177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 0 – Conjunto 0</a:t>
              </a:r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57158" y="2928934"/>
              <a:ext cx="110799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0</a:t>
              </a:r>
            </a:p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1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000232" y="3714752"/>
              <a:ext cx="3304110" cy="147732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Associativa por conjunto de 2 vias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linhas por conjunto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929454" y="1000108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000892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  <p:cxnSp>
        <p:nvCxnSpPr>
          <p:cNvPr id="16" name="Conector em curva 15"/>
          <p:cNvCxnSpPr/>
          <p:nvPr/>
        </p:nvCxnSpPr>
        <p:spPr>
          <a:xfrm rot="10800000" flipV="1">
            <a:off x="5143504" y="1500174"/>
            <a:ext cx="2000264" cy="1500198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 por conjuntos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69</a:t>
            </a:fld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247650" y="1000108"/>
            <a:ext cx="8685390" cy="5298554"/>
            <a:chOff x="247650" y="1000108"/>
            <a:chExt cx="8685390" cy="5298554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7650" y="1000109"/>
              <a:ext cx="8648700" cy="5286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2571736" y="1928802"/>
              <a:ext cx="227177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3333FF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 1 – Conjunto 1</a:t>
              </a:r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3333FF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57158" y="2857496"/>
              <a:ext cx="110799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0</a:t>
              </a:r>
            </a:p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1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285984" y="3643314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143768" y="1000108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072330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  <p:cxnSp>
        <p:nvCxnSpPr>
          <p:cNvPr id="13" name="Conector em curva 12"/>
          <p:cNvCxnSpPr/>
          <p:nvPr/>
        </p:nvCxnSpPr>
        <p:spPr>
          <a:xfrm rot="10800000" flipV="1">
            <a:off x="5286380" y="1785926"/>
            <a:ext cx="2000264" cy="1500198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Usos das memórias </a:t>
            </a:r>
            <a:r>
              <a:rPr lang="pt-BR" sz="2800" dirty="0" err="1" smtClean="0"/>
              <a:t>caches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Caches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de dados: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Guardam os últimos dados referenciados.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Caches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de instruções: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Guardam as últimas instruções executadas.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Trace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: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Guarda seqüências de instruções para executar que não são necessariamente adjacentes.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000108"/>
            <a:ext cx="855348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 por conjuntos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70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000892" y="1000108"/>
            <a:ext cx="17892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de 32 bits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85720" y="1928802"/>
            <a:ext cx="8533298" cy="4369860"/>
            <a:chOff x="285720" y="1928802"/>
            <a:chExt cx="8533298" cy="4369860"/>
          </a:xfrm>
        </p:grpSpPr>
        <p:sp>
          <p:nvSpPr>
            <p:cNvPr id="6" name="CaixaDeTexto 5"/>
            <p:cNvSpPr txBox="1"/>
            <p:nvPr/>
          </p:nvSpPr>
          <p:spPr>
            <a:xfrm>
              <a:off x="2500298" y="1928802"/>
              <a:ext cx="227177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FF66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 2 – Conjunto 0</a:t>
              </a:r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85720" y="2857496"/>
              <a:ext cx="110799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0</a:t>
              </a:r>
            </a:p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1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285984" y="3643314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000892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  <p:cxnSp>
        <p:nvCxnSpPr>
          <p:cNvPr id="13" name="Conector em curva 12"/>
          <p:cNvCxnSpPr/>
          <p:nvPr/>
        </p:nvCxnSpPr>
        <p:spPr>
          <a:xfrm rot="10800000" flipV="1">
            <a:off x="5143504" y="2000240"/>
            <a:ext cx="2000264" cy="1143008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 por conjuntos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71</a:t>
            </a:fld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04800" y="1000107"/>
            <a:ext cx="8534400" cy="5298555"/>
            <a:chOff x="304800" y="1000107"/>
            <a:chExt cx="8534400" cy="5298555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1000107"/>
              <a:ext cx="8534400" cy="5286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aixaDeTexto 5"/>
            <p:cNvSpPr txBox="1"/>
            <p:nvPr/>
          </p:nvSpPr>
          <p:spPr>
            <a:xfrm>
              <a:off x="2500298" y="1928802"/>
              <a:ext cx="227177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bg2">
                      <a:lumMod val="25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Bloco 3 – Conjunto 1</a:t>
              </a:r>
              <a:endParaRPr lang="pt-BR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57158" y="2857496"/>
              <a:ext cx="110799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0</a:t>
              </a:r>
            </a:p>
            <a:p>
              <a:pPr algn="r"/>
              <a:r>
                <a:rPr lang="pt-BR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Conjunto  1</a:t>
              </a:r>
              <a:endParaRPr lang="pt-BR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285984" y="3643314"/>
              <a:ext cx="196720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Cache</a:t>
              </a:r>
              <a:endPara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Tamanho: 32 bytes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4 linhas</a:t>
              </a:r>
            </a:p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2 palavras por linha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000892" y="1000108"/>
              <a:ext cx="1789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Palavra de 32 bits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000892" y="5929330"/>
              <a:ext cx="18181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Memória Principal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  <p:cxnSp>
        <p:nvCxnSpPr>
          <p:cNvPr id="13" name="Conector em curva 12"/>
          <p:cNvCxnSpPr/>
          <p:nvPr/>
        </p:nvCxnSpPr>
        <p:spPr>
          <a:xfrm rot="10800000" flipV="1">
            <a:off x="5214942" y="2357430"/>
            <a:ext cx="2000264" cy="1071570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00108"/>
            <a:ext cx="864399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 por conjuntos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72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857488" y="2000240"/>
            <a:ext cx="19672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Bloco 4 –  Linha 0</a:t>
            </a:r>
            <a:endParaRPr lang="pt-BR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28662" y="2928934"/>
            <a:ext cx="110799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Conjunto  0</a:t>
            </a:r>
          </a:p>
          <a:p>
            <a:pPr algn="r"/>
            <a:r>
              <a:rPr lang="pt-BR" sz="1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Conjunto  1</a:t>
            </a:r>
            <a:endParaRPr lang="pt-BR" sz="1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4612" y="3643314"/>
            <a:ext cx="196720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</a:t>
            </a:r>
            <a:r>
              <a:rPr lang="pt-BR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endParaRPr lang="pt-BR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Tamanho: 32 bytes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4 linhas</a:t>
            </a:r>
          </a:p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2 palavras por linha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143768" y="1000108"/>
            <a:ext cx="17892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Palavra de 32 bits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072330" y="5929330"/>
            <a:ext cx="19288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Principal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14282" y="5000636"/>
            <a:ext cx="652454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Deve-se eliminar a linha que estava ocupando antes.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3" name="Conector em curva 12"/>
          <p:cNvCxnSpPr/>
          <p:nvPr/>
        </p:nvCxnSpPr>
        <p:spPr>
          <a:xfrm rot="10800000" flipV="1">
            <a:off x="5500694" y="2714620"/>
            <a:ext cx="1857388" cy="357190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associativa por conjuntos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73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844" y="928670"/>
            <a:ext cx="88583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Vantagens: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Aumenta tamanho da </a:t>
            </a:r>
            <a:r>
              <a:rPr lang="pt-BR" sz="2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mantendo tamanho da memória associativa (limitação tecnológica ou custo).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Pode usar a totalidade da </a:t>
            </a:r>
            <a:r>
              <a:rPr lang="pt-BR" sz="2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cachepara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dados.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Tag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</a:t>
            </a:r>
            <a:r>
              <a:rPr lang="pt-BR" sz="2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sestão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nas memórias associativas.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Bit de validade pode ser substituído por endereço inválido. </a:t>
            </a:r>
          </a:p>
          <a:p>
            <a:pPr marL="360363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Desvantagens: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Memória associativa tem alto custo e tamanho limitado.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Necessita política de substituição.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Gasta tempo.</a:t>
            </a:r>
          </a:p>
          <a:p>
            <a:pPr marL="817563" lvl="1" indent="-360363">
              <a:buFont typeface="Arial Narrow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Pode escolher mal.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Comparação entre associativa e mapeamento direto.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74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85720" y="1500174"/>
          <a:ext cx="8501122" cy="4451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3667150"/>
                <a:gridCol w="3119460"/>
              </a:tblGrid>
              <a:tr h="428628">
                <a:tc>
                  <a:txBody>
                    <a:bodyPr/>
                    <a:lstStyle/>
                    <a:p>
                      <a:pPr algn="ctr"/>
                      <a:endParaRPr lang="pt-BR" sz="2000" b="1" cap="none" spc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chemeClr val="accent1">
                              <a:satMod val="200000"/>
                              <a:tint val="3000"/>
                            </a:schemeClr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Associativa</a:t>
                      </a:r>
                      <a:endParaRPr lang="pt-BR" sz="2000" b="1" cap="none" spc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chemeClr val="accent1">
                              <a:satMod val="200000"/>
                              <a:tint val="3000"/>
                            </a:schemeClr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Mapeamento Direto</a:t>
                      </a:r>
                      <a:endParaRPr lang="pt-BR" sz="2000" b="1" cap="none" spc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satMod val="200000"/>
                            <a:tint val="3000"/>
                          </a:schemeClr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>
                    <a:solidFill>
                      <a:srgbClr val="000066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Taxas de falhas</a:t>
                      </a:r>
                      <a:endParaRPr lang="pt-BR" sz="2000" b="1" cap="none" spc="0" noProof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Melhor: Qualquer endereço em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qualquer linha.</a:t>
                      </a:r>
                      <a:endParaRPr lang="pt-BR" sz="2000" b="1" cap="none" spc="0" noProof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Pior: Pouco flexível. Programa é que gera endereços que utilizam a mesma linha da </a:t>
                      </a:r>
                      <a:r>
                        <a:rPr lang="pt-BR" sz="2000" b="1" cap="none" spc="0" noProof="0" dirty="0" err="1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cache</a:t>
                      </a:r>
                      <a:r>
                        <a:rPr lang="pt-BR" sz="2000" b="1" cap="none" spc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.</a:t>
                      </a:r>
                      <a:endParaRPr lang="pt-BR" sz="2000" b="1" cap="none" spc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</a:tr>
              <a:tr h="428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Tamanho</a:t>
                      </a:r>
                      <a:endParaRPr lang="pt-BR" sz="2000" b="1" cap="none" spc="0" noProof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Pior: Integrar um comparador por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Linha.</a:t>
                      </a:r>
                      <a:endParaRPr lang="pt-BR" sz="2000" b="1" cap="none" spc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Melhor: somente um comparador.</a:t>
                      </a:r>
                      <a:endParaRPr lang="pt-BR" sz="2000" b="1" cap="none" spc="0" noProof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</a:tr>
              <a:tr h="428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Preço</a:t>
                      </a:r>
                      <a:endParaRPr lang="pt-BR" sz="2000" b="1" cap="none" spc="0" noProof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Pior: necessita um comparador por linha. CAM: 9 ou 10 transistores/bit.</a:t>
                      </a:r>
                      <a:endParaRPr lang="pt-BR" sz="2000" b="1" cap="none" spc="0" noProof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Melhor: memória SRAM: 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transistores/bit. Permite utilizar uma memoria mais lenta para os datos.</a:t>
                      </a:r>
                      <a:endParaRPr lang="pt-BR" sz="2000" b="1" cap="none" spc="0" noProof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</a:tr>
              <a:tr h="428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Velocidade</a:t>
                      </a:r>
                      <a:endParaRPr lang="pt-BR" sz="2000" b="1" cap="none" spc="0" noProof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2000" b="1" cap="none" spc="0" noProof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cap="none" spc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  <a:latin typeface="Arial Narrow" pitchFamily="34" charset="0"/>
                        </a:rPr>
                        <a:t>Melhor: simplicidade, comparador menor.</a:t>
                      </a:r>
                      <a:endParaRPr lang="pt-BR" sz="2000" b="1" cap="none" spc="0" noProof="0" dirty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Cache</a:t>
            </a:r>
            <a:r>
              <a:rPr lang="pt-BR" sz="2800" dirty="0" smtClean="0"/>
              <a:t> de mapeamento direto trabalhando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75</a:t>
            </a:fld>
            <a:endParaRPr lang="pt-BR"/>
          </a:p>
        </p:txBody>
      </p:sp>
      <p:grpSp>
        <p:nvGrpSpPr>
          <p:cNvPr id="3" name="Grupo 16"/>
          <p:cNvGrpSpPr/>
          <p:nvPr/>
        </p:nvGrpSpPr>
        <p:grpSpPr>
          <a:xfrm>
            <a:off x="214282" y="1000108"/>
            <a:ext cx="8715436" cy="5298554"/>
            <a:chOff x="214282" y="1000108"/>
            <a:chExt cx="8715436" cy="5298554"/>
          </a:xfrm>
        </p:grpSpPr>
        <p:pic>
          <p:nvPicPr>
            <p:cNvPr id="13" name="Imagem 12" descr="x22.jp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20000" contrast="40000"/>
            </a:blip>
            <a:stretch>
              <a:fillRect/>
            </a:stretch>
          </p:blipFill>
          <p:spPr>
            <a:xfrm>
              <a:off x="214282" y="1000108"/>
              <a:ext cx="8715436" cy="5286412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285720" y="2428868"/>
              <a:ext cx="10661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Endereço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428860" y="2071678"/>
              <a:ext cx="9637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Índice (i)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2857488" y="4429132"/>
              <a:ext cx="1214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Tag</a:t>
              </a:r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 (m)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000628" y="1142984"/>
              <a:ext cx="668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Tag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643834" y="4643446"/>
              <a:ext cx="6575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Dado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857884" y="4714884"/>
              <a:ext cx="13099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Comparador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072066" y="5929330"/>
              <a:ext cx="7841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Acerto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071670" y="1071546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Offset bytes (2)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214810" y="1142984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V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929454" y="114298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Dado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Cache Associativa Trabalhando: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76</a:t>
            </a:fld>
            <a:endParaRPr lang="pt-BR"/>
          </a:p>
        </p:txBody>
      </p:sp>
      <p:grpSp>
        <p:nvGrpSpPr>
          <p:cNvPr id="3" name="Grupo 24"/>
          <p:cNvGrpSpPr/>
          <p:nvPr/>
        </p:nvGrpSpPr>
        <p:grpSpPr>
          <a:xfrm>
            <a:off x="285720" y="1000108"/>
            <a:ext cx="8501122" cy="5241331"/>
            <a:chOff x="285720" y="1000108"/>
            <a:chExt cx="8501122" cy="5241331"/>
          </a:xfrm>
        </p:grpSpPr>
        <p:pic>
          <p:nvPicPr>
            <p:cNvPr id="12" name="Imagem 11" descr="x23.jp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20000" contrast="40000"/>
            </a:blip>
            <a:stretch>
              <a:fillRect/>
            </a:stretch>
          </p:blipFill>
          <p:spPr>
            <a:xfrm>
              <a:off x="285720" y="1000108"/>
              <a:ext cx="8501122" cy="5241331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500034" y="2071678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Endereço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214546" y="1714488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Índice (i)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143108" y="1000108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Offset bytes (2)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214546" y="3429000"/>
              <a:ext cx="853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Tag</a:t>
              </a:r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 (m)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286512" y="5429264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Mux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786578" y="5857892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Dado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500430" y="5857892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Acerto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286512" y="1071546"/>
              <a:ext cx="1857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V       </a:t>
              </a:r>
              <a:r>
                <a:rPr lang="pt-BR" sz="1400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Tag</a:t>
              </a:r>
              <a:r>
                <a:rPr lang="pt-BR" sz="1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           Dado    </a:t>
              </a:r>
              <a:endParaRPr lang="pt-BR" sz="1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429388" y="3857628"/>
              <a:ext cx="105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Comparador</a:t>
              </a:r>
              <a:endParaRPr lang="pt-BR" sz="1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4429124" y="3929066"/>
              <a:ext cx="93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Comparador</a:t>
              </a:r>
              <a:endParaRPr lang="pt-BR" sz="1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143372" y="1071546"/>
              <a:ext cx="18573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V       </a:t>
              </a:r>
              <a:r>
                <a:rPr lang="pt-BR" sz="1400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Tag</a:t>
              </a:r>
              <a:r>
                <a:rPr lang="pt-BR" sz="1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66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           Dado    </a:t>
              </a:r>
              <a:endParaRPr lang="pt-BR" sz="1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Mapeamento Associativo por conjunto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1285884"/>
          </a:xfrm>
        </p:spPr>
        <p:txBody>
          <a:bodyPr/>
          <a:lstStyle/>
          <a:p>
            <a:r>
              <a:rPr lang="pt-BR" dirty="0" smtClean="0"/>
              <a:t>O conjunto que contém um bloco de memória é determinado por:</a:t>
            </a:r>
          </a:p>
          <a:p>
            <a:pPr lvl="1"/>
            <a:r>
              <a:rPr lang="pt-BR" dirty="0" smtClean="0"/>
              <a:t>(Número de blocos) módulo (número de conjuntos na </a:t>
            </a:r>
            <a:r>
              <a:rPr lang="pt-BR" dirty="0" err="1" smtClean="0"/>
              <a:t>cache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77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348" y="5143512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Mapeamento Direto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pic>
        <p:nvPicPr>
          <p:cNvPr id="8" name="Imagem 7" descr="x24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428596" y="1928802"/>
            <a:ext cx="3055944" cy="3143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14348" y="2000240"/>
            <a:ext cx="270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Bloco         </a:t>
            </a:r>
            <a:r>
              <a:rPr lang="pt-BR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Tag</a:t>
            </a:r>
            <a:r>
              <a:rPr lang="pt-BR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          Dados</a:t>
            </a:r>
            <a:endParaRPr lang="pt-BR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929190" y="4500570"/>
            <a:ext cx="3182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Associativa de duas vias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4000496" y="2428868"/>
            <a:ext cx="4864100" cy="2006600"/>
            <a:chOff x="4000496" y="2428868"/>
            <a:chExt cx="4864100" cy="2006600"/>
          </a:xfrm>
        </p:grpSpPr>
        <p:pic>
          <p:nvPicPr>
            <p:cNvPr id="10" name="Imagem 9" descr="x25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20000" contrast="40000"/>
            </a:blip>
            <a:stretch>
              <a:fillRect/>
            </a:stretch>
          </p:blipFill>
          <p:spPr>
            <a:xfrm>
              <a:off x="4000496" y="2428868"/>
              <a:ext cx="4864100" cy="2006600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4143372" y="2500306"/>
              <a:ext cx="4715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Set          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Tag</a:t>
              </a:r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            Dados        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Tag</a:t>
              </a:r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             Dados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Memória </a:t>
            </a:r>
            <a:r>
              <a:rPr lang="pt-BR" dirty="0" err="1" smtClean="0"/>
              <a:t>Cache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1285884"/>
          </a:xfrm>
        </p:spPr>
        <p:txBody>
          <a:bodyPr/>
          <a:lstStyle/>
          <a:p>
            <a:r>
              <a:rPr lang="pt-BR" dirty="0" smtClean="0"/>
              <a:t>O conjunto que contém um bloco de memória é determinado por:</a:t>
            </a:r>
          </a:p>
          <a:p>
            <a:pPr lvl="1"/>
            <a:r>
              <a:rPr lang="pt-BR" dirty="0" smtClean="0"/>
              <a:t>(Número de blocos) módulo (número de conjuntos na </a:t>
            </a:r>
            <a:r>
              <a:rPr lang="pt-BR" dirty="0" err="1" smtClean="0"/>
              <a:t>cache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78</a:t>
            </a:fld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357158" y="2448968"/>
            <a:ext cx="8429684" cy="3013333"/>
            <a:chOff x="357158" y="2448968"/>
            <a:chExt cx="8429684" cy="3013333"/>
          </a:xfrm>
        </p:grpSpPr>
        <p:pic>
          <p:nvPicPr>
            <p:cNvPr id="12" name="Imagem 11" descr="x26.jp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20000" contrast="40000"/>
            </a:blip>
            <a:stretch>
              <a:fillRect/>
            </a:stretch>
          </p:blipFill>
          <p:spPr>
            <a:xfrm>
              <a:off x="357158" y="2448968"/>
              <a:ext cx="8429684" cy="2551667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3000364" y="5000636"/>
              <a:ext cx="3054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Associativa de oito vias</a:t>
              </a:r>
              <a:endPara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14348" y="2500306"/>
              <a:ext cx="5989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Set       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Tag</a:t>
              </a:r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    Dados   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Tag</a:t>
              </a:r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    Dados 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Tag</a:t>
              </a:r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    Dados   </a:t>
              </a:r>
              <a:r>
                <a:rPr lang="pt-BR" b="1" dirty="0" err="1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Tag</a:t>
              </a:r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     Dados 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071670" y="3500438"/>
              <a:ext cx="33762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Associativa de quatro vias</a:t>
              </a:r>
              <a:endPara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00034" y="4214818"/>
              <a:ext cx="8122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0000CC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Narrow" pitchFamily="34" charset="0"/>
                </a:rPr>
                <a:t>T           D      T        D       T       D        T      D        T       D       T        D        T      D        T       D</a:t>
              </a:r>
              <a:endParaRPr lang="pt-BR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Substituição de blocos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000" dirty="0" smtClean="0"/>
              <a:t>Quando todas as entradas da </a:t>
            </a:r>
            <a:r>
              <a:rPr lang="pt-BR" sz="3000" dirty="0" err="1" smtClean="0"/>
              <a:t>cache</a:t>
            </a:r>
            <a:r>
              <a:rPr lang="pt-BR" sz="3000" dirty="0" smtClean="0"/>
              <a:t> contém blocos da memória principal:</a:t>
            </a:r>
          </a:p>
          <a:p>
            <a:pPr lvl="1"/>
            <a:r>
              <a:rPr lang="pt-BR" sz="3000" dirty="0" smtClean="0"/>
              <a:t>É necessário selecionar uma linha que deverá ser deixada livre para trazer um bloco da MP.</a:t>
            </a:r>
          </a:p>
          <a:p>
            <a:pPr lvl="2"/>
            <a:r>
              <a:rPr lang="pt-BR" sz="3000" dirty="0" smtClean="0">
                <a:solidFill>
                  <a:srgbClr val="0000CC"/>
                </a:solidFill>
              </a:rPr>
              <a:t>Associativa</a:t>
            </a:r>
            <a:r>
              <a:rPr lang="pt-BR" sz="3000" dirty="0" smtClean="0"/>
              <a:t>: Selecionar uma linha da </a:t>
            </a:r>
            <a:r>
              <a:rPr lang="pt-BR" sz="3000" dirty="0" err="1" smtClean="0"/>
              <a:t>cache</a:t>
            </a:r>
            <a:r>
              <a:rPr lang="pt-BR" sz="3000" dirty="0" smtClean="0"/>
              <a:t>.</a:t>
            </a:r>
          </a:p>
          <a:p>
            <a:pPr lvl="2"/>
            <a:r>
              <a:rPr lang="pt-BR" sz="3000" dirty="0" smtClean="0">
                <a:solidFill>
                  <a:srgbClr val="0000CC"/>
                </a:solidFill>
              </a:rPr>
              <a:t>Associativa por conjuntos</a:t>
            </a:r>
            <a:r>
              <a:rPr lang="pt-BR" sz="3000" dirty="0" smtClean="0"/>
              <a:t>: Selecionar uma linha do conjunto selecionado.</a:t>
            </a:r>
          </a:p>
          <a:p>
            <a:pPr lvl="1"/>
            <a:r>
              <a:rPr lang="pt-BR" sz="3000" dirty="0" smtClean="0"/>
              <a:t>Existem diversos algoritmos para selecionar a linha da </a:t>
            </a:r>
            <a:r>
              <a:rPr lang="pt-BR" sz="3000" dirty="0" err="1" smtClean="0"/>
              <a:t>cache</a:t>
            </a:r>
            <a:r>
              <a:rPr lang="pt-BR" sz="3000" dirty="0" smtClean="0"/>
              <a:t> que dever ser liberada.</a:t>
            </a:r>
            <a:endParaRPr lang="pt-BR" sz="3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79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Memória Cache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4292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Por que pode o desempenho pode melhorar com uma </a:t>
            </a:r>
            <a:r>
              <a:rPr lang="pt-BR" sz="2800" dirty="0" err="1" smtClean="0">
                <a:solidFill>
                  <a:srgbClr val="0000CC"/>
                </a:solidFill>
              </a:rPr>
              <a:t>cache</a:t>
            </a:r>
            <a:r>
              <a:rPr lang="pt-BR" sz="2800" dirty="0" smtClean="0">
                <a:solidFill>
                  <a:srgbClr val="0000CC"/>
                </a:solidFill>
              </a:rPr>
              <a:t>?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rgbClr val="C00000"/>
                </a:solidFill>
              </a:rPr>
              <a:t>Graças ao Princípio de Localidade:</a:t>
            </a:r>
          </a:p>
          <a:p>
            <a:pPr lvl="2">
              <a:spcBef>
                <a:spcPts val="0"/>
              </a:spcBef>
            </a:pPr>
            <a:r>
              <a:rPr lang="pt-BR" sz="2800" dirty="0" smtClean="0"/>
              <a:t>A faixa de endereços de memória a que acessa um programa é relativamente pequena para períodos de tempo curto.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A informação dos endereços mais freqüentadas podem estar em uma memória pequena e rápida (memória </a:t>
            </a:r>
            <a:r>
              <a:rPr lang="pt-BR" sz="2800" dirty="0" err="1" smtClean="0"/>
              <a:t>cache</a:t>
            </a:r>
            <a:r>
              <a:rPr lang="pt-BR" sz="2800" dirty="0" smtClean="0"/>
              <a:t>), e o restante dos dados em uma grande e barata.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O mais referenciado fica mais próximo da CPU.</a:t>
            </a:r>
          </a:p>
          <a:p>
            <a:pPr lvl="2">
              <a:spcBef>
                <a:spcPts val="0"/>
              </a:spcBef>
            </a:pPr>
            <a:r>
              <a:rPr lang="pt-BR" sz="2800" dirty="0" smtClean="0"/>
              <a:t>Na vida prática há muito exemplos de </a:t>
            </a:r>
            <a:r>
              <a:rPr lang="pt-BR" sz="2800" dirty="0" err="1" smtClean="0"/>
              <a:t>cache</a:t>
            </a:r>
            <a:r>
              <a:rPr lang="pt-BR" sz="2800" dirty="0" smtClean="0"/>
              <a:t>: residência universitária, empresa de logística, etc.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Algoritmos de substituição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3000" dirty="0" smtClean="0">
                <a:solidFill>
                  <a:srgbClr val="0000CC"/>
                </a:solidFill>
              </a:rPr>
              <a:t>FIFO (</a:t>
            </a:r>
            <a:r>
              <a:rPr lang="pt-BR" sz="3000" i="1" dirty="0" err="1" smtClean="0">
                <a:solidFill>
                  <a:srgbClr val="0000CC"/>
                </a:solidFill>
              </a:rPr>
              <a:t>First-in-first-out</a:t>
            </a:r>
            <a:r>
              <a:rPr lang="pt-BR" sz="3000" dirty="0" smtClean="0">
                <a:solidFill>
                  <a:srgbClr val="0000CC"/>
                </a:solidFill>
              </a:rPr>
              <a:t>):</a:t>
            </a:r>
          </a:p>
          <a:p>
            <a:pPr lvl="1">
              <a:spcBef>
                <a:spcPts val="0"/>
              </a:spcBef>
            </a:pPr>
            <a:r>
              <a:rPr lang="pt-BR" sz="3000" dirty="0" smtClean="0"/>
              <a:t>Substitui a linha que fica mais tempo na </a:t>
            </a:r>
            <a:r>
              <a:rPr lang="pt-BR" sz="3000" dirty="0" err="1" smtClean="0"/>
              <a:t>cache</a:t>
            </a:r>
            <a:r>
              <a:rPr lang="pt-BR" sz="30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pt-BR" sz="3000" dirty="0" smtClean="0">
                <a:solidFill>
                  <a:srgbClr val="0000CC"/>
                </a:solidFill>
              </a:rPr>
              <a:t>LRU (</a:t>
            </a:r>
            <a:r>
              <a:rPr lang="pt-BR" sz="3000" i="1" dirty="0" err="1" smtClean="0">
                <a:solidFill>
                  <a:srgbClr val="0000CC"/>
                </a:solidFill>
              </a:rPr>
              <a:t>Least</a:t>
            </a:r>
            <a:r>
              <a:rPr lang="pt-BR" sz="3000" i="1" dirty="0" smtClean="0">
                <a:solidFill>
                  <a:srgbClr val="0000CC"/>
                </a:solidFill>
              </a:rPr>
              <a:t> </a:t>
            </a:r>
            <a:r>
              <a:rPr lang="pt-BR" sz="3000" i="1" dirty="0" err="1" smtClean="0">
                <a:solidFill>
                  <a:srgbClr val="0000CC"/>
                </a:solidFill>
              </a:rPr>
              <a:t>Recently</a:t>
            </a:r>
            <a:r>
              <a:rPr lang="pt-BR" sz="3000" i="1" dirty="0" smtClean="0">
                <a:solidFill>
                  <a:srgbClr val="0000CC"/>
                </a:solidFill>
              </a:rPr>
              <a:t> </a:t>
            </a:r>
            <a:r>
              <a:rPr lang="pt-BR" sz="3000" i="1" dirty="0" err="1" smtClean="0">
                <a:solidFill>
                  <a:srgbClr val="0000CC"/>
                </a:solidFill>
              </a:rPr>
              <a:t>Used</a:t>
            </a:r>
            <a:r>
              <a:rPr lang="pt-BR" sz="3000" dirty="0" smtClean="0">
                <a:solidFill>
                  <a:srgbClr val="0000CC"/>
                </a:solidFill>
              </a:rPr>
              <a:t>):</a:t>
            </a:r>
          </a:p>
          <a:p>
            <a:pPr lvl="1">
              <a:spcBef>
                <a:spcPts val="0"/>
              </a:spcBef>
            </a:pPr>
            <a:r>
              <a:rPr lang="pt-BR" sz="3000" dirty="0" smtClean="0"/>
              <a:t>Substitui a linha que fica mais tempo sem ser usada.</a:t>
            </a:r>
          </a:p>
          <a:p>
            <a:pPr lvl="2">
              <a:spcBef>
                <a:spcPts val="0"/>
              </a:spcBef>
            </a:pPr>
            <a:r>
              <a:rPr lang="pt-BR" sz="3000" dirty="0" smtClean="0"/>
              <a:t>Escolha precisa variável de tempo a cada acesso e comparação.</a:t>
            </a:r>
          </a:p>
          <a:p>
            <a:pPr>
              <a:spcBef>
                <a:spcPts val="0"/>
              </a:spcBef>
            </a:pPr>
            <a:r>
              <a:rPr lang="pt-BR" sz="3000" dirty="0" smtClean="0">
                <a:solidFill>
                  <a:srgbClr val="0000CC"/>
                </a:solidFill>
              </a:rPr>
              <a:t>LFU (</a:t>
            </a:r>
            <a:r>
              <a:rPr lang="pt-BR" sz="3000" i="1" dirty="0" err="1" smtClean="0">
                <a:solidFill>
                  <a:srgbClr val="0000CC"/>
                </a:solidFill>
              </a:rPr>
              <a:t>Least</a:t>
            </a:r>
            <a:r>
              <a:rPr lang="pt-BR" sz="3000" i="1" dirty="0" smtClean="0">
                <a:solidFill>
                  <a:srgbClr val="0000CC"/>
                </a:solidFill>
              </a:rPr>
              <a:t> </a:t>
            </a:r>
            <a:r>
              <a:rPr lang="pt-BR" sz="3000" i="1" dirty="0" err="1" smtClean="0">
                <a:solidFill>
                  <a:srgbClr val="0000CC"/>
                </a:solidFill>
              </a:rPr>
              <a:t>Frequently</a:t>
            </a:r>
            <a:r>
              <a:rPr lang="pt-BR" sz="3000" i="1" dirty="0" smtClean="0">
                <a:solidFill>
                  <a:srgbClr val="0000CC"/>
                </a:solidFill>
              </a:rPr>
              <a:t> </a:t>
            </a:r>
            <a:r>
              <a:rPr lang="pt-BR" sz="3000" i="1" dirty="0" err="1" smtClean="0">
                <a:solidFill>
                  <a:srgbClr val="0000CC"/>
                </a:solidFill>
              </a:rPr>
              <a:t>Used</a:t>
            </a:r>
            <a:r>
              <a:rPr lang="pt-BR" sz="3000" dirty="0" smtClean="0">
                <a:solidFill>
                  <a:srgbClr val="0000CC"/>
                </a:solidFill>
              </a:rPr>
              <a:t>)</a:t>
            </a:r>
            <a:r>
              <a:rPr lang="pt-BR" sz="3000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pt-BR" sz="3000" dirty="0" smtClean="0"/>
              <a:t>Substitui a linha que foi usada menos vezes.</a:t>
            </a:r>
          </a:p>
          <a:p>
            <a:pPr lvl="2">
              <a:spcBef>
                <a:spcPts val="0"/>
              </a:spcBef>
            </a:pPr>
            <a:r>
              <a:rPr lang="pt-BR" sz="3000" dirty="0" smtClean="0"/>
              <a:t>Escolha precisa mecanismo de contagem para cada acesso</a:t>
            </a:r>
          </a:p>
          <a:p>
            <a:pPr lvl="1">
              <a:spcBef>
                <a:spcPts val="0"/>
              </a:spcBef>
            </a:pPr>
            <a:endParaRPr lang="pt-BR" sz="3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80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Algoritmos de substituição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3000" dirty="0" smtClean="0">
                <a:solidFill>
                  <a:srgbClr val="0000CC"/>
                </a:solidFill>
              </a:rPr>
              <a:t>Randômica:</a:t>
            </a:r>
          </a:p>
          <a:p>
            <a:pPr lvl="1">
              <a:spcBef>
                <a:spcPts val="0"/>
              </a:spcBef>
            </a:pPr>
            <a:r>
              <a:rPr lang="pt-BR" sz="3000" dirty="0" smtClean="0"/>
              <a:t>Escolhe aleatoriamente posição a ser substituída.</a:t>
            </a:r>
          </a:p>
          <a:p>
            <a:pPr lvl="2">
              <a:spcBef>
                <a:spcPts val="0"/>
              </a:spcBef>
            </a:pPr>
            <a:r>
              <a:rPr lang="pt-BR" sz="3000" dirty="0" smtClean="0"/>
              <a:t>Simples, mas sujeito a aumentar número de </a:t>
            </a:r>
            <a:r>
              <a:rPr lang="pt-BR" sz="3000" dirty="0" err="1" smtClean="0"/>
              <a:t>caches</a:t>
            </a:r>
            <a:r>
              <a:rPr lang="pt-BR" sz="3000" dirty="0" smtClean="0"/>
              <a:t> miss.</a:t>
            </a:r>
          </a:p>
          <a:p>
            <a:pPr>
              <a:spcBef>
                <a:spcPts val="0"/>
              </a:spcBef>
            </a:pPr>
            <a:r>
              <a:rPr lang="pt-BR" sz="3000" dirty="0" smtClean="0">
                <a:solidFill>
                  <a:srgbClr val="0000CC"/>
                </a:solidFill>
              </a:rPr>
              <a:t>Contador:</a:t>
            </a:r>
          </a:p>
          <a:p>
            <a:pPr lvl="1">
              <a:spcBef>
                <a:spcPts val="0"/>
              </a:spcBef>
            </a:pPr>
            <a:r>
              <a:rPr lang="pt-BR" sz="3000" dirty="0" smtClean="0"/>
              <a:t>Um contador baseado em algum relógio aponta para a próxima posição a ser substituída.</a:t>
            </a:r>
          </a:p>
          <a:p>
            <a:pPr lvl="2">
              <a:spcBef>
                <a:spcPts val="0"/>
              </a:spcBef>
            </a:pPr>
            <a:r>
              <a:rPr lang="pt-BR" sz="3000" dirty="0" smtClean="0"/>
              <a:t>Simples, mas igualmente à política randômica, está sujeita a aumentar o número de misses.</a:t>
            </a:r>
          </a:p>
          <a:p>
            <a:pPr>
              <a:spcBef>
                <a:spcPts val="0"/>
              </a:spcBef>
            </a:pPr>
            <a:endParaRPr lang="pt-BR" sz="3000" dirty="0" smtClean="0"/>
          </a:p>
          <a:p>
            <a:pPr lvl="1">
              <a:spcBef>
                <a:spcPts val="0"/>
              </a:spcBef>
            </a:pPr>
            <a:endParaRPr lang="pt-BR" sz="3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81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Políticas de escrita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sz="3000" dirty="0" smtClean="0"/>
              <a:t>Quando se modifica um dado na memória </a:t>
            </a:r>
            <a:r>
              <a:rPr lang="pt-BR" sz="3000" dirty="0" err="1" smtClean="0"/>
              <a:t>cache</a:t>
            </a:r>
            <a:r>
              <a:rPr lang="pt-BR" sz="3000" dirty="0" smtClean="0"/>
              <a:t> há necessidade de que se atualize em algum momento a memória principal.</a:t>
            </a:r>
          </a:p>
          <a:p>
            <a:pPr>
              <a:spcBef>
                <a:spcPts val="600"/>
              </a:spcBef>
            </a:pPr>
            <a:r>
              <a:rPr lang="pt-BR" sz="3000" dirty="0" smtClean="0"/>
              <a:t>Alternativas:</a:t>
            </a:r>
          </a:p>
          <a:p>
            <a:pPr lvl="1">
              <a:spcBef>
                <a:spcPts val="600"/>
              </a:spcBef>
            </a:pPr>
            <a:r>
              <a:rPr lang="pt-BR" sz="3000" dirty="0" smtClean="0"/>
              <a:t>Escrita imediata.</a:t>
            </a:r>
          </a:p>
          <a:p>
            <a:pPr lvl="1">
              <a:spcBef>
                <a:spcPts val="600"/>
              </a:spcBef>
            </a:pPr>
            <a:r>
              <a:rPr lang="pt-BR" sz="3000" dirty="0" err="1" smtClean="0"/>
              <a:t>Pós-escrita</a:t>
            </a:r>
            <a:r>
              <a:rPr lang="pt-BR" sz="3000" dirty="0" smtClean="0"/>
              <a:t>.</a:t>
            </a:r>
            <a:endParaRPr lang="pt-BR" sz="3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82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Políticas de escrita.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83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47260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1A1587"/>
                </a:solidFill>
              </a:rPr>
              <a:t>Quando o dado é atualizado na </a:t>
            </a:r>
            <a:r>
              <a:rPr lang="pt-BR" sz="2800" dirty="0" err="1" smtClean="0">
                <a:solidFill>
                  <a:srgbClr val="1A1587"/>
                </a:solidFill>
              </a:rPr>
              <a:t>cache</a:t>
            </a:r>
            <a:r>
              <a:rPr lang="pt-BR" sz="2800" dirty="0" smtClean="0">
                <a:solidFill>
                  <a:srgbClr val="1A1587"/>
                </a:solidFill>
              </a:rPr>
              <a:t> é também atualizado na Memória Principal?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1A1587"/>
                </a:solidFill>
              </a:rPr>
              <a:t>Estratégia </a:t>
            </a:r>
            <a:r>
              <a:rPr lang="pt-BR" sz="2800" dirty="0" err="1" smtClean="0">
                <a:solidFill>
                  <a:srgbClr val="1A1587"/>
                </a:solidFill>
              </a:rPr>
              <a:t>Write-Through</a:t>
            </a:r>
            <a:r>
              <a:rPr lang="pt-BR" sz="2800" dirty="0" smtClean="0">
                <a:solidFill>
                  <a:srgbClr val="1A1587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</a:rPr>
              <a:t>Sempre é atualizada a Memória Principal.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</a:rPr>
              <a:t>A </a:t>
            </a:r>
            <a:r>
              <a:rPr lang="pt-BR" sz="2800" dirty="0" err="1" smtClean="0">
                <a:solidFill>
                  <a:schemeClr val="tx1"/>
                </a:solidFill>
              </a:rPr>
              <a:t>cache</a:t>
            </a:r>
            <a:r>
              <a:rPr lang="pt-BR" sz="2800" dirty="0" smtClean="0">
                <a:solidFill>
                  <a:schemeClr val="tx1"/>
                </a:solidFill>
              </a:rPr>
              <a:t> melhora o rendimento unicamente na leitura.</a:t>
            </a:r>
          </a:p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1A1587"/>
                </a:solidFill>
              </a:rPr>
              <a:t>Estratégia </a:t>
            </a:r>
            <a:r>
              <a:rPr lang="pt-BR" sz="2800" dirty="0" err="1" smtClean="0">
                <a:solidFill>
                  <a:srgbClr val="1A1587"/>
                </a:solidFill>
              </a:rPr>
              <a:t>Write-Back</a:t>
            </a:r>
            <a:r>
              <a:rPr lang="pt-BR" sz="2800" dirty="0" smtClean="0">
                <a:solidFill>
                  <a:srgbClr val="1A1587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</a:rPr>
              <a:t>Somente é atualizada a Memória Principal quando o dado vai ser eliminado da </a:t>
            </a:r>
            <a:r>
              <a:rPr lang="pt-BR" sz="2800" dirty="0" err="1" smtClean="0">
                <a:solidFill>
                  <a:schemeClr val="tx1"/>
                </a:solidFill>
              </a:rPr>
              <a:t>cache</a:t>
            </a:r>
            <a:r>
              <a:rPr lang="pt-BR" sz="2800" dirty="0" smtClean="0">
                <a:solidFill>
                  <a:schemeClr val="tx1"/>
                </a:solidFill>
              </a:rPr>
              <a:t> para abrigar outro dado.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</a:rPr>
              <a:t>A fase de escrita pode ser melhorada mediante o uso de um buffer de escrita. </a:t>
            </a:r>
            <a: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/>
            </a:r>
            <a:br>
              <a:rPr lang="pt-BR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endParaRPr lang="pt-BR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84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Políticas de escrita.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Uma escrita (</a:t>
            </a:r>
            <a:r>
              <a:rPr kumimoji="0" lang="pt-BR" sz="3000" b="1" i="1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write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) é o resultado de um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store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O </a:t>
            </a:r>
            <a:r>
              <a:rPr kumimoji="0" lang="pt-BR" sz="3000" b="1" i="1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store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deve escrever no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e na memória.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De outro modo o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e a memória seriam </a:t>
            </a:r>
            <a:r>
              <a:rPr kumimoji="0" lang="pt-BR" sz="30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inconsistentes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</p:txBody>
      </p:sp>
      <p:pic>
        <p:nvPicPr>
          <p:cNvPr id="7" name="Imagem 6" descr="6_20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467544" y="3212976"/>
            <a:ext cx="8151882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85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Políticas de escrita.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Duas estratégias para o manejo das escritas: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Write-through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: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Escrever cada vez no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e na memória.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Write-back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: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Escrever somente no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e copiar o dado na memória quando a entrada no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vai ser substituída.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Políticas de escrita.</a:t>
            </a:r>
            <a:endParaRPr lang="en-US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86</a:t>
            </a:fld>
            <a:endParaRPr lang="pt-B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47260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1A1587"/>
                </a:solidFill>
              </a:rPr>
              <a:t>Problema da saturação do buffer de escrita.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rgbClr val="1A1587"/>
                </a:solidFill>
              </a:rPr>
              <a:t>Um buffer de escrita é uma </a:t>
            </a:r>
            <a:r>
              <a:rPr lang="pt-BR" sz="2800" dirty="0" err="1" smtClean="0">
                <a:solidFill>
                  <a:srgbClr val="1A1587"/>
                </a:solidFill>
              </a:rPr>
              <a:t>fifo</a:t>
            </a:r>
            <a:r>
              <a:rPr lang="pt-BR" sz="2800" dirty="0" smtClean="0">
                <a:solidFill>
                  <a:srgbClr val="1A1587"/>
                </a:solidFill>
              </a:rPr>
              <a:t> de poucos </a:t>
            </a:r>
            <a:r>
              <a:rPr lang="pt-BR" sz="2800" dirty="0" smtClean="0">
                <a:solidFill>
                  <a:srgbClr val="1A1587"/>
                </a:solidFill>
              </a:rPr>
              <a:t>blocos.</a:t>
            </a:r>
            <a:endParaRPr lang="pt-BR" sz="2800" dirty="0" smtClean="0">
              <a:solidFill>
                <a:srgbClr val="1A1587"/>
              </a:solidFill>
            </a:endParaRP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rgbClr val="1A1587"/>
                </a:solidFill>
              </a:rPr>
              <a:t>Problema: Saturação.</a:t>
            </a:r>
          </a:p>
          <a:p>
            <a:pPr lvl="2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</a:rPr>
              <a:t>Velocidade de retirada de dados para a Memória Principal menor que velocidade de entrada de novos dados.</a:t>
            </a:r>
          </a:p>
          <a:p>
            <a:pPr lvl="2">
              <a:spcBef>
                <a:spcPts val="0"/>
              </a:spcBef>
            </a:pPr>
            <a:r>
              <a:rPr lang="pt-BR" sz="2800" dirty="0" smtClean="0">
                <a:solidFill>
                  <a:schemeClr val="tx1"/>
                </a:solidFill>
              </a:rPr>
              <a:t>O número de operações de escrita muitas vezes é bastante inferior ao número de operações de leitura.</a:t>
            </a:r>
          </a:p>
          <a:p>
            <a:pPr lvl="1">
              <a:spcBef>
                <a:spcPts val="0"/>
              </a:spcBef>
              <a:buNone/>
            </a:pP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/>
            </a:r>
            <a:b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Políticas de escrita.</a:t>
            </a:r>
            <a:endParaRPr lang="en-US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87</a:t>
            </a:fld>
            <a:endParaRPr lang="pt-B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19442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1A1587"/>
                </a:solidFill>
              </a:rPr>
              <a:t>Problema da saturação do buffer de escrita.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rgbClr val="1A1587"/>
                </a:solidFill>
              </a:rPr>
              <a:t>Um buffer de escrita é uma </a:t>
            </a:r>
            <a:r>
              <a:rPr lang="pt-BR" sz="2800" dirty="0" err="1" smtClean="0">
                <a:solidFill>
                  <a:srgbClr val="1A1587"/>
                </a:solidFill>
              </a:rPr>
              <a:t>fifo</a:t>
            </a:r>
            <a:r>
              <a:rPr lang="pt-BR" sz="2800" dirty="0" smtClean="0">
                <a:solidFill>
                  <a:srgbClr val="1A1587"/>
                </a:solidFill>
              </a:rPr>
              <a:t> de poucos bloco.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rgbClr val="1A1587"/>
                </a:solidFill>
              </a:rPr>
              <a:t>Problema: Saturação.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rgbClr val="1A1587"/>
                </a:solidFill>
              </a:rPr>
              <a:t>Para solucionar: segunda </a:t>
            </a:r>
            <a:r>
              <a:rPr lang="pt-BR" sz="2800" dirty="0" err="1" smtClean="0">
                <a:solidFill>
                  <a:srgbClr val="1A1587"/>
                </a:solidFill>
              </a:rPr>
              <a:t>cache</a:t>
            </a:r>
            <a:r>
              <a:rPr lang="pt-BR" sz="2800" dirty="0" smtClean="0">
                <a:solidFill>
                  <a:srgbClr val="1A1587"/>
                </a:solidFill>
              </a:rPr>
              <a:t> (L2). 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/>
            </a:r>
            <a:b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5" name="Imagem 4" descr="6_21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323528" y="3356992"/>
            <a:ext cx="8547038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88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en-US" sz="2800" dirty="0" smtClean="0"/>
              <a:t>Write-through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O buffer de escrita é uma fila que guarda dados que estão esperando para ser escritos na memória principal.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O programa escreve no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e no buffer e continua executando instruções.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o buffer está cheio, o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store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seguinte 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é 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parado.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Um processador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superescalar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pode continuar executando alguma outra instrução.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Nenhum buffer é suficiente se o processador produz escritas mais rápido do que a memória pode aceitá-las.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89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en-US" sz="2800" dirty="0" smtClean="0"/>
              <a:t>Write-back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O bloco de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é escrito na memória somente se for necessário.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O bloco tem um bit chamado </a:t>
            </a: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bit sujo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o bit sujo está apagado, o bloco não foi modificado e pode ser substituído sem perigo.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o bit sujo está preso, há uma inconsistência entre o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e a memória. Antes de ser substituído, o bloco deve ser escrito na memória.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endParaRPr kumimoji="0" lang="pt-BR" sz="2400" b="1" i="0" u="none" strike="noStrike" kern="1200" cap="none" spc="0" normalizeH="0" baseline="0" noProof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Memória Cache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4292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600" dirty="0" smtClean="0">
                <a:solidFill>
                  <a:srgbClr val="C00000"/>
                </a:solidFill>
              </a:rPr>
              <a:t>Como é cumprido o princípio da localidade?</a:t>
            </a:r>
          </a:p>
          <a:p>
            <a:pPr lvl="1">
              <a:spcBef>
                <a:spcPts val="0"/>
              </a:spcBef>
            </a:pPr>
            <a:r>
              <a:rPr lang="pt-BR" sz="2600" dirty="0" smtClean="0">
                <a:solidFill>
                  <a:srgbClr val="0000CC"/>
                </a:solidFill>
              </a:rPr>
              <a:t>Localidade temporal:</a:t>
            </a:r>
          </a:p>
          <a:p>
            <a:pPr lvl="2">
              <a:spcBef>
                <a:spcPts val="0"/>
              </a:spcBef>
            </a:pPr>
            <a:r>
              <a:rPr lang="pt-BR" sz="2800" b="0" dirty="0" smtClean="0"/>
              <a:t>Se um item é referenciado, ele tende a ser referenciado novamente dentro de um espaço de tempo curto.</a:t>
            </a:r>
            <a:endParaRPr lang="pt-BR" sz="2600" b="0" dirty="0" smtClean="0"/>
          </a:p>
          <a:p>
            <a:pPr lvl="3">
              <a:spcBef>
                <a:spcPts val="0"/>
              </a:spcBef>
            </a:pPr>
            <a:r>
              <a:rPr lang="pt-BR" sz="2600" b="0" dirty="0" smtClean="0"/>
              <a:t>Código: loops, recursividade, funções chamadas  freqüentemente.</a:t>
            </a:r>
          </a:p>
          <a:p>
            <a:pPr lvl="3">
              <a:spcBef>
                <a:spcPts val="0"/>
              </a:spcBef>
            </a:pPr>
            <a:r>
              <a:rPr lang="pt-BR" sz="2600" b="0" dirty="0" smtClean="0"/>
              <a:t>Dados: dados globais</a:t>
            </a:r>
          </a:p>
          <a:p>
            <a:pPr lvl="1">
              <a:spcBef>
                <a:spcPts val="0"/>
              </a:spcBef>
            </a:pPr>
            <a:r>
              <a:rPr lang="pt-BR" sz="2600" dirty="0" smtClean="0">
                <a:solidFill>
                  <a:srgbClr val="0000CC"/>
                </a:solidFill>
              </a:rPr>
              <a:t>Localidade espacial:</a:t>
            </a:r>
          </a:p>
          <a:p>
            <a:pPr lvl="2">
              <a:spcBef>
                <a:spcPts val="0"/>
              </a:spcBef>
            </a:pPr>
            <a:r>
              <a:rPr lang="pt-BR" sz="2600" b="0" dirty="0" smtClean="0"/>
              <a:t>Se um item é referenciado, itens cujos endereços sejam próximos dele tendem a ser logo referenciados.</a:t>
            </a:r>
          </a:p>
          <a:p>
            <a:pPr lvl="3">
              <a:spcBef>
                <a:spcPts val="0"/>
              </a:spcBef>
            </a:pPr>
            <a:r>
              <a:rPr lang="pt-BR" sz="2600" b="0" dirty="0" smtClean="0"/>
              <a:t>Código: código seqüencial.</a:t>
            </a:r>
          </a:p>
          <a:p>
            <a:pPr lvl="3">
              <a:spcBef>
                <a:spcPts val="0"/>
              </a:spcBef>
            </a:pPr>
            <a:r>
              <a:rPr lang="pt-BR" sz="2600" b="0" dirty="0" smtClean="0"/>
              <a:t>Dados: vetores, matrizes.</a:t>
            </a:r>
            <a:endParaRPr lang="pt-BR" sz="2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90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Comparação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Write-through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necessita um ciclo de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clock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para escrever porque o dado simplesmente é sobrescrito.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Write-back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necessita dois ciclos de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clock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para escrever: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Um ciclo para ver se o dado está no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Outro ciclo para escrever o dado.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Uma solução é usar um buffer de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store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O processador busca no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e coloca o dado no buffer durante o ciclo normal de acesso ao </a:t>
            </a:r>
            <a:r>
              <a:rPr kumimoji="0" lang="pt-BR" sz="30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Supondo acerto, o 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dado 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é escrito no cache durante o ciclo 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seguinte.</a:t>
            </a:r>
            <a:endParaRPr kumimoji="0" lang="pt-BR" sz="3000" b="1" i="0" u="none" strike="noStrike" kern="1200" cap="none" spc="0" normalizeH="0" baseline="0" noProof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91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Labels</a:t>
            </a:r>
            <a:r>
              <a:rPr lang="pt-BR" sz="2800" dirty="0" smtClean="0"/>
              <a:t> e bit válido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É necessário saber se o dado 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está na 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 corresponde ao dado 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buscado</a:t>
            </a:r>
            <a:endParaRPr kumimoji="0" lang="pt-BR" sz="3200" b="1" i="0" u="none" strike="noStrike" kern="1200" cap="none" spc="0" normalizeH="0" baseline="0" noProof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Cada bloco no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tem um </a:t>
            </a:r>
            <a:r>
              <a:rPr kumimoji="0" lang="pt-BR" sz="3200" b="1" i="1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label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O </a:t>
            </a:r>
            <a:r>
              <a:rPr kumimoji="0" lang="pt-BR" sz="3200" b="1" i="1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label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tem a informação necessária para identificar se o dado no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é o dado buscado.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No mapeamento direto, o </a:t>
            </a:r>
            <a:r>
              <a:rPr kumimoji="0" lang="pt-BR" sz="3200" b="1" i="1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label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tem os bits altos do endereço do dado.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Além disso é necessário saber se o bloco tem informação válida ou não.</a:t>
            </a:r>
          </a:p>
          <a:p>
            <a:pPr marL="342900" marR="0" lvl="0" indent="-342900" algn="l" defTabSz="914400" rtl="0" eaLnBrk="1" fontAlgn="auto" latinLnBrk="0" hangingPunct="1"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Cada bloco tem um bit chamado </a:t>
            </a:r>
            <a:r>
              <a:rPr kumimoji="0" lang="pt-BR" sz="3200" b="1" i="1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bit válido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92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Exemplo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Tamanho da memória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: 8 blocos.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Tamanho do bloco: 1 palavra.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Inicialmente a memória </a:t>
            </a:r>
            <a:r>
              <a:rPr kumimoji="0" lang="pt-BR" sz="32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cache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está vazia (para todas as entradas bit válido = falso).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São recebidas as seguintes requisições de endereços de palavra: 22, 26, 22, 26, 16, 3, 16 e 18.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93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Estado inicial</a:t>
            </a:r>
            <a:endParaRPr lang="pt-BR" sz="2800" dirty="0">
              <a:latin typeface="Arial Narrow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>
          <a:xfrm>
            <a:off x="928662" y="1216860"/>
            <a:ext cx="7500990" cy="45518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94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Se pedir o endereço 22</a:t>
            </a:r>
            <a:r>
              <a:rPr lang="pt-BR" sz="2800" baseline="-25000" dirty="0" smtClean="0"/>
              <a:t>10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1"/>
            <a:ext cx="8858312" cy="1714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22</a:t>
            </a:r>
            <a:r>
              <a:rPr kumimoji="0" lang="pt-BR" sz="3200" b="1" i="0" u="none" strike="noStrike" kern="1200" cap="none" spc="0" normalizeH="0" baseline="-2500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10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= 10110</a:t>
            </a:r>
            <a:r>
              <a:rPr kumimoji="0" lang="pt-BR" sz="3200" b="1" i="0" u="none" strike="noStrike" kern="1200" cap="none" spc="0" normalizeH="0" baseline="-2500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2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Busca-se no bloco 110 e produz uma falha.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Carrega-se o dado no bloco 110. Taxa de Acertos: 0/1.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285720" y="2857496"/>
            <a:ext cx="414340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643438" y="2857496"/>
            <a:ext cx="428148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95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Se pedir o endereço 26</a:t>
            </a:r>
            <a:r>
              <a:rPr lang="pt-BR" sz="2800" baseline="-25000" dirty="0" smtClean="0"/>
              <a:t>10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1"/>
            <a:ext cx="8858312" cy="1714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26</a:t>
            </a:r>
            <a:r>
              <a:rPr kumimoji="0" lang="pt-BR" sz="3200" b="1" i="0" u="none" strike="noStrike" kern="1200" cap="none" spc="0" normalizeH="0" baseline="-2500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10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= 11010</a:t>
            </a:r>
            <a:r>
              <a:rPr kumimoji="0" lang="pt-BR" sz="3200" b="1" i="0" u="none" strike="noStrike" kern="1200" cap="none" spc="0" normalizeH="0" baseline="-2500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2</a:t>
            </a: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busca no bloco 010 e se produz uma falha.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carrega o dado no bloco 010. Taxa de Acertos: 0/2.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285720" y="2928934"/>
            <a:ext cx="421484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643438" y="3000372"/>
            <a:ext cx="428628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96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Se pedir o endereço 22</a:t>
            </a:r>
            <a:r>
              <a:rPr lang="pt-BR" sz="2800" baseline="-25000" dirty="0" smtClean="0"/>
              <a:t>10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1857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22</a:t>
            </a:r>
            <a:r>
              <a:rPr kumimoji="0" lang="pt-BR" sz="2800" b="1" i="0" u="none" strike="noStrike" kern="1200" cap="none" spc="0" normalizeH="0" baseline="-2500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10</a:t>
            </a:r>
            <a:r>
              <a:rPr kumimoji="0" lang="pt-BR" sz="28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= 10110</a:t>
            </a:r>
            <a:r>
              <a:rPr kumimoji="0" lang="pt-BR" sz="2800" b="1" i="0" u="none" strike="noStrike" kern="1200" cap="none" spc="0" normalizeH="0" baseline="-2500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2</a:t>
            </a:r>
            <a:r>
              <a:rPr kumimoji="0" lang="pt-BR" sz="28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busca no bloco 110.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compara o </a:t>
            </a:r>
            <a:r>
              <a:rPr kumimoji="0" lang="pt-BR" sz="28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label</a:t>
            </a:r>
            <a:r>
              <a:rPr kumimoji="0" lang="pt-BR" sz="28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com 10 (a parte alta do endereço).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produz um êxito. Taxa de Acertos: 1/3.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1905000" y="2857496"/>
            <a:ext cx="51816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97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Se pedir o endereço 26</a:t>
            </a:r>
            <a:r>
              <a:rPr lang="pt-BR" sz="2800" baseline="-25000" dirty="0" smtClean="0"/>
              <a:t>10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26</a:t>
            </a:r>
            <a:r>
              <a:rPr kumimoji="0" lang="pt-BR" sz="2800" b="1" i="0" u="none" strike="noStrike" kern="1200" cap="none" spc="0" normalizeH="0" baseline="-2500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10</a:t>
            </a:r>
            <a:r>
              <a:rPr kumimoji="0" lang="pt-BR" sz="28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= 11010</a:t>
            </a:r>
            <a:r>
              <a:rPr kumimoji="0" lang="pt-BR" sz="2800" b="1" i="0" u="none" strike="noStrike" kern="1200" cap="none" spc="0" normalizeH="0" baseline="-2500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2</a:t>
            </a:r>
            <a:r>
              <a:rPr kumimoji="0" lang="pt-BR" sz="28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busca no bloco 010.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compara o </a:t>
            </a:r>
            <a:r>
              <a:rPr kumimoji="0" lang="pt-BR" sz="2800" b="1" i="0" u="none" strike="noStrike" kern="1200" cap="none" spc="0" normalizeH="0" baseline="0" noProof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label</a:t>
            </a:r>
            <a:r>
              <a:rPr kumimoji="0" lang="pt-BR" sz="28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com 11 (a parte alta do endereço).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produz um êxito. Taxa de Acertos: 2/4.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1828800" y="2857496"/>
            <a:ext cx="5592763" cy="346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98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Se pedir o endereço 16</a:t>
            </a:r>
            <a:r>
              <a:rPr lang="pt-BR" sz="2800" baseline="-25000" dirty="0" smtClean="0"/>
              <a:t>10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16</a:t>
            </a:r>
            <a:r>
              <a:rPr kumimoji="0" lang="pt-BR" sz="3000" b="1" i="0" u="none" strike="noStrike" kern="1200" cap="none" spc="0" normalizeH="0" baseline="-2500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10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= 10000</a:t>
            </a:r>
            <a:r>
              <a:rPr kumimoji="0" lang="pt-BR" sz="3000" b="1" i="0" u="none" strike="noStrike" kern="1200" cap="none" spc="0" normalizeH="0" baseline="-2500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2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busca no bloco 000 e se produz uma falha.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carrega o dado no bloco 000. Taxa de Acertos: 2/5.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214282" y="2714620"/>
            <a:ext cx="4214842" cy="3562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643438" y="2571744"/>
            <a:ext cx="4286280" cy="375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99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Se pedir o endereço 3</a:t>
            </a:r>
            <a:r>
              <a:rPr lang="pt-BR" sz="2800" baseline="-25000" dirty="0" smtClean="0"/>
              <a:t>10</a:t>
            </a:r>
            <a:endParaRPr lang="pt-BR" sz="2800" dirty="0">
              <a:latin typeface="Arial Narrow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28670"/>
            <a:ext cx="8858312" cy="1643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3</a:t>
            </a:r>
            <a:r>
              <a:rPr kumimoji="0" lang="pt-BR" sz="3000" b="1" i="0" u="none" strike="noStrike" kern="1200" cap="none" spc="0" normalizeH="0" baseline="-2500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10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 = 00011</a:t>
            </a:r>
            <a:r>
              <a:rPr kumimoji="0" lang="pt-BR" sz="3000" b="1" i="0" u="none" strike="noStrike" kern="1200" cap="none" spc="0" normalizeH="0" baseline="-2500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2</a:t>
            </a: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busca no bloco 011 e se produz uma falha.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pt-BR" sz="3000" b="1" i="0" u="none" strike="noStrike" kern="1200" cap="none" spc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itchFamily="34" charset="0"/>
                <a:ea typeface="+mn-ea"/>
                <a:cs typeface="+mn-cs"/>
              </a:rPr>
              <a:t>Se carrega o dado no bloco 011. Taxa de Acertos: 2/6.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214282" y="2714620"/>
            <a:ext cx="4214842" cy="354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714876" y="2714620"/>
            <a:ext cx="4191000" cy="360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5600</Words>
  <Application>Microsoft Office PowerPoint</Application>
  <PresentationFormat>Apresentação na tela (4:3)</PresentationFormat>
  <Paragraphs>961</Paragraphs>
  <Slides>114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114</vt:i4>
      </vt:variant>
    </vt:vector>
  </HeadingPairs>
  <TitlesOfParts>
    <vt:vector size="115" baseType="lpstr">
      <vt:lpstr>Tema do Office</vt:lpstr>
      <vt:lpstr>Apresentação do PowerPoint</vt:lpstr>
      <vt:lpstr>Introdução</vt:lpstr>
      <vt:lpstr>Introdução</vt:lpstr>
      <vt:lpstr>Introdução</vt:lpstr>
      <vt:lpstr>Introdução</vt:lpstr>
      <vt:lpstr>Memória Cache</vt:lpstr>
      <vt:lpstr>Usos das memórias caches</vt:lpstr>
      <vt:lpstr>Memória Cache</vt:lpstr>
      <vt:lpstr>Memória Cache</vt:lpstr>
      <vt:lpstr>Memória Cache</vt:lpstr>
      <vt:lpstr>Acesso por blocos</vt:lpstr>
      <vt:lpstr>Acesso por blocos</vt:lpstr>
      <vt:lpstr>Acesso por blocos</vt:lpstr>
      <vt:lpstr>Memória Cache</vt:lpstr>
      <vt:lpstr>Memória Cache</vt:lpstr>
      <vt:lpstr>Memória Cache</vt:lpstr>
      <vt:lpstr>Organização da memória principal</vt:lpstr>
      <vt:lpstr>Organização da memória principal</vt:lpstr>
      <vt:lpstr>Memória Cache</vt:lpstr>
      <vt:lpstr>Acesso a uma palavra na Memória Principal</vt:lpstr>
      <vt:lpstr>Acesso a uma palavra na Memória Principal</vt:lpstr>
      <vt:lpstr>Organização da memória cache</vt:lpstr>
      <vt:lpstr>Memória Cache</vt:lpstr>
      <vt:lpstr>Exemplo</vt:lpstr>
      <vt:lpstr>Memória cache</vt:lpstr>
      <vt:lpstr>Como buscar uma palavra na cache?</vt:lpstr>
      <vt:lpstr>Como buscar uma palavra na cache?</vt:lpstr>
      <vt:lpstr>Como buscar uma palavra na cache?</vt:lpstr>
      <vt:lpstr>Como buscar uma palavra na cache?</vt:lpstr>
      <vt:lpstr>Como buscar uma palavra na cache?</vt:lpstr>
      <vt:lpstr>Como buscar uma palavra na cache?</vt:lpstr>
      <vt:lpstr>Como buscar uma palavra na cache?</vt:lpstr>
      <vt:lpstr>Como buscar uma palavra na cache?</vt:lpstr>
      <vt:lpstr>Como buscar uma palavra na cache?</vt:lpstr>
      <vt:lpstr>2 perguntas</vt:lpstr>
      <vt:lpstr>Função de correspondência</vt:lpstr>
      <vt:lpstr>Localização no cache</vt:lpstr>
      <vt:lpstr>Localização na MP</vt:lpstr>
      <vt:lpstr>Correspondência</vt:lpstr>
      <vt:lpstr>Mapeamento de memórias cache</vt:lpstr>
      <vt:lpstr>Cache de mapeamento direto</vt:lpstr>
      <vt:lpstr>Cache de mapeamento direto</vt:lpstr>
      <vt:lpstr>Cache de mapeamento direto</vt:lpstr>
      <vt:lpstr>Cache de mapeamento direto</vt:lpstr>
      <vt:lpstr>Cache de mapeamento direto</vt:lpstr>
      <vt:lpstr>Cache de mapeamento direto</vt:lpstr>
      <vt:lpstr>Cache de mapeamento direto</vt:lpstr>
      <vt:lpstr>Cache de mapeamento direto</vt:lpstr>
      <vt:lpstr>Cache de mapeamento direto</vt:lpstr>
      <vt:lpstr>Cache de mapeamento direto</vt:lpstr>
      <vt:lpstr>Cache de mapeamento direto</vt:lpstr>
      <vt:lpstr>Cache de mapeamento direto</vt:lpstr>
      <vt:lpstr>Cache de mapeamento direto</vt:lpstr>
      <vt:lpstr>Cache de mapeamento direto</vt:lpstr>
      <vt:lpstr>Cache de mapeamento direto</vt:lpstr>
      <vt:lpstr>Cache Associativa:</vt:lpstr>
      <vt:lpstr>Cache Associativa:</vt:lpstr>
      <vt:lpstr>Cache Associativa:</vt:lpstr>
      <vt:lpstr>Cache Associativa:</vt:lpstr>
      <vt:lpstr>Cache Associativa:</vt:lpstr>
      <vt:lpstr>Cache Associativa:</vt:lpstr>
      <vt:lpstr>Cache Associativa:</vt:lpstr>
      <vt:lpstr>Cache Associativa Trabalhando:</vt:lpstr>
      <vt:lpstr>Cache associativa</vt:lpstr>
      <vt:lpstr>Cache associativa por conjuntos</vt:lpstr>
      <vt:lpstr>Cache associativa por conjuntos</vt:lpstr>
      <vt:lpstr>Cache associativa por conjuntos</vt:lpstr>
      <vt:lpstr>Cache associativa por conjuntos</vt:lpstr>
      <vt:lpstr>Cache associativa por conjuntos</vt:lpstr>
      <vt:lpstr>Cache associativa por conjuntos</vt:lpstr>
      <vt:lpstr>Cache associativa por conjuntos</vt:lpstr>
      <vt:lpstr>Cache associativa por conjuntos</vt:lpstr>
      <vt:lpstr>Cache associativa por conjuntos</vt:lpstr>
      <vt:lpstr>Comparação entre associativa e mapeamento direto.</vt:lpstr>
      <vt:lpstr>Cache de mapeamento direto trabalhando</vt:lpstr>
      <vt:lpstr>Cache Associativa Trabalhando:</vt:lpstr>
      <vt:lpstr>Mapeamento Associativo por conjunto</vt:lpstr>
      <vt:lpstr>Memória Cache</vt:lpstr>
      <vt:lpstr>Substituição de blocos</vt:lpstr>
      <vt:lpstr>Algoritmos de substituição</vt:lpstr>
      <vt:lpstr>Algoritmos de substituição</vt:lpstr>
      <vt:lpstr>Políticas de escrita</vt:lpstr>
      <vt:lpstr>Políticas de escrita.</vt:lpstr>
      <vt:lpstr>Políticas de escrita.</vt:lpstr>
      <vt:lpstr>Políticas de escrita.</vt:lpstr>
      <vt:lpstr>Políticas de escrita.</vt:lpstr>
      <vt:lpstr>Políticas de escrita.</vt:lpstr>
      <vt:lpstr>Write-through</vt:lpstr>
      <vt:lpstr>Write-back</vt:lpstr>
      <vt:lpstr>Comparação</vt:lpstr>
      <vt:lpstr>Labels e bit válido</vt:lpstr>
      <vt:lpstr>Exemplo</vt:lpstr>
      <vt:lpstr>Estado inicial</vt:lpstr>
      <vt:lpstr>Se pedir o endereço 2210</vt:lpstr>
      <vt:lpstr>Se pedir o endereço 2610</vt:lpstr>
      <vt:lpstr>Se pedir o endereço 2210</vt:lpstr>
      <vt:lpstr>Se pedir o endereço 2610</vt:lpstr>
      <vt:lpstr>Se pedir o endereço 1610</vt:lpstr>
      <vt:lpstr>Se pedir o endereço 310</vt:lpstr>
      <vt:lpstr>Se pedir o endereço 1610</vt:lpstr>
      <vt:lpstr>Se pedir o endereço 1810</vt:lpstr>
      <vt:lpstr>Cache de 32K de mapeamento direto</vt:lpstr>
      <vt:lpstr>Explicação</vt:lpstr>
      <vt:lpstr>Overhead de um cache</vt:lpstr>
      <vt:lpstr>Exemplo</vt:lpstr>
      <vt:lpstr>Solução:</vt:lpstr>
      <vt:lpstr>Solução</vt:lpstr>
      <vt:lpstr>Exemplo</vt:lpstr>
      <vt:lpstr>Exemplo</vt:lpstr>
      <vt:lpstr>Exemplo</vt:lpstr>
      <vt:lpstr>Como melhorar o projeto de uma cache?</vt:lpstr>
      <vt:lpstr>Resumo</vt:lpstr>
      <vt:lpstr>Resumo</vt:lpstr>
      <vt:lpstr>Apresentação do PowerPoint</vt:lpstr>
    </vt:vector>
  </TitlesOfParts>
  <Company>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Juarez Bento da Silva</dc:creator>
  <cp:lastModifiedBy>p&amp;d</cp:lastModifiedBy>
  <cp:revision>442</cp:revision>
  <dcterms:created xsi:type="dcterms:W3CDTF">2011-06-02T18:58:43Z</dcterms:created>
  <dcterms:modified xsi:type="dcterms:W3CDTF">2012-06-13T14:12:55Z</dcterms:modified>
</cp:coreProperties>
</file>