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20" r:id="rId2"/>
  </p:sldMasterIdLst>
  <p:notesMasterIdLst>
    <p:notesMasterId r:id="rId43"/>
  </p:notesMasterIdLst>
  <p:handoutMasterIdLst>
    <p:handoutMasterId r:id="rId44"/>
  </p:handoutMasterIdLst>
  <p:sldIdLst>
    <p:sldId id="407" r:id="rId3"/>
    <p:sldId id="1024" r:id="rId4"/>
    <p:sldId id="961" r:id="rId5"/>
    <p:sldId id="962" r:id="rId6"/>
    <p:sldId id="1030" r:id="rId7"/>
    <p:sldId id="1028" r:id="rId8"/>
    <p:sldId id="1031" r:id="rId9"/>
    <p:sldId id="1032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  <p:sldId id="1040" r:id="rId18"/>
    <p:sldId id="1041" r:id="rId19"/>
    <p:sldId id="1042" r:id="rId20"/>
    <p:sldId id="1043" r:id="rId21"/>
    <p:sldId id="1061" r:id="rId22"/>
    <p:sldId id="1062" r:id="rId23"/>
    <p:sldId id="1063" r:id="rId24"/>
    <p:sldId id="1044" r:id="rId25"/>
    <p:sldId id="1045" r:id="rId26"/>
    <p:sldId id="1046" r:id="rId27"/>
    <p:sldId id="1047" r:id="rId28"/>
    <p:sldId id="1048" r:id="rId29"/>
    <p:sldId id="1049" r:id="rId30"/>
    <p:sldId id="1050" r:id="rId31"/>
    <p:sldId id="1051" r:id="rId32"/>
    <p:sldId id="1052" r:id="rId33"/>
    <p:sldId id="1053" r:id="rId34"/>
    <p:sldId id="1054" r:id="rId35"/>
    <p:sldId id="1055" r:id="rId36"/>
    <p:sldId id="1056" r:id="rId37"/>
    <p:sldId id="1057" r:id="rId38"/>
    <p:sldId id="1058" r:id="rId39"/>
    <p:sldId id="1059" r:id="rId40"/>
    <p:sldId id="1060" r:id="rId41"/>
    <p:sldId id="1064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79" autoAdjust="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F544A926-779C-4092-B516-578362D99F02}"/>
    <pc:docChg chg="modSld">
      <pc:chgData name="Roderval Marcelino" userId="9790ed0c9341b7a8" providerId="LiveId" clId="{F544A926-779C-4092-B516-578362D99F02}" dt="2020-11-10T11:44:43.329" v="5" actId="6549"/>
      <pc:docMkLst>
        <pc:docMk/>
      </pc:docMkLst>
      <pc:sldChg chg="modSp mod">
        <pc:chgData name="Roderval Marcelino" userId="9790ed0c9341b7a8" providerId="LiveId" clId="{F544A926-779C-4092-B516-578362D99F02}" dt="2020-11-10T11:44:43.329" v="5" actId="6549"/>
        <pc:sldMkLst>
          <pc:docMk/>
          <pc:sldMk cId="0" sldId="407"/>
        </pc:sldMkLst>
        <pc:spChg chg="mod">
          <ac:chgData name="Roderval Marcelino" userId="9790ed0c9341b7a8" providerId="LiveId" clId="{F544A926-779C-4092-B516-578362D99F02}" dt="2020-11-10T11:44:43.329" v="5" actId="6549"/>
          <ac:spMkLst>
            <pc:docMk/>
            <pc:sldMk cId="0" sldId="407"/>
            <ac:spMk id="921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710F-89FC-4D8C-87AD-0DE66BC2CB6A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2B944-45A0-437D-BD6B-AE2E19CC5D0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A4D37-6377-46D4-9EBA-20CAEF181809}" type="datetimeFigureOut">
              <a:rPr lang="pt-BR" smtClean="0"/>
              <a:pPr/>
              <a:t>10/11/2020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97A9-96A7-4C86-94D0-90A112DAF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5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E:\coolPT25\nnbl01\nnbl01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57699" name="Picture 3" descr="E:\coolPT25\nnbl01\nnbl01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04800"/>
            <a:ext cx="2979738" cy="1354138"/>
          </a:xfrm>
          <a:prstGeom prst="rect">
            <a:avLst/>
          </a:prstGeom>
          <a:noFill/>
        </p:spPr>
      </p:pic>
      <p:sp>
        <p:nvSpPr>
          <p:cNvPr id="157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819400"/>
            <a:ext cx="7772400" cy="1143000"/>
          </a:xfrm>
        </p:spPr>
        <p:txBody>
          <a:bodyPr/>
          <a:lstStyle>
            <a:lvl1pPr>
              <a:defRPr>
                <a:solidFill>
                  <a:srgbClr val="EAEAEA"/>
                </a:solidFill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600">
                <a:solidFill>
                  <a:srgbClr val="66CCFF"/>
                </a:solidFill>
                <a:latin typeface="-소망M" pitchFamily="18" charset="-127"/>
                <a:ea typeface="-소망M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66CCFF"/>
                </a:solidFill>
              </a:defRPr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fld id="{96A71C76-EFF2-4937-A9E8-FAEDBCEBB0D0}" type="datetime1">
              <a:rPr kumimoji="1" lang="pt-BR" altLang="ko-KR" sz="1400" kern="1200" smtClean="0">
                <a:latin typeface="-윤고딕120"/>
                <a:cs typeface="+mn-cs"/>
              </a:rPr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t>10/11/2020</a:t>
            </a:fld>
            <a:endParaRPr kumimoji="1" lang="en-US" altLang="ko-KR" sz="1400" kern="1200">
              <a:latin typeface="-윤고딕120"/>
              <a:ea typeface="-윤고딕120"/>
              <a:cs typeface="+mn-cs"/>
            </a:endParaRPr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66CCFF"/>
                </a:solidFill>
              </a:defRPr>
            </a:lvl1pPr>
          </a:lstStyle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>
              <a:latin typeface="-윤고딕120"/>
              <a:ea typeface="-윤고딕120"/>
              <a:cs typeface="+mn-cs"/>
            </a:endParaRPr>
          </a:p>
        </p:txBody>
      </p:sp>
      <p:sp>
        <p:nvSpPr>
          <p:cNvPr id="15770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66CCFF"/>
                </a:solidFill>
              </a:defRPr>
            </a:lvl1pPr>
          </a:lstStyle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fld id="{50372622-012A-4F80-AE9D-FD35D199295F}" type="slidenum">
              <a:rPr kumimoji="1" lang="en-US" altLang="ko-KR" sz="1400" kern="1200">
                <a:latin typeface="-윤고딕120"/>
                <a:ea typeface="-윤고딕120"/>
                <a:cs typeface="+mn-cs"/>
              </a:rPr>
              <a:pPr algn="r" rtl="0" fontAlgn="base" latinLnBrk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kumimoji="1" lang="en-US" altLang="ko-KR" sz="1400" kern="1200">
              <a:latin typeface="-윤고딕120"/>
              <a:ea typeface="-윤고딕12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14370"/>
          </a:xfrm>
        </p:spPr>
        <p:txBody>
          <a:bodyPr/>
          <a:lstStyle>
            <a:lvl1pPr marL="0" indent="0" algn="ctr">
              <a:buNone/>
              <a:defRPr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7" name="Imagem 6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11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pic>
        <p:nvPicPr>
          <p:cNvPr id="7" name="Imagem 6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8" name="Imagem 7" descr="b1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1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4B878732-7A0F-45B5-ADD7-ED161B918982}" type="datetime1">
              <a:rPr lang="pt-BR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10/11/2020</a:t>
            </a:fld>
            <a:endParaRPr lang="pt-BR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/>
            <a:endParaRPr lang="pt-BR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/>
            <a:fld id="{A0A08D8D-4F2E-4ED2-ADA5-BC5F0E0D2090}" type="slidenum">
              <a:rPr lang="pt-BR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pt-BR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Imagem 7" descr="b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9" name="Imagem 8" descr="b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0" name="Espaço Reservado para Data 3"/>
          <p:cNvSpPr txBox="1">
            <a:spLocks/>
          </p:cNvSpPr>
          <p:nvPr userDrawn="1"/>
        </p:nvSpPr>
        <p:spPr>
          <a:xfrm>
            <a:off x="321467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0975A-72B2-4047-A30A-C533B4EA42BD}" type="datetime1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10/11/2020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1" name="Espaço Reservado para Número de Slide 5"/>
          <p:cNvSpPr txBox="1">
            <a:spLocks/>
          </p:cNvSpPr>
          <p:nvPr userDrawn="1"/>
        </p:nvSpPr>
        <p:spPr>
          <a:xfrm>
            <a:off x="685801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11" name="Imagem 10" descr="b1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4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5" name="Espaço Reservado para Título 1"/>
          <p:cNvSpPr txBox="1">
            <a:spLocks/>
          </p:cNvSpPr>
          <p:nvPr userDrawn="1"/>
        </p:nvSpPr>
        <p:spPr>
          <a:xfrm>
            <a:off x="0" y="0"/>
            <a:ext cx="671514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pic>
        <p:nvPicPr>
          <p:cNvPr id="6" name="Imagem 5" descr="b2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7" name="Imagem 6" descr="b1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0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1" name="Espaço Reservado para Título 1"/>
          <p:cNvSpPr txBox="1">
            <a:spLocks/>
          </p:cNvSpPr>
          <p:nvPr userDrawn="1"/>
        </p:nvSpPr>
        <p:spPr>
          <a:xfrm>
            <a:off x="0" y="0"/>
            <a:ext cx="671514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5714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14356"/>
            <a:ext cx="8229600" cy="235745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30975A-72B2-4047-A30A-C533B4EA42B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10/11/2020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A08D8D-4F2E-4ED2-ADA5-BC5F0E0D209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E:\coolPT25\nnbl01\nnbl01_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E5E1CB"/>
                </a:solidFill>
                <a:latin typeface="+mn-lt"/>
                <a:ea typeface="+mn-ea"/>
              </a:defRPr>
            </a:lvl1pPr>
          </a:lstStyle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fld id="{C63A8511-3A38-4AAD-B124-1FA061EEF4BC}" type="datetime1">
              <a:rPr kumimoji="1" lang="pt-BR" altLang="ko-KR" kern="1200" smtClean="0">
                <a:latin typeface="-윤고딕120"/>
                <a:cs typeface="+mn-cs"/>
              </a:rPr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t>10/11/2020</a:t>
            </a:fld>
            <a:endParaRPr kumimoji="1" lang="en-US" altLang="ko-KR" kern="1200">
              <a:latin typeface="-윤고딕120"/>
              <a:ea typeface="-윤고딕120"/>
              <a:cs typeface="+mn-cs"/>
            </a:endParaRP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E5E1CB"/>
                </a:solidFill>
                <a:latin typeface="+mn-lt"/>
                <a:ea typeface="+mn-ea"/>
              </a:defRPr>
            </a:lvl1pPr>
          </a:lstStyle>
          <a:p>
            <a:pPr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kern="1200">
              <a:latin typeface="-윤고딕120"/>
              <a:ea typeface="-윤고딕120"/>
              <a:cs typeface="+mn-cs"/>
            </a:endParaRP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E5E1CB"/>
                </a:solidFill>
                <a:latin typeface="+mn-lt"/>
                <a:ea typeface="+mn-ea"/>
              </a:defRPr>
            </a:lvl1pPr>
          </a:lstStyle>
          <a:p>
            <a:pPr rtl="0" fontAlgn="base" latinLnBrk="1">
              <a:spcBef>
                <a:spcPct val="0"/>
              </a:spcBef>
              <a:spcAft>
                <a:spcPct val="0"/>
              </a:spcAft>
            </a:pPr>
            <a:fld id="{B46F89DA-040F-4814-A1EE-C88D42FCCA2E}" type="slidenum">
              <a:rPr kumimoji="1" lang="en-US" altLang="ko-KR" kern="1200">
                <a:latin typeface="-윤고딕120"/>
                <a:ea typeface="-윤고딕120"/>
                <a:cs typeface="+mn-cs"/>
              </a:rPr>
              <a:pPr rtl="0" fontAlgn="base" latinLnBrk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kumimoji="1" lang="en-US" altLang="ko-KR" kern="1200">
              <a:latin typeface="-윤고딕120"/>
              <a:ea typeface="-윤고딕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-소망M" pitchFamily="18" charset="-127"/>
          <a:ea typeface="-소망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000">
          <a:solidFill>
            <a:srgbClr val="E5E1CB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rgbClr val="E5E1CB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rgbClr val="E5E1CB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E5E1CB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E5E1CB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E5E1CB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E5E1CB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E5E1CB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rgbClr val="E5E1CB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8229600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Imagem 6" descr="b2.png"/>
          <p:cNvPicPr>
            <a:picLocks noChangeAspect="1"/>
          </p:cNvPicPr>
          <p:nvPr userDrawn="1"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8" name="Imagem 7" descr="b1.png"/>
          <p:cNvPicPr>
            <a:picLocks noChangeAspect="1"/>
          </p:cNvPicPr>
          <p:nvPr userDrawn="1"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10" name="Espaço Reservado para Número de Slide 5"/>
          <p:cNvSpPr txBox="1">
            <a:spLocks/>
          </p:cNvSpPr>
          <p:nvPr userDrawn="1"/>
        </p:nvSpPr>
        <p:spPr>
          <a:xfrm>
            <a:off x="3428992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08D8D-4F2E-4ED2-ADA5-BC5F0E0D2090}" type="slidenum">
              <a:rPr kumimoji="0" lang="pt-BR" sz="13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3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671514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142844" y="642918"/>
            <a:ext cx="8858312" cy="5786478"/>
          </a:xfrm>
          <a:prstGeom prst="roundRect">
            <a:avLst>
              <a:gd name="adj" fmla="val 3598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 cap="none" spc="50">
          <a:ln w="13500">
            <a:solidFill>
              <a:schemeClr val="accent1">
                <a:shade val="2500"/>
                <a:alpha val="6500"/>
              </a:schemeClr>
            </a:solidFill>
            <a:prstDash val="solid"/>
          </a:ln>
          <a:solidFill>
            <a:schemeClr val="accent1">
              <a:tint val="3000"/>
              <a:alpha val="95000"/>
            </a:schemeClr>
          </a:solidFill>
          <a:effectLst>
            <a:innerShdw blurRad="50900" dist="38500" dir="13500000">
              <a:srgbClr val="000000">
                <a:alpha val="6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Calibri" pitchFamily="34" charset="0"/>
        <a:buChar char="–"/>
        <a:defRPr sz="2400" b="1" kern="1200" cap="none" spc="0">
          <a:ln w="900" cmpd="sng">
            <a:solidFill>
              <a:schemeClr val="accent1">
                <a:satMod val="190000"/>
                <a:alpha val="55000"/>
              </a:schemeClr>
            </a:solidFill>
            <a:prstDash val="solid"/>
          </a:ln>
          <a:solidFill>
            <a:sysClr val="windowText" lastClr="000000"/>
          </a:solidFill>
          <a:effectLst>
            <a:innerShdw blurRad="101600" dist="76200" dir="5400000">
              <a:schemeClr val="accent1">
                <a:satMod val="190000"/>
                <a:tint val="100000"/>
                <a:alpha val="74000"/>
              </a:schemeClr>
            </a:inn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8058152" cy="1428760"/>
          </a:xfrm>
        </p:spPr>
        <p:txBody>
          <a:bodyPr/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Organização e Arquitetura de Computadores</a:t>
            </a:r>
            <a:b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</a:b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DEC 7123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5786" y="5500702"/>
            <a:ext cx="7858180" cy="500066"/>
          </a:xfrm>
        </p:spPr>
        <p:txBody>
          <a:bodyPr/>
          <a:lstStyle/>
          <a:p>
            <a:r>
              <a:rPr lang="pt-BR" sz="2400" b="1" i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Roderval Marcelino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5786" y="2643182"/>
            <a:ext cx="77867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ar-SA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Unidade  4.0:</a:t>
            </a:r>
          </a:p>
          <a:p>
            <a:pPr algn="ctr"/>
            <a:r>
              <a:rPr lang="pt-BR" altLang="ar-SA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Hierarquia de memória: memória </a:t>
            </a:r>
            <a:r>
              <a:rPr lang="pt-BR" altLang="ar-SA" sz="3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cache</a:t>
            </a:r>
            <a:endParaRPr lang="pt-BR" altLang="ar-SA" sz="3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786" y="4286256"/>
            <a:ext cx="77867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sz="2800" b="1" kern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ea typeface="-소망M" pitchFamily="18" charset="-127"/>
              </a:rPr>
              <a:t>Parte 4.1</a:t>
            </a:r>
            <a:endParaRPr kumimoji="1" lang="pt-BR" sz="2800" b="1" i="0" u="none" strike="noStrike" kern="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 pitchFamily="34" charset="0"/>
              <a:ea typeface="-소망M" pitchFamily="18" charset="-127"/>
              <a:cs typeface="+mn-cs"/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785786" y="2643182"/>
            <a:ext cx="7786742" cy="2143140"/>
          </a:xfrm>
          <a:prstGeom prst="roundRect">
            <a:avLst>
              <a:gd name="adj" fmla="val 684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4.1.3. Como funcionam as memória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4357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 Circuitos Integrados , ou C I ’ s que fazem parte da configuração de memória de seu computador chamam-se DRAM (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Dynamic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Random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Access Memory ).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RAM é, de longe, o tipo mais comum de chip de memória. A quantidade dos chips DRAM utilizados em um módulo de memória é o principal fator para determinar a quantidade e confiabilidade geral do módulo.</a:t>
            </a:r>
          </a:p>
        </p:txBody>
      </p:sp>
      <p:pic>
        <p:nvPicPr>
          <p:cNvPr id="850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857232"/>
            <a:ext cx="4047049" cy="5072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4.1.3. Como funcionam as memória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Bancos de memória e seus esquemas: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 computadores têm a memória colocada no que se costuma chamar bancos de memória.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número de bancos de memória e suas especificações variam de um computador a outro, pois é a CPU que determina sua forma e como ela recebe a informação.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São as necessidades da CPU que determinam quantos soquetes são necessários em um banco de memória.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500438"/>
            <a:ext cx="45720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4.1.3. Como funcionam as memória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1000108"/>
            <a:ext cx="392909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Múltiplos de bits e bytes: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Quando calculamos múltiplos de bits e bytes,algo que pode causar confusão é como a letra K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kilo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 é usada para expressar quantidade de bytes ou bits.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Fora da informática, um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kilo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representa 1000 unidades. No entanto, na computação, o prefixo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kilo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representa exatamente 1.024 unidades ou 2</a:t>
            </a:r>
            <a:r>
              <a:rPr lang="pt-BR" sz="22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10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.</a:t>
            </a:r>
          </a:p>
        </p:txBody>
      </p:sp>
      <p:pic>
        <p:nvPicPr>
          <p:cNvPr id="15" name="Imagem 14" descr="6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1142984"/>
            <a:ext cx="4704463" cy="4347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4.1.3. Como funcionam as memória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pic>
        <p:nvPicPr>
          <p:cNvPr id="10" name="Imagem 9" descr="RAM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3" y="785794"/>
            <a:ext cx="3464693" cy="54292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143372" y="857232"/>
            <a:ext cx="45005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Modulo DIP (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Dual In-Line Package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);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Modulo SIMM de 30 contatos (</a:t>
            </a:r>
            <a:r>
              <a:rPr lang="pt-BR" sz="2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Single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In </a:t>
            </a:r>
            <a:r>
              <a:rPr lang="pt-BR" sz="2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Line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Memory Module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);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Modulo SIMM de 72 contatos (</a:t>
            </a:r>
            <a:r>
              <a:rPr lang="pt-BR" sz="2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Single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In </a:t>
            </a:r>
            <a:r>
              <a:rPr lang="pt-BR" sz="2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Line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Memory Module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);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Modulo DIMM de 168 contatos (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Double In </a:t>
            </a:r>
            <a:r>
              <a:rPr lang="pt-BR" sz="2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Line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Memory Module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);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Modulo SODIMM – 72,144 e 200 contatos (S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mall </a:t>
            </a:r>
            <a:r>
              <a:rPr lang="pt-BR" sz="2200" b="1" i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Outline</a:t>
            </a:r>
            <a:r>
              <a:rPr lang="pt-BR" sz="2200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DIMM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).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Modulo DIMM de 184 contatos.</a:t>
            </a:r>
          </a:p>
        </p:txBody>
      </p:sp>
      <p:pic>
        <p:nvPicPr>
          <p:cNvPr id="14" name="Picture 10" descr="http://www.prof2000.pt/users/paulosa/trabalho_final/webquest/figuras/memoria_primaria/memori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5143512"/>
            <a:ext cx="2071702" cy="95110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71472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24288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28596" y="31432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85720" y="42862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786314" y="54292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4282" y="54292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4.1.4. Controle de integridade dos dados da memória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Um aspecto importante no projeto de uma memória é a integridade dos dados que ela contém.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Atualmente, há dois métodos primários para assegurar a integridade dos dados contidos na memória: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Paridade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é o método mais comum de controle usado até hoje. Esse processo adiciona 1 bit a cada 8 bits (um byte de dados).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Error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Correction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Code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(ECC) 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é um método mais abrangente de checagem que pode detectar e corrigir erros de um só bit.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Em função da guerra de preços, está se tornando mais usual entre os fabricantes de computadores não usar o controle da integridade dos dados.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4.1.5.Controlador de Memória.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controlador de memória é um componente essencial em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qualquer computador. Em poucas palavras, sua função é verificar o movimento de entrada e saída dos dados da memória.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controlador de memória determina que tipo de controle de integridade dos dados, se existir algum, é aceito. Em métodos como paridade e ECC, o controlador de memória tem um papel ativo no processo 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decisão sobre o controle dos dados de memória tem de ser feita quando da compra de seu computador.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 o computador desempenhar uma função fundamental como um servidor, por exemplo, então um computador com um controlador de memória do tipo ECC é a escolha apropriada.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maioria dos computadores desktop de uso corporativo e governamental é fabricada para trabalhar com paridade.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1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Grande parte dos computadores de baixo custo, para uso doméstico ou em pequenas empresas, utiliza memória sem paridade.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4.1.6. </a:t>
            </a:r>
            <a:r>
              <a:rPr lang="pt-BR" sz="24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Refresh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Um módulo de memória é feito de células eletrônicas. O processo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refresh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regenera estas células, que estão dispostas no chip em linhas.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taxa de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refresh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refere-se ao número de linhas que passa pelo processo de regeneração.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Duas taxas usuais de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refresh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são 2k e 4k.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 componentes 2k são capazes de regenerar mais células de cada vez e completam o processo mais rapidamente; no entanto, os componentes de 2k usam mais energia do que os de 4k.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Outro tipo de RAM é projetado com a tecnologia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auto-refresh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, o que permite aos componentes se auto-regenerar, independentemente da CPU ou de um circuito externo.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tecnologia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auto-refresh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, que é construída sobre o próprio chip DRAM, reduz de forma significativa o consumo de energia.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Ela é usada habitualmente em notebooks e laptops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4.1.7. Tensão da memória RAM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5572164" cy="528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 componentes da memória operam tanto em 3.3 volts como em 5 volts.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Até recentemente, o standard industrial era 5 volts. Fazer os circuitos integrados ou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ICs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serem mais rápidos, requer uma redução geométrica das células, ou seja, uma redução no tamanho dos elementos básicos.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Como os componentes estão tornando-se cada vez menores, o tamanho das células e os circuitos de memória também estão diminuindo e tornando-se mais sensíveis.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Como resultado, estes componentes de 3.3 volts podem operar mais rapidamente e com menor consumo de energia .</a:t>
            </a:r>
          </a:p>
        </p:txBody>
      </p:sp>
      <p:pic>
        <p:nvPicPr>
          <p:cNvPr id="9" name="Imagem 8" descr="ohmsla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1571612"/>
            <a:ext cx="3093542" cy="30791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4.1.8. DRAM e SDRAM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DRAM Sincronizado: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DRAM sincronizado é uma tecnologia de DRAM que usa um </a:t>
            </a:r>
            <a:r>
              <a:rPr lang="pt-BR" sz="28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clock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para sincronizar os sinais de entrada e saída em um chip de memória.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</a:t>
            </a:r>
            <a:r>
              <a:rPr lang="pt-BR" sz="28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clock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é coordenado com o </a:t>
            </a:r>
            <a:r>
              <a:rPr lang="pt-BR" sz="28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clock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da CPU e assim os tempos dos chips de memória e da CPU estão “sincronizados”.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DRAM sincronizado economiza tempo na execução de comandos e na transmissão de dados, aumentando desta forma a performance geral do computador.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4.1.8. DRAM e SDRAM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DDR SDRAM: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8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Double-data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rate SDRAM é a versão mais rápida de SDRAM capaz de ler dados do início ao fim da rotação do </a:t>
            </a:r>
            <a:r>
              <a:rPr lang="pt-BR" sz="28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clock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do sistema, dobrando, assim, a capacidade de transmissão de dados do chip de memória.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7"/>
          <p:cNvGraphicFramePr>
            <a:graphicFrameLocks noGrp="1"/>
          </p:cNvGraphicFramePr>
          <p:nvPr>
            <p:ph idx="1"/>
          </p:nvPr>
        </p:nvGraphicFramePr>
        <p:xfrm>
          <a:off x="214282" y="1571612"/>
          <a:ext cx="8643998" cy="2590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64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Tópicos deste Módulo</a:t>
                      </a:r>
                      <a:endParaRPr kumimoji="0" lang="pt-BR" sz="28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0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4.1. Conceitos Introdutórios.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4.2. Conceitos de Memória Principal.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4.3. Organização de Memória </a:t>
                      </a:r>
                      <a:r>
                        <a:rPr kumimoji="0" lang="pt-BR" sz="2800" b="1" u="none" strike="noStrike" cap="none" spc="0" normalizeH="0" baseline="0" noProof="0" dirty="0" err="1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Cache</a:t>
                      </a: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4.4. Memória Virtual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4.1.8. DRAM e SDRAM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pic>
        <p:nvPicPr>
          <p:cNvPr id="13" name="Picture 3" descr="E:\ArquiteturaUFC\img-07b54c5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214281" y="1285860"/>
            <a:ext cx="871543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4.1.8. DRAM e SDRAM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pic>
        <p:nvPicPr>
          <p:cNvPr id="10" name="Picture 3" descr="E:\ArquiteturaUFC\img-e2e8fc82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214282" y="1071545"/>
            <a:ext cx="8715436" cy="45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4.1.8. DRAM e SDRAM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pic>
        <p:nvPicPr>
          <p:cNvPr id="13" name="Picture 3" descr="E:\ArquiteturaUFC\img-72a30ff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/>
          <a:stretch>
            <a:fillRect/>
          </a:stretch>
        </p:blipFill>
        <p:spPr bwMode="auto">
          <a:xfrm>
            <a:off x="214282" y="1214422"/>
            <a:ext cx="871543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4.1.9. Mem</a:t>
            </a:r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ória </a:t>
            </a:r>
            <a:r>
              <a:rPr lang="pt-BR" sz="24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Cache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</a:t>
            </a:r>
            <a:r>
              <a:rPr lang="pt-BR" sz="25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é uma memória especial de alta velocidade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projetada para acelerar o processamento das instruções da memória pela CPU.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CPU pode acessar instruções e dados localizados na memória </a:t>
            </a:r>
            <a:r>
              <a:rPr lang="pt-BR" sz="25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muito mais rapidamente do que as instruções e dados da memória principal. 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Por exemplo, em um típico sistema de 100 megahertz, a CPU leva 180 </a:t>
            </a:r>
            <a:r>
              <a:rPr lang="pt-BR" sz="25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nanosegundos</a:t>
            </a: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para obter informações da memória principal, e apenas 45 </a:t>
            </a:r>
            <a:r>
              <a:rPr lang="pt-BR" sz="25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nanosegundos</a:t>
            </a: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para obtê-las da memória. Portanto, quanto mais instruções e dados a CPU puder acessar diretamente da memória </a:t>
            </a:r>
            <a:r>
              <a:rPr lang="pt-BR" sz="25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, mais rápido será seu computador.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4.1.9. Memória </a:t>
            </a:r>
            <a:r>
              <a:rPr lang="pt-BR" sz="2400" dirty="0" err="1"/>
              <a:t>Cache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785794"/>
            <a:ext cx="2857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memória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é como um painel que torna o trabalho na “mesa” de memória ainda mais rápido.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memória é como uma mesa de trabalho que deixa o trabalho imediato facilmente acessível.</a:t>
            </a:r>
          </a:p>
        </p:txBody>
      </p:sp>
      <p:pic>
        <p:nvPicPr>
          <p:cNvPr id="856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000108"/>
            <a:ext cx="5672833" cy="5307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4.1.10. Características da Memórias. 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Organização da Memória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memória do computador é dividida em 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células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Todas as células possuem o mesmo nº de bits.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Células de K bits → armazenam 2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valores diferentes.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Uma célula é a menor unidade endereçável da memória, ou seja, menor localização unicamente endereçada.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Palavra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é a unidade natural de organização da memória.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Grande parte das instruções efetuam operações com palavras.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comunicação com a CPU é feita por palavras.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Tamanhos usuais: 8, 16, 32 e 64 bits.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Ex:computador de 32 bits → 4 bytes/palavra.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Organização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arranjo físico dos bits para formar palavras.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Localização.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Processador: memórias locais do processador.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Ex:memória de controle (UC) e registradores.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Interna ou Primária: memórias que podem ser acessadas diretamente pelo processador.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Estão contidas em circuitos integrados (chips).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São mais rápidas e mais caras e com menor capacidade (maior custo p/ bit).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Ex.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memória principal.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Externa ou Secundária: acessíveis indiretamente pelo processador através de controladores de E/S.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São mais lentas e mais baratas e com maior capacidade.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Ex. Discos, fitas magnéticas, etc.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Capacidade.</a:t>
            </a:r>
          </a:p>
          <a:p>
            <a:pPr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Capacidade está associada à quantidade e ao tamanho (nº de bits) da célula.</a:t>
            </a:r>
          </a:p>
          <a:p>
            <a:pPr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Normalmente expressamos capacidade em função de bytes (1 byte = 8 bits) ou palavras (conjunto de bits, geralmente 8, 16 ou 32 bits). </a:t>
            </a:r>
          </a:p>
          <a:p>
            <a:pPr lvl="3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Ordens de grandeza: 10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3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= Kb (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L1); 10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6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= MB (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L2) e 10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9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Gb (memória principal).</a:t>
            </a:r>
          </a:p>
          <a:p>
            <a:pPr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capacidade de memória externa é tipicamente expressa em bytes.</a:t>
            </a:r>
          </a:p>
          <a:p>
            <a:pPr lvl="3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Ordens de grandeza: 10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6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=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Mb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; 10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9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= Gb e 10</a:t>
            </a:r>
            <a:r>
              <a:rPr lang="pt-BR" sz="2400" b="1" baseline="30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12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= Tb.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5857892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Três maneiras de organizar uma memória de 96 bits.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/>
        </p:nvGraphicFramePr>
        <p:xfrm>
          <a:off x="857224" y="1285860"/>
          <a:ext cx="7596241" cy="455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8317460" imgH="5536508" progId="">
                  <p:embed/>
                </p:oleObj>
              </mc:Choice>
              <mc:Fallback>
                <p:oleObj name="Image" r:id="rId3" imgW="8317460" imgH="5536508" progId="">
                  <p:embed/>
                  <p:pic>
                    <p:nvPicPr>
                      <p:cNvPr id="717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85860"/>
                        <a:ext cx="7596241" cy="4557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/>
          <p:cNvSpPr/>
          <p:nvPr/>
        </p:nvSpPr>
        <p:spPr>
          <a:xfrm>
            <a:off x="142844" y="642918"/>
            <a:ext cx="497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 indent="-36195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Exemplos de arranjos de memória.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Unidade de Transferência.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Unidade de transferência de dados corresponde ao nº de bits que podem ser lidos ou escritos de cada vez.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interna: a unidade de transferência é governada pela largura do barramento de dados.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Normalmente o nº de linhas de dados = tamanho da palavra.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Internamente, o endereçamento é feito por palavras.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externa: a unidade de transferência é feita por blocos de dados.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Um bloco é muito maior que uma palavra (bloco &gt;&gt; palavra).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Em unidades de disco, o bloco é a unidade de endereçamento dos dados(clusters).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42844" y="2571744"/>
            <a:ext cx="885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4.1. Conceitos Introdutórios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Características...revisando!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Palavras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unidade geralmente utilizada para a organização da memória. Normalmente o tamanho da palavra é igual ao número de bits utilizados para representar um número inteiro ou uma instrução de máquina.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Unidade endereçável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para muitos sistemas esta unidade é a própria palavra. Contudo podemos realizar o endereçamento através de bytes e não de palavras.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Unidade de Transferência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podemos dizer que, em relação a memória principal, a unidade de transferência é a quantidade de bits que podem ser lidos ou escritos de cada vez. Por outro lado, em relação as memórias externas a quantidade de bits transferidos é muito maior que denominamos.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Método de Acesso.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Seqüencial ou serial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o acesso é feito seguindo uma seqüência linear específica.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Mecanismo compartilhado para leitura e escrita.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de acesso variável, dependente da posição.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fitas magnéticas.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Direto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o acesso é feito por um salto até um bloco de registros, seguido por uma pesquisa seqüencial até o registro (posição) desejado.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Cada bloco possui um endereço único(localização física).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Mecanismo compartilhado para leitura e escrita.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de acesso variável.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Unidades de disco.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Método de Acesso.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Aleatório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acesso é feito diretamente ao registro através de seu endereço.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Endereços individuais indicam a localização exata.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Mecanismo independente para leitura e escrita.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de acesso constante, independente da localização e dos acessos anteriores.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 principal.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Associativo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acesso é feito diretamente ao registro com base em parte de seu conteúdo.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Mecanismo de endereçamento próprio,baseado na comparação simultânea de alguns bits da palavra com todas as palavras da memória (identificação por padrão de bits).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de acesso constante.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Ex:memória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Desempenho.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Parâmetros importantes: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de acesso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gasto para efetuar uma operação (leitura/escrita). Este tempo é contabilizado desde o instante em que o endereço é apresentado a memória até o momento em que os dados são armazenados (op. Escrita) ou se tornam disponíveis para serem manipulados (op. Leitura).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de acesso aleatório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Tempo entre a apresentação do endereço à memória até o armazenamento dos dados;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de acesso não-aleatório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tempo gasto para posicionar o mecanismo de leitura/escrita na posição desejada.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Desempenho.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de ciclo de memória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tempo de acesso + tempo adicional requerido pela memória antes de iniciar o próximo acesso.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Tempo adicional para desaparecimento de transientes nas linhas ou para regeneração dos dados(memórias destrutivas).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Taxa de transferência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taxa na qual os dados podem ser movidos.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Acesso aleatório: 1 /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Tc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onde: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Tc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é o tempo de ciclo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Acesso não-aleatório: N/ (TN-TA) onde: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Tn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é o tempo médio de L/E de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Nbits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TA é o tempo médio de acesso.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Tipo Físico.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Tipo físico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refere-se ao material empregado na construção da memória.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internas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Núcleo ferro-magnético: utilizada nos primeiros computadores.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Semicondutores: empregada atualmente.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externas</a:t>
            </a: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Superfície magnética: utilizada em discos e fitas.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Óptica:empregada em CDs e DVDs.</a:t>
            </a:r>
          </a:p>
          <a:p>
            <a:pPr marL="457200" indent="-457200">
              <a:buFont typeface="Calibri" pitchFamily="34" charset="0"/>
              <a:buChar char="–"/>
            </a:pP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Características Físicas das Memórias.</a:t>
            </a:r>
          </a:p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Persistência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capacidade de manter a informação armazenada na ausência de energia.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voláteis: perdem seu conteúdo se faltar energia. 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memória principal.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não-voláteis: mantém o conteúdo mesmo sem energia.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memórias secundárias (discos, fitas, etc.).</a:t>
            </a:r>
          </a:p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Alterabilidade: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capacidade de modificar o conteúdo.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somente de leitura: não permitem gravação, só leitura.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memórias ROM e PROM.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principalmente de leitura: permitem gravações, mas sua principal utilização é a leitura.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memórias EPROM, EEPROM e flash.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de leitura e gravação: permitem operações de leitura e escrita rápidas e fáceis. 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memórias RAM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principal) e memórias secundárias.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Tipos de Memória de Semicondutores.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RAM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Random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Access Memory):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volátil que permite leitura e escrita.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Utilizada para armazenamento temporário.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Estática (SRAM):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composta por circuitos do tipo flip-flop D. Seu conteúdo é conservado enquanto houver energia.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São memórias rápidas.</a:t>
            </a:r>
          </a:p>
          <a:p>
            <a:pPr marL="2286000" lvl="4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memórias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L2.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Dinâmica (DRAM): 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composta por arranjo de células, cada uma contendo um transistor e um pequeno capacitor. Precisa de renovação periódica do conteúdo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refreshing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Interface + complexa por causa da lógica externa de renovação.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São memórias + densas (&gt; capacidade), + baratas e + lentas.</a:t>
            </a:r>
          </a:p>
          <a:p>
            <a:pPr marL="2286000" lvl="4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Ex:memória principal.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Tipos de Memória de Semicondutores.</a:t>
            </a:r>
          </a:p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não-voláteis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Utilizada para armazenamento persistente de dados e programas.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Ex: rotinas de inicialização do computador.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ROM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Read-Only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Memory): 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seu conteúdo é gravado no processo de fabricação e não pode ser alterado.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somente de leitura.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Usadas na 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microprogramação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em outras aplicações.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PROM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Programmable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ROM): 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permite uma única gravação em campo (pós-produção) pelo fabricante ou cliente.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Necessita de um equipamento especial para gravação elétrica.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EPROM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Erasable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PROM): 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permite várias gravações. 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principalmente de leitura.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Antes de uma gravação,deve ser totalmente apagada.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Necessita de um dispositivo especial.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4.1.10. Características da Memórias.</a:t>
            </a:r>
            <a:endParaRPr lang="pt-B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2844" y="642918"/>
            <a:ext cx="88583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Tipos de Memória de Semicondutores.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Memórias não-voláteis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EEPROM (</a:t>
            </a:r>
            <a:r>
              <a:rPr lang="pt-BR" sz="22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Electrical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EPROM)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permite apagar parte de seu conteúdo (nível de bytes) eletronicamente. 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Reprogramada no local pelo barramento.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Combina a não-volatilidade com a atualização direta.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Flash</a:t>
            </a: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permite o apagamento parcial (nível de blocos) por pulsos elétricos. 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Pode ser totalmente apagada em poucos segundos (+ rápida).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Características intermediárias entre a EPROM e a EEPROM.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Deleção parcial de dados (apaga apenas alguns blocos da memória).</a:t>
            </a:r>
          </a:p>
          <a:p>
            <a:pPr marL="1828800" lvl="3" indent="-4572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Densidade similar a EPROM(apenas 1 transistor por bit).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41" name="Group 13"/>
          <p:cNvGraphicFramePr>
            <a:graphicFrameLocks noGrp="1"/>
          </p:cNvGraphicFramePr>
          <p:nvPr>
            <p:ph idx="4294967295"/>
          </p:nvPr>
        </p:nvGraphicFramePr>
        <p:xfrm>
          <a:off x="428596" y="721988"/>
          <a:ext cx="8001056" cy="47072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00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Tópicos desta seção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4.1.1.  Introdução.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4.1.2. Memória e armazenagem.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4.1.3. Como funcionam as memória.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4.1.4. Controle de integridade dos dados da memória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4.1.5.Controlador de Memória.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4.1.6. </a:t>
                      </a:r>
                      <a:r>
                        <a:rPr kumimoji="0" lang="pt-BR" sz="2200" b="1" u="none" strike="noStrike" cap="none" spc="0" normalizeH="0" baseline="0" noProof="0" dirty="0" err="1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</a:rPr>
                        <a:t>Refresh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  <a:ea typeface="Times New Roman" pitchFamily="18" charset="0"/>
                          <a:cs typeface="Arial" charset="0"/>
                        </a:rPr>
                        <a:t>4.1.7. Tensão da memória RAM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  <a:ea typeface="Times New Roman" pitchFamily="18" charset="0"/>
                          <a:cs typeface="Arial" charset="0"/>
                        </a:rPr>
                        <a:t>4.1.8. DRAM e SDRAM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00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  <a:ea typeface="Times New Roman" pitchFamily="18" charset="0"/>
                          <a:cs typeface="Arial" charset="0"/>
                        </a:rPr>
                        <a:t>4.1.9. Memória </a:t>
                      </a:r>
                      <a:r>
                        <a:rPr kumimoji="0" lang="pt-BR" sz="2200" b="1" i="0" u="none" strike="noStrike" cap="none" spc="0" normalizeH="0" baseline="0" noProof="0" dirty="0" err="1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  <a:ea typeface="Times New Roman" pitchFamily="18" charset="0"/>
                          <a:cs typeface="Arial" charset="0"/>
                        </a:rPr>
                        <a:t>Cache</a:t>
                      </a:r>
                      <a:endParaRPr kumimoji="0" lang="pt-BR" sz="2200" b="1" i="0" u="none" strike="noStrike" cap="none" spc="0" normalizeH="0" baseline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ysClr val="windowText" lastClr="00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cap="none" spc="0" normalizeH="0" baseline="0" noProof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j-lt"/>
                          <a:ea typeface="Times New Roman" pitchFamily="18" charset="0"/>
                          <a:cs typeface="Arial" charset="0"/>
                        </a:rPr>
                        <a:t>4.1.10. Características da Memórias.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0" y="0"/>
            <a:ext cx="4238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4.1. Conceitos Introdutórios.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20000"/>
          </a:blip>
          <a:stretch>
            <a:fillRect/>
          </a:stretch>
        </p:blipFill>
        <p:spPr>
          <a:xfrm>
            <a:off x="2285984" y="1142984"/>
            <a:ext cx="4929222" cy="4929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632968" y="3687502"/>
            <a:ext cx="422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Final do Tópico 4.1 da Unidade 4.0.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+mn-lt"/>
              </a:rPr>
              <a:t>4.1.1.  Introdução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57148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Na indústria de informática, o termo memória é usado normalmente para se referir a “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Random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Access Memory ” ou RAM 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computador usa memória RAM para reter temporariamente dados e instruções necessárias para completar tarefas. Isso permite a Unidade Central de Processamento do computador ( CPU ) , acessar rapidamente instruções e dados armazenados na memória.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Um bom exemplo disso é quando a CPU carrega um programa – como um processador de textos ou um diagramador de página – na memória, permitindo assim que o aplicativo rode o mais rápido possível. Em termos práticos, isto significa que você pode ter mais trabalho feito com menos tempo gasto, esperando que o computador realize as </a:t>
            </a:r>
            <a:r>
              <a:rPr 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tarefaz</a:t>
            </a: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solicitadas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4.1.1.  Introdução</a:t>
            </a:r>
          </a:p>
        </p:txBody>
      </p:sp>
      <p:pic>
        <p:nvPicPr>
          <p:cNvPr id="10" name="Picture 30" descr="04-069_04_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571612"/>
            <a:ext cx="4734448" cy="3143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tângulo 13"/>
          <p:cNvSpPr/>
          <p:nvPr/>
        </p:nvSpPr>
        <p:spPr>
          <a:xfrm>
            <a:off x="142844" y="1071546"/>
            <a:ext cx="392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Componentes eletrônicos que armazenam as instruções, dados e resultados 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Consistem de uma ou mais chips na placa mãe ou em outras placas.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Cada byte é armazenado em um único lugar chamado endereço.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Similares aos números de acentos em um teatro.</a:t>
            </a:r>
            <a:endParaRPr 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4.1.1.  Introdução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é todo conjunto ou dispositivo capaz de armazenar bits de informação.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Estes dispositivos podem ser organizados de inúmeras maneiras distintas, gerando tipos distintos de memória.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Em um sistema de computação, este armazenamento pode ser feito de duas maneiras: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Armazenamento secundário (exemplo, disco rígido (HD), CD, disquete, etc...)</a:t>
            </a:r>
          </a:p>
          <a:p>
            <a:pPr marL="812800" lvl="1" indent="-35560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Armazenamento primário ou memória principal.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pt-BR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4.1.2. Memória e armazenagem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As pessoas muitas vezes confundem os termos memória e armazenagem sobretudo quando escrevem a quantidade que têm de cada.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termo memória refere-se à quantidade de RAM instalada no computador, enquanto a expressão armazenagem refere-se a capacidade do disco rígido 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Para esclarecer esta confusão freqüente, compare seu computador com um escritório que contém uma mesa e um arquivo de pastas.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Outra diferença importante entre memória e armazenagem é que as informações que estão armazenadas no disco rígido permanecem intactas mesmo quando o computador é desligado. 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Por outro lado, qualquer dado contido na memória é apagado quando se desliga o computador. (É como dizer que qualquer pasta ou papel deixado sobre a mesa após o fim do expediente será jogado fora!)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4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rmAutofit/>
          </a:bodyPr>
          <a:lstStyle/>
          <a:p>
            <a:r>
              <a:rPr lang="pt-BR" sz="2400" dirty="0"/>
              <a:t>4.1.2. Memória e armazenagem</a:t>
            </a:r>
            <a:endParaRPr lang="pt-B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2844" y="642918"/>
            <a:ext cx="885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arquivo de pastas representa o disco rígido do computador, que oferece uma grande capacidade de armazenagem.</a:t>
            </a:r>
          </a:p>
          <a:p>
            <a:pPr marL="355600" indent="-355600">
              <a:buFont typeface="Calibri" pitchFamily="34" charset="0"/>
              <a:buChar char="–"/>
            </a:pPr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mesa representa a memória, que oferece um acesso rápido e fácil aos arquivos que você está usando no momento.</a:t>
            </a:r>
          </a:p>
        </p:txBody>
      </p:sp>
      <p:pic>
        <p:nvPicPr>
          <p:cNvPr id="849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571744"/>
            <a:ext cx="6143668" cy="372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150">
  <a:themeElements>
    <a:clrScheme name="B15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50">
      <a:majorFont>
        <a:latin typeface="-소망M"/>
        <a:ea typeface="-소망M"/>
        <a:cs typeface=""/>
      </a:majorFont>
      <a:minorFont>
        <a:latin typeface="-윤고딕120"/>
        <a:ea typeface="-윤고딕120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B15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5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5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3217</Words>
  <Application>Microsoft Office PowerPoint</Application>
  <PresentationFormat>Apresentação na tela (4:3)</PresentationFormat>
  <Paragraphs>262</Paragraphs>
  <Slides>40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굴림</vt:lpstr>
      <vt:lpstr>Arial</vt:lpstr>
      <vt:lpstr>Calibri</vt:lpstr>
      <vt:lpstr>Trebuchet MS</vt:lpstr>
      <vt:lpstr>-소망M</vt:lpstr>
      <vt:lpstr>-윤고딕120</vt:lpstr>
      <vt:lpstr>B150</vt:lpstr>
      <vt:lpstr>2_Tema do Office</vt:lpstr>
      <vt:lpstr>Image</vt:lpstr>
      <vt:lpstr>Organização e Arquitetura de Computadores DEC 7123</vt:lpstr>
      <vt:lpstr>Apresentação do PowerPoint</vt:lpstr>
      <vt:lpstr>Apresentação do PowerPoint</vt:lpstr>
      <vt:lpstr>Apresentação do PowerPoint</vt:lpstr>
      <vt:lpstr>4.1.1.  Introdução</vt:lpstr>
      <vt:lpstr>4.1.1.  Introdução</vt:lpstr>
      <vt:lpstr>4.1.1.  Introdução</vt:lpstr>
      <vt:lpstr>4.1.2. Memória e armazenagem</vt:lpstr>
      <vt:lpstr>4.1.2. Memória e armazenagem</vt:lpstr>
      <vt:lpstr>4.1.3. Como funcionam as memória</vt:lpstr>
      <vt:lpstr>4.1.3. Como funcionam as memória</vt:lpstr>
      <vt:lpstr>4.1.3. Como funcionam as memória</vt:lpstr>
      <vt:lpstr>4.1.3. Como funcionam as memória</vt:lpstr>
      <vt:lpstr>4.1.4. Controle de integridade dos dados da memória</vt:lpstr>
      <vt:lpstr>4.1.5.Controlador de Memória.</vt:lpstr>
      <vt:lpstr>4.1.6. Refresh</vt:lpstr>
      <vt:lpstr>4.1.7. Tensão da memória RAM</vt:lpstr>
      <vt:lpstr>4.1.8. DRAM e SDRAM</vt:lpstr>
      <vt:lpstr>4.1.8. DRAM e SDRAM</vt:lpstr>
      <vt:lpstr>4.1.8. DRAM e SDRAM</vt:lpstr>
      <vt:lpstr>4.1.8. DRAM e SDRAM</vt:lpstr>
      <vt:lpstr>4.1.8. DRAM e SDRAM</vt:lpstr>
      <vt:lpstr>4.1.9. Memória Cache</vt:lpstr>
      <vt:lpstr>4.1.9. Memória Cache</vt:lpstr>
      <vt:lpstr>4.1.10. Características da Memórias. 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4.1.10. Características da Memórias.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&amp; Circuitos Digitais</dc:title>
  <dc:creator>juarez</dc:creator>
  <cp:lastModifiedBy>Roderval Marcelino</cp:lastModifiedBy>
  <cp:revision>528</cp:revision>
  <dcterms:created xsi:type="dcterms:W3CDTF">2008-12-22T10:35:27Z</dcterms:created>
  <dcterms:modified xsi:type="dcterms:W3CDTF">2020-11-10T11:45:08Z</dcterms:modified>
</cp:coreProperties>
</file>