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407" r:id="rId2"/>
    <p:sldId id="1078" r:id="rId3"/>
    <p:sldId id="1025" r:id="rId4"/>
    <p:sldId id="1026" r:id="rId5"/>
    <p:sldId id="988" r:id="rId6"/>
    <p:sldId id="1029" r:id="rId7"/>
    <p:sldId id="1030" r:id="rId8"/>
    <p:sldId id="1031" r:id="rId9"/>
    <p:sldId id="1032" r:id="rId10"/>
    <p:sldId id="966" r:id="rId11"/>
    <p:sldId id="968" r:id="rId12"/>
    <p:sldId id="971" r:id="rId13"/>
    <p:sldId id="989" r:id="rId14"/>
    <p:sldId id="973" r:id="rId15"/>
    <p:sldId id="975" r:id="rId16"/>
    <p:sldId id="978" r:id="rId17"/>
    <p:sldId id="972" r:id="rId18"/>
    <p:sldId id="992" r:id="rId19"/>
    <p:sldId id="979" r:id="rId20"/>
    <p:sldId id="976" r:id="rId21"/>
    <p:sldId id="993" r:id="rId22"/>
    <p:sldId id="980" r:id="rId23"/>
    <p:sldId id="977" r:id="rId24"/>
    <p:sldId id="1034" r:id="rId25"/>
    <p:sldId id="10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587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79" autoAdjust="0"/>
  </p:normalViewPr>
  <p:slideViewPr>
    <p:cSldViewPr>
      <p:cViewPr varScale="1">
        <p:scale>
          <a:sx n="95" d="100"/>
          <a:sy n="95" d="100"/>
        </p:scale>
        <p:origin x="10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3634CF1F-9D49-431A-9B8E-D3AC0EE2764B}"/>
    <pc:docChg chg="custSel delSld modSld">
      <pc:chgData name="Roderval Marcelino" userId="9790ed0c9341b7a8" providerId="LiveId" clId="{3634CF1F-9D49-431A-9B8E-D3AC0EE2764B}" dt="2020-11-19T18:38:05.873" v="47" actId="122"/>
      <pc:docMkLst>
        <pc:docMk/>
      </pc:docMkLst>
      <pc:sldChg chg="modSp mod">
        <pc:chgData name="Roderval Marcelino" userId="9790ed0c9341b7a8" providerId="LiveId" clId="{3634CF1F-9D49-431A-9B8E-D3AC0EE2764B}" dt="2020-11-18T12:39:35.587" v="14" actId="6549"/>
        <pc:sldMkLst>
          <pc:docMk/>
          <pc:sldMk cId="0" sldId="968"/>
        </pc:sldMkLst>
        <pc:spChg chg="mod">
          <ac:chgData name="Roderval Marcelino" userId="9790ed0c9341b7a8" providerId="LiveId" clId="{3634CF1F-9D49-431A-9B8E-D3AC0EE2764B}" dt="2020-11-18T12:39:35.587" v="14" actId="6549"/>
          <ac:spMkLst>
            <pc:docMk/>
            <pc:sldMk cId="0" sldId="968"/>
            <ac:spMk id="3" creationId="{00000000-0000-0000-0000-000000000000}"/>
          </ac:spMkLst>
        </pc:spChg>
      </pc:sldChg>
      <pc:sldChg chg="del">
        <pc:chgData name="Roderval Marcelino" userId="9790ed0c9341b7a8" providerId="LiveId" clId="{3634CF1F-9D49-431A-9B8E-D3AC0EE2764B}" dt="2020-11-18T12:41:48.665" v="15" actId="2696"/>
        <pc:sldMkLst>
          <pc:docMk/>
          <pc:sldMk cId="0" sldId="969"/>
        </pc:sldMkLst>
      </pc:sldChg>
      <pc:sldChg chg="addSp delSp modSp mod">
        <pc:chgData name="Roderval Marcelino" userId="9790ed0c9341b7a8" providerId="LiveId" clId="{3634CF1F-9D49-431A-9B8E-D3AC0EE2764B}" dt="2020-11-19T18:38:05.873" v="47" actId="122"/>
        <pc:sldMkLst>
          <pc:docMk/>
          <pc:sldMk cId="0" sldId="975"/>
        </pc:sldMkLst>
        <pc:spChg chg="del">
          <ac:chgData name="Roderval Marcelino" userId="9790ed0c9341b7a8" providerId="LiveId" clId="{3634CF1F-9D49-431A-9B8E-D3AC0EE2764B}" dt="2020-11-19T18:35:58.492" v="19" actId="478"/>
          <ac:spMkLst>
            <pc:docMk/>
            <pc:sldMk cId="0" sldId="975"/>
            <ac:spMk id="7" creationId="{00000000-0000-0000-0000-000000000000}"/>
          </ac:spMkLst>
        </pc:spChg>
        <pc:spChg chg="del">
          <ac:chgData name="Roderval Marcelino" userId="9790ed0c9341b7a8" providerId="LiveId" clId="{3634CF1F-9D49-431A-9B8E-D3AC0EE2764B}" dt="2020-11-19T18:36:00.664" v="20" actId="478"/>
          <ac:spMkLst>
            <pc:docMk/>
            <pc:sldMk cId="0" sldId="975"/>
            <ac:spMk id="8" creationId="{00000000-0000-0000-0000-000000000000}"/>
          </ac:spMkLst>
        </pc:spChg>
        <pc:spChg chg="del">
          <ac:chgData name="Roderval Marcelino" userId="9790ed0c9341b7a8" providerId="LiveId" clId="{3634CF1F-9D49-431A-9B8E-D3AC0EE2764B}" dt="2020-11-19T18:35:55.337" v="17" actId="478"/>
          <ac:spMkLst>
            <pc:docMk/>
            <pc:sldMk cId="0" sldId="975"/>
            <ac:spMk id="9" creationId="{00000000-0000-0000-0000-000000000000}"/>
          </ac:spMkLst>
        </pc:spChg>
        <pc:spChg chg="del">
          <ac:chgData name="Roderval Marcelino" userId="9790ed0c9341b7a8" providerId="LiveId" clId="{3634CF1F-9D49-431A-9B8E-D3AC0EE2764B}" dt="2020-11-19T18:35:56.806" v="18" actId="478"/>
          <ac:spMkLst>
            <pc:docMk/>
            <pc:sldMk cId="0" sldId="975"/>
            <ac:spMk id="10" creationId="{00000000-0000-0000-0000-000000000000}"/>
          </ac:spMkLst>
        </pc:spChg>
        <pc:spChg chg="add mod">
          <ac:chgData name="Roderval Marcelino" userId="9790ed0c9341b7a8" providerId="LiveId" clId="{3634CF1F-9D49-431A-9B8E-D3AC0EE2764B}" dt="2020-11-19T18:38:05.873" v="47" actId="122"/>
          <ac:spMkLst>
            <pc:docMk/>
            <pc:sldMk cId="0" sldId="975"/>
            <ac:spMk id="13" creationId="{327BA69E-DB33-4FBD-A5A2-96213342ACAE}"/>
          </ac:spMkLst>
        </pc:spChg>
        <pc:picChg chg="add">
          <ac:chgData name="Roderval Marcelino" userId="9790ed0c9341b7a8" providerId="LiveId" clId="{3634CF1F-9D49-431A-9B8E-D3AC0EE2764B}" dt="2020-11-19T18:36:01.865" v="21" actId="22"/>
          <ac:picMkLst>
            <pc:docMk/>
            <pc:sldMk cId="0" sldId="975"/>
            <ac:picMk id="5" creationId="{08A1A131-33E3-4F00-892B-EA0401AB6CAE}"/>
          </ac:picMkLst>
        </pc:picChg>
        <pc:picChg chg="del">
          <ac:chgData name="Roderval Marcelino" userId="9790ed0c9341b7a8" providerId="LiveId" clId="{3634CF1F-9D49-431A-9B8E-D3AC0EE2764B}" dt="2020-11-19T18:35:49.330" v="16" actId="478"/>
          <ac:picMkLst>
            <pc:docMk/>
            <pc:sldMk cId="0" sldId="975"/>
            <ac:picMk id="8195" creationId="{00000000-0000-0000-0000-000000000000}"/>
          </ac:picMkLst>
        </pc:picChg>
      </pc:sldChg>
      <pc:sldChg chg="addSp delSp modSp mod">
        <pc:chgData name="Roderval Marcelino" userId="9790ed0c9341b7a8" providerId="LiveId" clId="{3634CF1F-9D49-431A-9B8E-D3AC0EE2764B}" dt="2020-11-18T12:33:22.947" v="12" actId="1076"/>
        <pc:sldMkLst>
          <pc:docMk/>
          <pc:sldMk cId="0" sldId="1031"/>
        </pc:sldMkLst>
        <pc:spChg chg="mod">
          <ac:chgData name="Roderval Marcelino" userId="9790ed0c9341b7a8" providerId="LiveId" clId="{3634CF1F-9D49-431A-9B8E-D3AC0EE2764B}" dt="2020-11-18T12:33:17.259" v="11" actId="403"/>
          <ac:spMkLst>
            <pc:docMk/>
            <pc:sldMk cId="0" sldId="1031"/>
            <ac:spMk id="3" creationId="{00000000-0000-0000-0000-000000000000}"/>
          </ac:spMkLst>
        </pc:spChg>
        <pc:picChg chg="del">
          <ac:chgData name="Roderval Marcelino" userId="9790ed0c9341b7a8" providerId="LiveId" clId="{3634CF1F-9D49-431A-9B8E-D3AC0EE2764B}" dt="2020-11-18T12:32:05.703" v="0" actId="478"/>
          <ac:picMkLst>
            <pc:docMk/>
            <pc:sldMk cId="0" sldId="1031"/>
            <ac:picMk id="4" creationId="{00000000-0000-0000-0000-000000000000}"/>
          </ac:picMkLst>
        </pc:picChg>
        <pc:picChg chg="add mod">
          <ac:chgData name="Roderval Marcelino" userId="9790ed0c9341b7a8" providerId="LiveId" clId="{3634CF1F-9D49-431A-9B8E-D3AC0EE2764B}" dt="2020-11-18T12:33:22.947" v="12" actId="1076"/>
          <ac:picMkLst>
            <pc:docMk/>
            <pc:sldMk cId="0" sldId="1031"/>
            <ac:picMk id="6" creationId="{A5FE9CB3-EA55-4557-981A-378EADB323AE}"/>
          </ac:picMkLst>
        </pc:picChg>
      </pc:sldChg>
      <pc:sldChg chg="del">
        <pc:chgData name="Roderval Marcelino" userId="9790ed0c9341b7a8" providerId="LiveId" clId="{3634CF1F-9D49-431A-9B8E-D3AC0EE2764B}" dt="2020-11-18T12:34:15.629" v="13" actId="2696"/>
        <pc:sldMkLst>
          <pc:docMk/>
          <pc:sldMk cId="0" sldId="10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710F-89FC-4D8C-87AD-0DE66BC2CB6A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2B944-45A0-437D-BD6B-AE2E19CC5D0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A4D37-6377-46D4-9EBA-20CAEF181809}" type="datetimeFigureOut">
              <a:rPr lang="pt-BR" smtClean="0"/>
              <a:pPr/>
              <a:t>18/11/2020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97A9-96A7-4C86-94D0-90A112DAF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44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14370"/>
          </a:xfrm>
        </p:spPr>
        <p:txBody>
          <a:bodyPr/>
          <a:lstStyle>
            <a:lvl1pPr marL="0" indent="0" algn="ctr">
              <a:buNone/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7" name="Imagem 6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11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pic>
        <p:nvPicPr>
          <p:cNvPr id="7" name="Imagem 6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8" name="Imagem 7" descr="b1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1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4B878732-7A0F-45B5-ADD7-ED161B918982}" type="datetime1">
              <a:rPr lang="pt-BR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18/11/2020</a:t>
            </a:fld>
            <a:endParaRPr lang="pt-BR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/>
            <a:endParaRPr lang="pt-BR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/>
            <a:fld id="{A0A08D8D-4F2E-4ED2-ADA5-BC5F0E0D2090}" type="slidenum">
              <a:rPr lang="pt-BR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pt-BR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Imagem 7" descr="b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9" name="Imagem 8" descr="b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0" name="Espaço Reservado para Data 3"/>
          <p:cNvSpPr txBox="1">
            <a:spLocks/>
          </p:cNvSpPr>
          <p:nvPr userDrawn="1"/>
        </p:nvSpPr>
        <p:spPr>
          <a:xfrm>
            <a:off x="321467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0975A-72B2-4047-A30A-C533B4EA42BD}" type="datetime1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18/11/2020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1" name="Espaço Reservado para Número de Slide 5"/>
          <p:cNvSpPr txBox="1">
            <a:spLocks/>
          </p:cNvSpPr>
          <p:nvPr userDrawn="1"/>
        </p:nvSpPr>
        <p:spPr>
          <a:xfrm>
            <a:off x="685801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11" name="Imagem 10" descr="b1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4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5" name="Espaço Reservado para Título 1"/>
          <p:cNvSpPr txBox="1">
            <a:spLocks/>
          </p:cNvSpPr>
          <p:nvPr userDrawn="1"/>
        </p:nvSpPr>
        <p:spPr>
          <a:xfrm>
            <a:off x="0" y="0"/>
            <a:ext cx="671514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pic>
        <p:nvPicPr>
          <p:cNvPr id="6" name="Imagem 5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7" name="Imagem 6" descr="b1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0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1" name="Espaço Reservado para Título 1"/>
          <p:cNvSpPr txBox="1">
            <a:spLocks/>
          </p:cNvSpPr>
          <p:nvPr userDrawn="1"/>
        </p:nvSpPr>
        <p:spPr>
          <a:xfrm>
            <a:off x="0" y="0"/>
            <a:ext cx="671514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5714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14356"/>
            <a:ext cx="8229600" cy="235745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30975A-72B2-4047-A30A-C533B4EA42B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A08D8D-4F2E-4ED2-ADA5-BC5F0E0D209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8229600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Imagem 6" descr="b2.png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8" name="Imagem 7" descr="b1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0" name="Espaço Reservado para Número de Slide 5"/>
          <p:cNvSpPr txBox="1">
            <a:spLocks/>
          </p:cNvSpPr>
          <p:nvPr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671514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42844" y="642918"/>
            <a:ext cx="8858312" cy="5786478"/>
          </a:xfrm>
          <a:prstGeom prst="roundRect">
            <a:avLst>
              <a:gd name="adj" fmla="val 3598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 cap="none" spc="50">
          <a:ln w="13500">
            <a:solidFill>
              <a:schemeClr val="accent1">
                <a:shade val="2500"/>
                <a:alpha val="6500"/>
              </a:schemeClr>
            </a:solidFill>
            <a:prstDash val="solid"/>
          </a:ln>
          <a:solidFill>
            <a:schemeClr val="accent1">
              <a:tint val="3000"/>
              <a:alpha val="95000"/>
            </a:schemeClr>
          </a:solidFill>
          <a:effectLst>
            <a:innerShdw blurRad="50900" dist="38500" dir="13500000">
              <a:srgbClr val="000000">
                <a:alpha val="6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7774" y="836712"/>
            <a:ext cx="7772400" cy="1470025"/>
          </a:xfrm>
        </p:spPr>
        <p:txBody>
          <a:bodyPr/>
          <a:lstStyle/>
          <a:p>
            <a:r>
              <a:rPr lang="pt-BR" sz="2800" i="1" dirty="0">
                <a:latin typeface="+mn-lt"/>
                <a:ea typeface="+mn-ea"/>
                <a:cs typeface="+mn-cs"/>
              </a:rPr>
              <a:t>Organização e Arquitetura de Computadores</a:t>
            </a:r>
            <a:br>
              <a:rPr lang="pt-BR" sz="2800" i="1" dirty="0">
                <a:latin typeface="+mn-lt"/>
                <a:ea typeface="+mn-ea"/>
                <a:cs typeface="+mn-cs"/>
              </a:rPr>
            </a:br>
            <a:r>
              <a:rPr lang="pt-BR" sz="2800" i="1" dirty="0">
                <a:latin typeface="+mn-lt"/>
                <a:ea typeface="+mn-ea"/>
                <a:cs typeface="+mn-cs"/>
              </a:rPr>
              <a:t>DEC 7123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5517232"/>
            <a:ext cx="6400800" cy="614370"/>
          </a:xfrm>
        </p:spPr>
        <p:txBody>
          <a:bodyPr>
            <a:normAutofit/>
          </a:bodyPr>
          <a:lstStyle/>
          <a:p>
            <a:r>
              <a:rPr lang="pt-BR" sz="2800" i="1" dirty="0" err="1"/>
              <a:t>Roderval</a:t>
            </a:r>
            <a:r>
              <a:rPr lang="pt-BR" sz="2800" i="1" dirty="0"/>
              <a:t> Marcelino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5786" y="2643182"/>
            <a:ext cx="77867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ar-SA" sz="28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Unidade 4.0:</a:t>
            </a:r>
          </a:p>
          <a:p>
            <a:pPr algn="ctr"/>
            <a:endParaRPr lang="pt-BR" altLang="ar-SA" sz="28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pt-BR" altLang="ar-SA" sz="28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Hierarquia de memória: memória principal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786" y="4286256"/>
            <a:ext cx="77867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Parte 4.2</a:t>
            </a:r>
            <a:r>
              <a:rPr kumimoji="1" lang="pt-BR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ea typeface="-소망M" pitchFamily="18" charset="-127"/>
              </a:rPr>
              <a:t>.</a:t>
            </a:r>
            <a:endParaRPr kumimoji="1" lang="pt-BR" sz="2800" b="1" i="0" u="none" strike="noStrike" kern="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 pitchFamily="34" charset="0"/>
              <a:ea typeface="-소망M" pitchFamily="18" charset="-127"/>
              <a:cs typeface="+mn-cs"/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785786" y="2643182"/>
            <a:ext cx="7786742" cy="2143140"/>
          </a:xfrm>
          <a:prstGeom prst="roundRect">
            <a:avLst>
              <a:gd name="adj" fmla="val 684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4.2.1. Memória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1000132"/>
          </a:xfrm>
        </p:spPr>
        <p:txBody>
          <a:bodyPr>
            <a:noAutofit/>
          </a:bodyPr>
          <a:lstStyle/>
          <a:p>
            <a:r>
              <a:rPr lang="pt-BR" sz="2000" dirty="0"/>
              <a:t>Estrutura de Memória e SRAM.</a:t>
            </a:r>
          </a:p>
          <a:p>
            <a:pPr lvl="1"/>
            <a:r>
              <a:rPr lang="pt-BR" sz="2000" dirty="0"/>
              <a:t>Estrutura interna conceitual de uma pastilha SRAM de 2</a:t>
            </a:r>
            <a:r>
              <a:rPr lang="pt-BR" sz="2000" baseline="30000" dirty="0"/>
              <a:t>h</a:t>
            </a:r>
            <a:r>
              <a:rPr lang="pt-BR" sz="2000" dirty="0"/>
              <a:t> x g e sua representação simbólica.</a:t>
            </a:r>
            <a:endParaRPr lang="en-US" sz="20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214282" y="1928802"/>
            <a:ext cx="8358246" cy="4465096"/>
            <a:chOff x="214282" y="1928802"/>
            <a:chExt cx="8358246" cy="446509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142976" y="1928802"/>
              <a:ext cx="6950477" cy="4465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357158" y="1928802"/>
              <a:ext cx="17859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>
                  <a:solidFill>
                    <a:srgbClr val="000066"/>
                  </a:solidFill>
                </a:rPr>
                <a:t>Habilitação de Saída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720" y="2285992"/>
              <a:ext cx="17145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0066"/>
                  </a:solidFill>
                </a:rPr>
                <a:t>Seleção do Chip (EN)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357158" y="2714620"/>
              <a:ext cx="17145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0066"/>
                  </a:solidFill>
                </a:rPr>
                <a:t>Habilita Escrita (WE)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214282" y="3071810"/>
              <a:ext cx="19288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0066"/>
                  </a:solidFill>
                </a:rPr>
                <a:t>Dados de Entrada (D</a:t>
              </a:r>
              <a:r>
                <a:rPr lang="pt-BR" sz="1400" b="1" baseline="-25000" dirty="0">
                  <a:solidFill>
                    <a:srgbClr val="000066"/>
                  </a:solidFill>
                </a:rPr>
                <a:t>IN</a:t>
              </a:r>
              <a:r>
                <a:rPr lang="pt-BR" sz="1400" dirty="0">
                  <a:solidFill>
                    <a:srgbClr val="000066"/>
                  </a:solidFill>
                </a:rPr>
                <a:t> ) 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7143768" y="2928934"/>
              <a:ext cx="1428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0066"/>
                  </a:solidFill>
                </a:rPr>
                <a:t>Dados na Saída  (D</a:t>
              </a:r>
              <a:r>
                <a:rPr lang="pt-BR" sz="1400" baseline="-25000" dirty="0">
                  <a:solidFill>
                    <a:srgbClr val="000066"/>
                  </a:solidFill>
                </a:rPr>
                <a:t> OUT</a:t>
              </a:r>
              <a:r>
                <a:rPr lang="pt-BR" sz="1400" dirty="0">
                  <a:solidFill>
                    <a:srgbClr val="000066"/>
                  </a:solidFill>
                </a:rPr>
                <a:t> )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sp>
          <p:nvSpPr>
            <p:cNvPr id="10" name="TextBox 5"/>
            <p:cNvSpPr txBox="1"/>
            <p:nvPr/>
          </p:nvSpPr>
          <p:spPr>
            <a:xfrm>
              <a:off x="571472" y="3357562"/>
              <a:ext cx="14287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0066"/>
                  </a:solidFill>
                </a:rPr>
                <a:t>Endereço (</a:t>
              </a:r>
              <a:r>
                <a:rPr lang="pt-BR" sz="1400" dirty="0" err="1">
                  <a:solidFill>
                    <a:srgbClr val="000066"/>
                  </a:solidFill>
                </a:rPr>
                <a:t>Addr</a:t>
              </a:r>
              <a:r>
                <a:rPr lang="pt-BR" sz="1400" dirty="0">
                  <a:solidFill>
                    <a:srgbClr val="000066"/>
                  </a:solidFill>
                </a:rPr>
                <a:t>)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000100" y="4572008"/>
              <a:ext cx="1428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>
                  <a:solidFill>
                    <a:srgbClr val="1A1587"/>
                  </a:solidFill>
                </a:rPr>
                <a:t>Decodificador de Endereços</a:t>
              </a:r>
              <a:endParaRPr lang="en-US" sz="1400" dirty="0">
                <a:solidFill>
                  <a:srgbClr val="1A1587"/>
                </a:solidFill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4071934" y="2500306"/>
              <a:ext cx="1428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000066"/>
                  </a:solidFill>
                </a:rPr>
                <a:t>Células de Armazenamento</a:t>
              </a:r>
              <a:endParaRPr lang="en-US" sz="1400" dirty="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6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1500174"/>
            <a:ext cx="8182825" cy="4357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4.2.1. Memória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785818"/>
          </a:xfrm>
        </p:spPr>
        <p:txBody>
          <a:bodyPr>
            <a:normAutofit/>
          </a:bodyPr>
          <a:lstStyle/>
          <a:p>
            <a:r>
              <a:rPr lang="pt-BR" sz="2000" dirty="0"/>
              <a:t>Estrutura de Memória e SRAM.</a:t>
            </a:r>
          </a:p>
          <a:p>
            <a:r>
              <a:rPr lang="pt-BR" sz="2000" dirty="0"/>
              <a:t>Oito pastilhas SRAM 128 x 8 formando um unidade de memória de 256 x 32.</a:t>
            </a: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2844" y="1500174"/>
            <a:ext cx="8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solidFill>
                  <a:srgbClr val="000066"/>
                </a:solidFill>
              </a:rPr>
              <a:t>Dados de Entrada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4282" y="257174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66"/>
                </a:solidFill>
              </a:rPr>
              <a:t>Endereços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214546" y="5786454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66"/>
                </a:solidFill>
              </a:rPr>
              <a:t>Dados de Saída (D</a:t>
            </a:r>
            <a:r>
              <a:rPr lang="pt-BR" sz="1600" b="1" baseline="-25000" dirty="0">
                <a:solidFill>
                  <a:srgbClr val="000066"/>
                </a:solidFill>
              </a:rPr>
              <a:t>OUT</a:t>
            </a:r>
            <a:r>
              <a:rPr lang="pt-BR" sz="1600" b="1" dirty="0">
                <a:solidFill>
                  <a:srgbClr val="000066"/>
                </a:solidFill>
              </a:rPr>
              <a:t> ) byte 3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00496" y="5786454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66"/>
                </a:solidFill>
              </a:rPr>
              <a:t>Dados de Saída (D</a:t>
            </a:r>
            <a:r>
              <a:rPr lang="pt-BR" sz="1600" b="1" baseline="-25000" dirty="0">
                <a:solidFill>
                  <a:srgbClr val="000066"/>
                </a:solidFill>
              </a:rPr>
              <a:t>OUT</a:t>
            </a:r>
            <a:r>
              <a:rPr lang="pt-BR" sz="1600" b="1" dirty="0">
                <a:solidFill>
                  <a:srgbClr val="000066"/>
                </a:solidFill>
              </a:rPr>
              <a:t> ) byte 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15008" y="5786454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66"/>
                </a:solidFill>
              </a:rPr>
              <a:t>Dados de Saída (D</a:t>
            </a:r>
            <a:r>
              <a:rPr lang="pt-BR" sz="1600" b="1" baseline="-25000" dirty="0">
                <a:solidFill>
                  <a:srgbClr val="000066"/>
                </a:solidFill>
              </a:rPr>
              <a:t>OUT</a:t>
            </a:r>
            <a:r>
              <a:rPr lang="pt-BR" sz="1600" b="1" dirty="0">
                <a:solidFill>
                  <a:srgbClr val="000066"/>
                </a:solidFill>
              </a:rPr>
              <a:t> ) byte 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358082" y="5786454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66"/>
                </a:solidFill>
              </a:rPr>
              <a:t>Dados de Saída (D</a:t>
            </a:r>
            <a:r>
              <a:rPr lang="pt-BR" sz="1600" b="1" baseline="-25000" dirty="0">
                <a:solidFill>
                  <a:srgbClr val="000066"/>
                </a:solidFill>
              </a:rPr>
              <a:t>OUT</a:t>
            </a:r>
            <a:r>
              <a:rPr lang="pt-BR" sz="1600" b="1" dirty="0">
                <a:solidFill>
                  <a:srgbClr val="000066"/>
                </a:solidFill>
              </a:rPr>
              <a:t> ) byte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4.2.2.  DRAM e Ciclos de </a:t>
            </a:r>
            <a:r>
              <a:rPr lang="pt-BR" dirty="0" err="1"/>
              <a:t>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572164"/>
          </a:xfrm>
        </p:spPr>
        <p:txBody>
          <a:bodyPr>
            <a:noAutofit/>
          </a:bodyPr>
          <a:lstStyle/>
          <a:p>
            <a:r>
              <a:rPr lang="pt-BR" sz="2200" dirty="0"/>
              <a:t>É impossível construir um elemento biestável com apenas um transistor.</a:t>
            </a:r>
          </a:p>
          <a:p>
            <a:r>
              <a:rPr lang="pt-BR" sz="2200" dirty="0"/>
              <a:t>Para permitir células com um único transistor, que leve a maior densidade de armazenamento possível em uma pastilha e, assim, a um custo por bit muito baixo, memórias de acesso aleatório dinâmicas (DRAM) armazenam dados como cargas elétricas em capacitores, através de um transistor de passagem do tipo </a:t>
            </a:r>
            <a:r>
              <a:rPr lang="pt-BR" sz="2200" dirty="0">
                <a:solidFill>
                  <a:srgbClr val="0000CC"/>
                </a:solidFill>
              </a:rPr>
              <a:t>MOS</a:t>
            </a:r>
            <a:r>
              <a:rPr lang="pt-BR" sz="2200" dirty="0"/>
              <a:t> (Metal Oxide </a:t>
            </a:r>
            <a:r>
              <a:rPr lang="pt-BR" sz="2200" dirty="0" err="1"/>
              <a:t>Semiconductor</a:t>
            </a:r>
            <a:r>
              <a:rPr lang="pt-BR" sz="2200" dirty="0"/>
              <a:t>). </a:t>
            </a:r>
          </a:p>
          <a:p>
            <a:r>
              <a:rPr lang="pt-BR" sz="2200" dirty="0"/>
              <a:t>Quando a linha da palavra é acionada, uma tensão baixa (ou alta) na linha do bit faz o capacitor ser descarregado (ou carregado), armazenando assim 0 (ou 1).</a:t>
            </a:r>
          </a:p>
          <a:p>
            <a:pPr lvl="1"/>
            <a:r>
              <a:rPr lang="pt-BR" sz="2200" dirty="0"/>
              <a:t>Para ler uma célula DRAM, a linha do bit é primeiro pré-carregada até uma tensão média.</a:t>
            </a:r>
          </a:p>
          <a:p>
            <a:pPr lvl="2"/>
            <a:r>
              <a:rPr lang="pt-BR" sz="2200" dirty="0"/>
              <a:t>Essa tensão é puxada um pouco para baixo ou empurrada um pouco para cima na ativação da linha da palavra, dependendo se a célula armazena 0 ou 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6_3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142976" y="1714488"/>
            <a:ext cx="7499954" cy="2476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4.2.2.  DRAM e Ciclos de </a:t>
            </a:r>
            <a:r>
              <a:rPr lang="pt-BR" dirty="0" err="1"/>
              <a:t>Refresh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844" y="642918"/>
            <a:ext cx="8858312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000" b="1" i="0" u="none" strike="noStrike" kern="1200" cap="none" spc="0" normalizeH="0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Variações na tensão de</a:t>
            </a:r>
            <a:r>
              <a:rPr kumimoji="0" lang="pt-BR" sz="2000" b="1" i="0" u="none" strike="noStrike" kern="1200" cap="none" spc="0" normalizeH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um capacitor de célula DRAM depois de escrever um “1” e subseqüentes operações de </a:t>
            </a:r>
            <a:r>
              <a:rPr kumimoji="0" lang="pt-BR" sz="2000" b="1" i="0" u="none" strike="noStrike" kern="1200" cap="none" spc="0" normalizeH="0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Refresh</a:t>
            </a:r>
            <a:r>
              <a:rPr kumimoji="0" lang="pt-BR" sz="2000" b="1" i="0" u="none" strike="noStrike" kern="1200" cap="none" spc="0" normalizeH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1" i="0" u="none" strike="noStrike" kern="1200" cap="none" spc="0" normalizeH="0" baseline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844" y="4500570"/>
            <a:ext cx="8858312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b="1" i="0" u="none" strike="noStrike" kern="1200" cap="none" spc="0" normalizeH="0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 perda de</a:t>
            </a:r>
            <a:r>
              <a:rPr kumimoji="0" lang="pt-BR" b="1" i="0" u="none" strike="noStrike" kern="1200" cap="none" spc="0" normalizeH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carga dos capacitores faz os dados serem apagados numa fração de segundo.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kumimoji="0" lang="pt-BR" b="1" i="0" u="none" strike="noStrike" kern="1200" cap="none" spc="0" normalizeH="0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Assim as </a:t>
            </a:r>
            <a:r>
              <a:rPr kumimoji="0" lang="pt-BR" b="1" i="0" u="none" strike="noStrike" kern="1200" cap="none" spc="0" normalizeH="0" baseline="0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DRAMs</a:t>
            </a:r>
            <a:r>
              <a:rPr kumimoji="0" lang="pt-BR" b="1" i="0" u="none" strike="noStrike" kern="1200" cap="none" spc="0" normalizeH="0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são</a:t>
            </a:r>
            <a:r>
              <a:rPr kumimoji="0" lang="pt-BR" b="1" i="0" u="none" strike="noStrike" kern="1200" cap="none" spc="0" normalizeH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equipadas com um circuito especial que, periodicamente, restaura os conteúdos das células de memória.</a:t>
            </a:r>
          </a:p>
          <a:p>
            <a:pPr marL="800100" lvl="1" indent="-342900">
              <a:buFont typeface="Calibri" pitchFamily="34" charset="0"/>
              <a:buChar char="–"/>
            </a:pPr>
            <a:r>
              <a:rPr lang="pt-BR" b="1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</a:t>
            </a:r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restauração ocorre para as linhas completas de memória, através da leitura de cada linha e a sua subseqüente escrita.</a:t>
            </a:r>
            <a:endParaRPr kumimoji="0" lang="pt-BR" b="1" i="0" u="none" strike="noStrike" kern="1200" cap="none" spc="0" normalizeH="0" baseline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5720" y="1785926"/>
            <a:ext cx="9286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Tensão para “1”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4282" y="2428868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Tensão Limite (</a:t>
            </a:r>
            <a:r>
              <a:rPr lang="pt-BR" sz="1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Threshold</a:t>
            </a: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7158" y="3571876"/>
            <a:ext cx="928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Tensão para “0”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00232" y="1785926"/>
            <a:ext cx="14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“1” Escrito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428992" y="1785926"/>
            <a:ext cx="14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Restaurado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29190" y="1785926"/>
            <a:ext cx="14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Restaurado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572264" y="1785926"/>
            <a:ext cx="14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Restaurado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357290" y="3214686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“0” Armazenado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714612" y="3000372"/>
            <a:ext cx="1285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Dezenas de milissegundos antes de precisar de um ciclo de restauração.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429520" y="357187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4.2.2.  DRAM e Ciclos de </a:t>
            </a:r>
            <a:r>
              <a:rPr lang="pt-BR" dirty="0" err="1"/>
              <a:t>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1928826"/>
          </a:xfrm>
        </p:spPr>
        <p:txBody>
          <a:bodyPr>
            <a:noAutofit/>
          </a:bodyPr>
          <a:lstStyle/>
          <a:p>
            <a:r>
              <a:rPr lang="pt-BR" sz="2000" dirty="0"/>
              <a:t>Perda de Largura de Banca (Bandwidth) nos ciclos de restauração (</a:t>
            </a:r>
            <a:r>
              <a:rPr lang="pt-BR" sz="2000" dirty="0" err="1"/>
              <a:t>Refresh</a:t>
            </a:r>
            <a:r>
              <a:rPr lang="pt-BR" sz="2000" dirty="0"/>
              <a:t> </a:t>
            </a:r>
            <a:r>
              <a:rPr lang="pt-BR" sz="2000" dirty="0" err="1"/>
              <a:t>Cycles</a:t>
            </a:r>
            <a:r>
              <a:rPr lang="pt-BR" sz="2000" dirty="0"/>
              <a:t>):</a:t>
            </a:r>
          </a:p>
          <a:p>
            <a:pPr lvl="1"/>
            <a:r>
              <a:rPr lang="pt-BR" sz="2000" dirty="0"/>
              <a:t>Uma pastilha DRAM de 256Mb é organizada externamente como uma memória 32M x 8 e como uma matriz quadrada 16K x 16K internamente.</a:t>
            </a:r>
          </a:p>
          <a:p>
            <a:pPr lvl="1"/>
            <a:r>
              <a:rPr lang="pt-BR" sz="2000" dirty="0"/>
              <a:t>Cada linha deve ser restaurada pelo menos uma vez a cada 50ms para evitar  a perda de dados; restaurar uma linha leva 100ns.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77219"/>
            <a:ext cx="6572295" cy="329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571472" y="5143512"/>
            <a:ext cx="2678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Diagrama de blocos da SRAM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786314" y="6000768"/>
            <a:ext cx="2937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Mecanismo de Leitura  da SRAM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4.2.3.  Atingindo o Limite da 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1214446"/>
          </a:xfrm>
        </p:spPr>
        <p:txBody>
          <a:bodyPr>
            <a:noAutofit/>
          </a:bodyPr>
          <a:lstStyle/>
          <a:p>
            <a:r>
              <a:rPr lang="pt-BR" sz="1800" dirty="0"/>
              <a:t>Embora a densidade de ambas, SRAM e DRAM, e a capacidade das pastilhas tenham aumentado muito, os melhoramentos na velocidade não foram tão impressionantes.</a:t>
            </a:r>
          </a:p>
          <a:p>
            <a:r>
              <a:rPr lang="pt-BR" sz="1800" dirty="0"/>
              <a:t>Processadores com velocidades de </a:t>
            </a:r>
            <a:r>
              <a:rPr lang="pt-BR" sz="1800" dirty="0" err="1"/>
              <a:t>clock</a:t>
            </a:r>
            <a:r>
              <a:rPr lang="pt-BR" sz="1800" dirty="0"/>
              <a:t> cada vez maiores tem levado a aumentar a lacuna entre desempenho da UCP e a largura de banda da memória.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844" y="5429264"/>
            <a:ext cx="8858312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 densidade e a capacidade de memória tem crescido na mesma taxa que potência e complexidade da UCP (Lei de Moore), mas a velocidade da memória não manteve o mesmo ritmo.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A1A131-33E3-4F00-892B-EA0401AB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38" y="1992505"/>
            <a:ext cx="5799323" cy="287298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7BA69E-DB33-4FBD-A5A2-96213342ACAE}"/>
              </a:ext>
            </a:extLst>
          </p:cNvPr>
          <p:cNvSpPr txBox="1"/>
          <p:nvPr/>
        </p:nvSpPr>
        <p:spPr>
          <a:xfrm>
            <a:off x="971600" y="4831575"/>
            <a:ext cx="7776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sz="1200" b="1" i="0" u="none" strike="noStrike" kern="1200" cap="none" spc="0" normalizeH="0" baseline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Fonte: https://www.extremetech.com/computing/185797-forget-moores-law-hot-and-slow-dram-is-a-major-roadblock-to-exascale-and-beyond</a:t>
            </a:r>
            <a:endParaRPr lang="pt-BR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6_5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428596" y="1714488"/>
            <a:ext cx="8358214" cy="2885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4.2.3.  Atingindo o Limite da 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428628"/>
          </a:xfrm>
        </p:spPr>
        <p:txBody>
          <a:bodyPr>
            <a:normAutofit/>
          </a:bodyPr>
          <a:lstStyle/>
          <a:p>
            <a:r>
              <a:rPr lang="pt-BR" sz="2200" dirty="0"/>
              <a:t>Idéia: Recuperar dados de mais memória em cada acesso.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5572140"/>
            <a:ext cx="8858312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000" b="1" i="0" u="none" strike="noStrike" kern="1200" cap="none" spc="0" normalizeH="0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Duas maneiras de transpor a lacuna (</a:t>
            </a:r>
            <a:r>
              <a:rPr kumimoji="0" lang="pt-BR" sz="2000" b="1" i="0" u="none" strike="noStrike" kern="1200" cap="none" spc="0" normalizeH="0" baseline="0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gap</a:t>
            </a:r>
            <a:r>
              <a:rPr kumimoji="0" lang="pt-BR" sz="2000" b="1" i="0" u="none" strike="noStrike" kern="1200" cap="none" spc="0" normalizeH="0" baseline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) entre as velocidades do processador e da memória, usando acesso à memória com palavras largas.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71802" y="2285992"/>
            <a:ext cx="150019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Barramento estreito para o Processador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00034" y="4643446"/>
            <a:ext cx="25717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Buffer e multiplexador no lado da memória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143504" y="4643446"/>
            <a:ext cx="25717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Buffer e multiplexador no lado do processador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00034" y="2643182"/>
            <a:ext cx="114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Amplia o acesso a memória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786314" y="2714620"/>
            <a:ext cx="114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Amplia o acesso a memória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000760" y="2714620"/>
            <a:ext cx="121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Amplia o bus para o processador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72462" cy="571480"/>
          </a:xfrm>
        </p:spPr>
        <p:txBody>
          <a:bodyPr/>
          <a:lstStyle/>
          <a:p>
            <a:r>
              <a:rPr lang="pt-BR" dirty="0"/>
              <a:t>4.2.4.  Memória com Intercalação (</a:t>
            </a:r>
            <a:r>
              <a:rPr lang="pt-BR" dirty="0" err="1"/>
              <a:t>interleaved</a:t>
            </a:r>
            <a:r>
              <a:rPr lang="pt-BR" dirty="0"/>
              <a:t>) e </a:t>
            </a:r>
            <a:r>
              <a:rPr lang="pt-BR" dirty="0" err="1"/>
              <a:t>Pipeline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500726"/>
          </a:xfrm>
        </p:spPr>
        <p:txBody>
          <a:bodyPr>
            <a:noAutofit/>
          </a:bodyPr>
          <a:lstStyle/>
          <a:p>
            <a:r>
              <a:rPr lang="pt-BR" sz="2000" dirty="0"/>
              <a:t>Unidades de memória simples permitem acessos seqüenciais às suas localizações (uma por vez).</a:t>
            </a:r>
          </a:p>
          <a:p>
            <a:pPr lvl="1"/>
            <a:r>
              <a:rPr lang="pt-BR" sz="2000" dirty="0"/>
              <a:t>Embora registradores são providos por múltiplas portas para permitir diversos acessos simultâneos.</a:t>
            </a:r>
          </a:p>
          <a:p>
            <a:pPr lvl="2"/>
            <a:r>
              <a:rPr lang="pt-BR" sz="2000" dirty="0"/>
              <a:t>Utilizar esta característica para aumentar a largura de banda (Bandwidth) seria muito caro para as memórias.</a:t>
            </a:r>
          </a:p>
          <a:p>
            <a:r>
              <a:rPr lang="pt-BR" sz="2000" dirty="0"/>
              <a:t>Os dois principais esquemas para possibilitar que mais dados em uma memória possam ser acessados uma unidade de tempo são em </a:t>
            </a:r>
            <a:r>
              <a:rPr lang="pt-BR" sz="2000" dirty="0" err="1"/>
              <a:t>pipeline</a:t>
            </a:r>
            <a:r>
              <a:rPr lang="pt-BR" sz="2000" dirty="0"/>
              <a:t> e em paralelo.</a:t>
            </a:r>
          </a:p>
          <a:p>
            <a:pPr lvl="1"/>
            <a:r>
              <a:rPr lang="pt-BR" sz="2000" dirty="0"/>
              <a:t>Um </a:t>
            </a:r>
            <a:r>
              <a:rPr lang="pt-BR" sz="2000" dirty="0" err="1"/>
              <a:t>pipeline</a:t>
            </a:r>
            <a:r>
              <a:rPr lang="pt-BR" sz="2000" dirty="0"/>
              <a:t> de memória permite que a latência de acesso à memória seja dividida sobre os diversos estágios do </a:t>
            </a:r>
            <a:r>
              <a:rPr lang="pt-BR" sz="2000" dirty="0" err="1"/>
              <a:t>pipeline</a:t>
            </a:r>
            <a:r>
              <a:rPr lang="pt-BR" sz="2000" dirty="0"/>
              <a:t>, aumentando, assim, a vazão da memória.</a:t>
            </a:r>
          </a:p>
          <a:p>
            <a:pPr lvl="1"/>
            <a:r>
              <a:rPr lang="pt-BR" sz="2000" dirty="0"/>
              <a:t>Além do acesso à memória física, a memória de acesso pode envolver outras operações de suporte que podem formar estágios extras no </a:t>
            </a:r>
            <a:r>
              <a:rPr lang="pt-BR" sz="2000" dirty="0" err="1"/>
              <a:t>pipeline</a:t>
            </a:r>
            <a:r>
              <a:rPr lang="pt-BR" sz="2000" dirty="0"/>
              <a:t> da memória.</a:t>
            </a:r>
          </a:p>
          <a:p>
            <a:pPr lvl="1"/>
            <a:r>
              <a:rPr lang="pt-BR" sz="2000" dirty="0"/>
              <a:t>Isso inclui possíveis traduções de endereços, antes de acessar a memória (</a:t>
            </a:r>
            <a:r>
              <a:rPr lang="pt-BR" sz="2000" dirty="0" err="1"/>
              <a:t>cache</a:t>
            </a:r>
            <a:r>
              <a:rPr lang="pt-BR" sz="2000" dirty="0"/>
              <a:t> ou principal) e comparação de “</a:t>
            </a:r>
            <a:r>
              <a:rPr lang="pt-BR" sz="2000" dirty="0" err="1"/>
              <a:t>Tags</a:t>
            </a:r>
            <a:r>
              <a:rPr lang="pt-BR" sz="2000" dirty="0"/>
              <a:t>” após acesso à memória </a:t>
            </a:r>
            <a:r>
              <a:rPr lang="pt-BR" sz="2000" dirty="0" err="1"/>
              <a:t>cache</a:t>
            </a:r>
            <a:r>
              <a:rPr lang="pt-BR" sz="2000" dirty="0"/>
              <a:t>, para assegurar que a integridade do dado lido na </a:t>
            </a:r>
            <a:r>
              <a:rPr lang="pt-BR" sz="2000" dirty="0" err="1"/>
              <a:t>cache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571480"/>
          </a:xfrm>
        </p:spPr>
        <p:txBody>
          <a:bodyPr/>
          <a:lstStyle/>
          <a:p>
            <a:r>
              <a:rPr lang="pt-BR" dirty="0"/>
              <a:t>4.2.4.  Memória com Intercalação (</a:t>
            </a:r>
            <a:r>
              <a:rPr lang="pt-BR" dirty="0" err="1"/>
              <a:t>interleaved</a:t>
            </a:r>
            <a:r>
              <a:rPr lang="pt-BR" dirty="0"/>
              <a:t>) e </a:t>
            </a:r>
            <a:r>
              <a:rPr lang="pt-BR" dirty="0" err="1"/>
              <a:t>Pipeline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1357322"/>
          </a:xfrm>
        </p:spPr>
        <p:txBody>
          <a:bodyPr>
            <a:noAutofit/>
          </a:bodyPr>
          <a:lstStyle/>
          <a:p>
            <a:r>
              <a:rPr lang="pt-BR" sz="2200" dirty="0"/>
              <a:t>A latência de memória pode envolver outras operações de apoio</a:t>
            </a:r>
            <a:br>
              <a:rPr lang="pt-BR" sz="2200" dirty="0"/>
            </a:br>
            <a:r>
              <a:rPr lang="pt-BR" sz="2200" dirty="0"/>
              <a:t>além do acesso físico próprio, por exemplo:</a:t>
            </a:r>
          </a:p>
          <a:p>
            <a:pPr lvl="1"/>
            <a:r>
              <a:rPr lang="pt-BR" sz="2200" dirty="0"/>
              <a:t>Tradução de endereço virtual para o físico.</a:t>
            </a:r>
          </a:p>
          <a:p>
            <a:pPr lvl="1"/>
            <a:r>
              <a:rPr lang="pt-BR" sz="2200" dirty="0" err="1"/>
              <a:t>Tag</a:t>
            </a:r>
            <a:r>
              <a:rPr lang="pt-BR" sz="2200" dirty="0"/>
              <a:t> de comparação para determinar hit/miss na memória </a:t>
            </a:r>
            <a:r>
              <a:rPr lang="pt-BR" sz="2200" dirty="0" err="1"/>
              <a:t>cache</a:t>
            </a:r>
            <a:r>
              <a:rPr lang="pt-BR" sz="2200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2844" y="4929198"/>
            <a:ext cx="885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Cache com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Pipeline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85721" y="2500306"/>
            <a:ext cx="8572560" cy="1785950"/>
            <a:chOff x="285721" y="2500306"/>
            <a:chExt cx="8572560" cy="1785950"/>
          </a:xfrm>
        </p:grpSpPr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285721" y="2500306"/>
              <a:ext cx="857256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785786" y="2857496"/>
              <a:ext cx="114300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Tradução do Endereço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28926" y="2857496"/>
              <a:ext cx="1143008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Decodificação da Linha de Leitura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072066" y="2857496"/>
              <a:ext cx="1143008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Decodificação da Coluna e seleção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215206" y="2928934"/>
              <a:ext cx="1143008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Comparação do </a:t>
              </a:r>
              <a:r>
                <a:rPr lang="pt-BR" sz="1600" b="1" dirty="0" err="1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Tag</a:t>
              </a:r>
              <a:r>
                <a:rPr lang="pt-BR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 e validação</a:t>
              </a:r>
            </a:p>
            <a:p>
              <a:pPr algn="ctr"/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43900" cy="571480"/>
          </a:xfrm>
        </p:spPr>
        <p:txBody>
          <a:bodyPr/>
          <a:lstStyle/>
          <a:p>
            <a:r>
              <a:rPr lang="pt-BR" dirty="0"/>
              <a:t>4.2.4.  Memória com Intercalação (</a:t>
            </a:r>
            <a:r>
              <a:rPr lang="pt-BR" dirty="0" err="1"/>
              <a:t>interleaved</a:t>
            </a:r>
            <a:r>
              <a:rPr lang="pt-BR" dirty="0"/>
              <a:t>) e </a:t>
            </a:r>
            <a:r>
              <a:rPr lang="pt-BR" dirty="0" err="1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642942"/>
          </a:xfrm>
        </p:spPr>
        <p:txBody>
          <a:bodyPr>
            <a:noAutofit/>
          </a:bodyPr>
          <a:lstStyle/>
          <a:p>
            <a:r>
              <a:rPr lang="pt-BR" sz="2000" dirty="0"/>
              <a:t>Intercalação de memória é mais flexível do que acesso à memória larga, uma vez que ele pode manipular acessos múltiplos e independentes de uma só vez.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214282" y="1643050"/>
            <a:ext cx="850112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7"/>
          <p:cNvGraphicFramePr>
            <a:graphicFrameLocks noGrp="1"/>
          </p:cNvGraphicFramePr>
          <p:nvPr>
            <p:ph idx="1"/>
          </p:nvPr>
        </p:nvGraphicFramePr>
        <p:xfrm>
          <a:off x="214282" y="1571612"/>
          <a:ext cx="8643998" cy="2590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64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Tópicos deste Módulo</a:t>
                      </a:r>
                      <a:endParaRPr kumimoji="0" lang="pt-BR" sz="28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0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4.1. Conceitos Introdutórios.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 Conceitos de Memória Principal.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4.3. Organização de Memória </a:t>
                      </a:r>
                      <a:r>
                        <a:rPr kumimoji="0" lang="pt-BR" sz="2800" b="1" u="none" strike="noStrike" cap="none" spc="0" normalizeH="0" baseline="0" noProof="0" dirty="0" err="1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Cache</a:t>
                      </a: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4.4. Memória Virtual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4.2.5.   Memória Não Volátil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429288"/>
          </a:xfrm>
        </p:spPr>
        <p:txBody>
          <a:bodyPr>
            <a:normAutofit/>
          </a:bodyPr>
          <a:lstStyle/>
          <a:p>
            <a:r>
              <a:rPr lang="pt-BR" sz="2200" dirty="0"/>
              <a:t>Ambas SRAM e DRAM requerem uma fonte externa de energia para manter o dado armazenado intacto.</a:t>
            </a:r>
          </a:p>
          <a:p>
            <a:pPr lvl="1"/>
            <a:r>
              <a:rPr lang="pt-BR" sz="2200" dirty="0"/>
              <a:t>Este tipo de memória volátil pode ser suplementada com uma memória não volátil (estável), se dados e programas não devem ser perdidos quando a energia for interrompida.</a:t>
            </a:r>
          </a:p>
          <a:p>
            <a:r>
              <a:rPr lang="pt-BR" sz="2200" dirty="0"/>
              <a:t>Para a maioria do computadores, essa memória estável consiste de duas partes:</a:t>
            </a:r>
          </a:p>
          <a:p>
            <a:pPr lvl="1"/>
            <a:r>
              <a:rPr lang="pt-BR" sz="2200" dirty="0"/>
              <a:t>Uma memória de apenas leitura (</a:t>
            </a:r>
            <a:r>
              <a:rPr lang="pt-BR" sz="2200" dirty="0" err="1"/>
              <a:t>Read</a:t>
            </a:r>
            <a:r>
              <a:rPr lang="pt-BR" sz="2200" dirty="0"/>
              <a:t> </a:t>
            </a:r>
            <a:r>
              <a:rPr lang="pt-BR" sz="2200" dirty="0" err="1"/>
              <a:t>Only</a:t>
            </a:r>
            <a:r>
              <a:rPr lang="pt-BR" sz="2200" dirty="0"/>
              <a:t> Memory, ROM), para armazenar programas críticos do sistema que são necessários para iniciar a máquina;</a:t>
            </a:r>
          </a:p>
          <a:p>
            <a:pPr lvl="1"/>
            <a:r>
              <a:rPr lang="pt-BR" sz="2200" dirty="0"/>
              <a:t>Um disco rígido (memória de massa) que pode manter os dados armazenados virtualmente de modo indefinido, sem requerer uma fonte de energia.</a:t>
            </a:r>
          </a:p>
          <a:p>
            <a:pPr lvl="2"/>
            <a:r>
              <a:rPr lang="pt-BR" sz="2200" dirty="0"/>
              <a:t>O baixo custo e a alta densidade de armazenamento dos discos modernos fazem deles dispositivos de memória estáveis ideais.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6_6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2428860" y="2143116"/>
            <a:ext cx="4057142" cy="3326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4.2.5.   Memória Não Volátil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1071570"/>
          </a:xfrm>
        </p:spPr>
        <p:txBody>
          <a:bodyPr>
            <a:noAutofit/>
          </a:bodyPr>
          <a:lstStyle/>
          <a:p>
            <a:r>
              <a:rPr lang="pt-BR" sz="2000" dirty="0"/>
              <a:t>Memórias de apenas leitura são construídas de diversas maneiras, todas compartilhando a propriedade de ter um padrão específico de 0s e 1s fixados durante o processo de fabricação.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2928934"/>
            <a:ext cx="1447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Times New Roman" pitchFamily="18" charset="0"/>
              </a:rPr>
              <a:t>ROM PROM EPROM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5786454"/>
            <a:ext cx="8858312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Organização de memória de apenas leitura,</a:t>
            </a:r>
            <a:r>
              <a:rPr kumimoji="0" lang="pt-BR" sz="2000" b="1" i="0" u="none" strike="noStrike" kern="1200" cap="none" spc="0" normalizeH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com os conteúdos fixos mostrados à direita.</a:t>
            </a:r>
            <a:endParaRPr kumimoji="0" lang="pt-BR" sz="2000" b="1" i="0" u="none" strike="noStrike" kern="1200" cap="none" spc="0" normalizeH="0" baseline="0" noProof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357554" y="1714488"/>
            <a:ext cx="25068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Fonte de Alimentação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57950" y="2500306"/>
            <a:ext cx="23389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Conteúdo das Palavras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571868" y="5286388"/>
            <a:ext cx="17524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Linhas dos Bits</a:t>
            </a:r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1077506" y="3494470"/>
            <a:ext cx="23884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Linhas das Palavras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6715140" y="2928934"/>
          <a:ext cx="1474468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715140" y="3571876"/>
          <a:ext cx="1474468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715140" y="4214818"/>
          <a:ext cx="1474468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715140" y="4929198"/>
          <a:ext cx="1474468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have esquerda 16"/>
          <p:cNvSpPr/>
          <p:nvPr/>
        </p:nvSpPr>
        <p:spPr>
          <a:xfrm>
            <a:off x="1571604" y="1928802"/>
            <a:ext cx="428628" cy="3429024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4.2.5.   Memória Não Volátil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785818"/>
          </a:xfrm>
        </p:spPr>
        <p:txBody>
          <a:bodyPr>
            <a:noAutofit/>
          </a:bodyPr>
          <a:lstStyle/>
          <a:p>
            <a:r>
              <a:rPr lang="pt-BR" sz="2000" dirty="0"/>
              <a:t>Organização de memórias EEPROM ou Flash. Cada célula de memória é construída por meio de uma porta flutuante de um transistor MOS.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28596" y="1500174"/>
            <a:ext cx="8501122" cy="4727050"/>
            <a:chOff x="428596" y="1500174"/>
            <a:chExt cx="8501122" cy="4727050"/>
          </a:xfrm>
        </p:grpSpPr>
        <p:pic>
          <p:nvPicPr>
            <p:cNvPr id="15" name="Imagem 14" descr="6_7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96" y="1785926"/>
              <a:ext cx="8215338" cy="423051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714480" y="1500174"/>
              <a:ext cx="1986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Linhas da Fonte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643042" y="5715016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Linhas dos Bits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786710" y="17859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Porta de Controle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86446" y="242886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Porta de Flutuante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215074" y="285749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Fonte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643702" y="585789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Dreno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57752" y="3214686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Linhas das Palavras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786578" y="4214818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Substrato p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4.2.6.  A necessidade de uma Hierarquia de Memória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500726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2200" dirty="0">
                <a:solidFill>
                  <a:srgbClr val="0000CC"/>
                </a:solidFill>
              </a:rPr>
              <a:t>O </a:t>
            </a:r>
            <a:r>
              <a:rPr lang="pt-BR" sz="2200" dirty="0" err="1">
                <a:solidFill>
                  <a:srgbClr val="0000CC"/>
                </a:solidFill>
              </a:rPr>
              <a:t>gap</a:t>
            </a:r>
            <a:r>
              <a:rPr lang="pt-BR" sz="2200" dirty="0">
                <a:solidFill>
                  <a:srgbClr val="0000CC"/>
                </a:solidFill>
              </a:rPr>
              <a:t> crescente entre a velocidade da CPU e memória principal</a:t>
            </a:r>
            <a:r>
              <a:rPr lang="pt-BR" sz="2200" dirty="0"/>
              <a:t>:</a:t>
            </a:r>
          </a:p>
          <a:p>
            <a:pPr lvl="1"/>
            <a:r>
              <a:rPr lang="pt-BR" sz="2200" dirty="0"/>
              <a:t>Para acompanhar a velocidade dos processadores, as memórias, armazenando as instruções dos programas e os dados, devem ser acessíveis em 1ns ou menos. </a:t>
            </a:r>
          </a:p>
          <a:p>
            <a:pPr lvl="1"/>
            <a:r>
              <a:rPr lang="pt-BR" sz="2200" dirty="0"/>
              <a:t>As memórias requerem tempos de acesso que podem variar de 10s a 100s.</a:t>
            </a:r>
          </a:p>
          <a:p>
            <a:r>
              <a:rPr lang="pt-BR" sz="2200" dirty="0">
                <a:solidFill>
                  <a:srgbClr val="0000CC"/>
                </a:solidFill>
              </a:rPr>
              <a:t>Limite da largura de banda (bandwidth) das memórias e tempo de execução das instruções</a:t>
            </a:r>
            <a:r>
              <a:rPr lang="pt-BR" sz="2200" dirty="0"/>
              <a:t>:</a:t>
            </a:r>
          </a:p>
          <a:p>
            <a:pPr lvl="1"/>
            <a:r>
              <a:rPr lang="pt-BR" sz="2200" dirty="0"/>
              <a:t>Cada instrução executada envolve o acesso, um pelo menos, a memória.</a:t>
            </a:r>
          </a:p>
          <a:p>
            <a:pPr lvl="1"/>
            <a:r>
              <a:rPr lang="pt-BR" sz="2200" dirty="0"/>
              <a:t>Um rápido buffer de memória pode ajudar a minimizar o “</a:t>
            </a:r>
            <a:r>
              <a:rPr lang="pt-BR" sz="2200" dirty="0" err="1"/>
              <a:t>gap</a:t>
            </a:r>
            <a:r>
              <a:rPr lang="pt-BR" sz="2200" dirty="0"/>
              <a:t>” </a:t>
            </a:r>
            <a:r>
              <a:rPr lang="pt-BR" sz="2200" dirty="0" err="1"/>
              <a:t>UCP-Memória</a:t>
            </a:r>
            <a:r>
              <a:rPr lang="pt-BR" sz="2200" dirty="0"/>
              <a:t>.</a:t>
            </a:r>
          </a:p>
          <a:p>
            <a:pPr lvl="1"/>
            <a:r>
              <a:rPr lang="pt-BR" sz="2200" dirty="0"/>
              <a:t>As memórias mais rápidas são caras e, portanto, não muito grandes.</a:t>
            </a:r>
          </a:p>
          <a:p>
            <a:pPr lvl="1"/>
            <a:r>
              <a:rPr lang="pt-BR" sz="2200" dirty="0"/>
              <a:t>A segundo (terceiro) nível de </a:t>
            </a:r>
            <a:r>
              <a:rPr lang="pt-BR" sz="2200" dirty="0" err="1"/>
              <a:t>cache</a:t>
            </a:r>
            <a:r>
              <a:rPr lang="pt-BR" sz="2200" dirty="0"/>
              <a:t> intermediário é muitas vezes usado.</a:t>
            </a:r>
          </a:p>
          <a:p>
            <a:pPr lvl="1"/>
            <a:endParaRPr lang="pt-BR" sz="2200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42910" y="2714620"/>
            <a:ext cx="7319986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Aft>
                <a:spcPct val="10000"/>
              </a:spcAft>
            </a:pPr>
            <a:endParaRPr lang="en-US" sz="800" dirty="0"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	</a:t>
            </a:r>
          </a:p>
          <a:p>
            <a:pPr marL="457200" indent="-457200">
              <a:spcAft>
                <a:spcPct val="10000"/>
              </a:spcAft>
            </a:pPr>
            <a:endParaRPr lang="en-US" sz="800" dirty="0"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4.2.6.  A necessidade de uma Hierarquia de Memória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28736"/>
            <a:ext cx="4321966" cy="392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aixaDeTexto 20"/>
          <p:cNvSpPr txBox="1"/>
          <p:nvPr/>
        </p:nvSpPr>
        <p:spPr>
          <a:xfrm>
            <a:off x="285720" y="150017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Capacidade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714480" y="150017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Acesso/Latência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072330" y="150017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Custo por GB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142844" y="2285992"/>
            <a:ext cx="88583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142844" y="2786058"/>
            <a:ext cx="88583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142844" y="3286124"/>
            <a:ext cx="88583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2844" y="4286256"/>
            <a:ext cx="88583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42844" y="4786322"/>
            <a:ext cx="88583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500034" y="192880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100s B                       ns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00034" y="242886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10s KB                 poucos ns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500034" y="292893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MBs                          10s ns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00034" y="342900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100s MB                 100s ns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00034" y="39290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10s GB                    10s ms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00034" y="442913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TBs</a:t>
            </a:r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                   min. +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7286644" y="192880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 $ Milhões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286644" y="242886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 $ 100s Ks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286644" y="292893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 $ 10s Ks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286644" y="342900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$ 1000s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286644" y="392906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$10s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7286644" y="442913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$1</a:t>
            </a:r>
          </a:p>
        </p:txBody>
      </p:sp>
      <p:cxnSp>
        <p:nvCxnSpPr>
          <p:cNvPr id="48" name="Conector reto 47"/>
          <p:cNvCxnSpPr/>
          <p:nvPr/>
        </p:nvCxnSpPr>
        <p:spPr>
          <a:xfrm>
            <a:off x="2857488" y="3786190"/>
            <a:ext cx="2357454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142844" y="3786190"/>
            <a:ext cx="88583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00066"/>
          </a:xfrm>
        </p:spPr>
        <p:txBody>
          <a:bodyPr>
            <a:normAutofit/>
          </a:bodyPr>
          <a:lstStyle/>
          <a:p>
            <a:r>
              <a:rPr lang="pt-BR" sz="2200" dirty="0"/>
              <a:t>Níveis típicos de uma Hierarquia de Memória.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142844" y="5929330"/>
            <a:ext cx="8858312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Nomes e características dos principais</a:t>
            </a:r>
            <a:r>
              <a:rPr kumimoji="0" lang="pt-BR" sz="2200" b="1" i="0" u="none" strike="noStrike" kern="1200" cap="none" spc="0" normalizeH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níveis na hierarquia de memória.</a:t>
            </a:r>
            <a:endParaRPr kumimoji="0" lang="pt-BR" sz="2200" b="1" i="0" u="none" strike="noStrike" kern="1200" cap="none" spc="0" normalizeH="0" baseline="0" noProof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142976" y="5214950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Gap</a:t>
            </a:r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/Velocidade </a:t>
            </a:r>
          </a:p>
        </p:txBody>
      </p:sp>
      <p:cxnSp>
        <p:nvCxnSpPr>
          <p:cNvPr id="73" name="Conector em curva 72"/>
          <p:cNvCxnSpPr>
            <a:stCxn id="71" idx="0"/>
          </p:cNvCxnSpPr>
          <p:nvPr/>
        </p:nvCxnSpPr>
        <p:spPr>
          <a:xfrm rot="5400000" flipH="1" flipV="1">
            <a:off x="1978234" y="3907068"/>
            <a:ext cx="1357322" cy="1258442"/>
          </a:xfrm>
          <a:prstGeom prst="curvedConnector3">
            <a:avLst>
              <a:gd name="adj1" fmla="val 1579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20000"/>
          </a:blip>
          <a:stretch>
            <a:fillRect/>
          </a:stretch>
        </p:blipFill>
        <p:spPr>
          <a:xfrm>
            <a:off x="2285984" y="1142984"/>
            <a:ext cx="4929222" cy="4929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632968" y="3687502"/>
            <a:ext cx="422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Final do Tópico 4.2 da Unidade 4.0.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42844" y="2571744"/>
            <a:ext cx="885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4.2. Conceitos de Memória Principal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41" name="Group 13"/>
          <p:cNvGraphicFramePr>
            <a:graphicFrameLocks noGrp="1"/>
          </p:cNvGraphicFramePr>
          <p:nvPr>
            <p:ph idx="4294967295"/>
          </p:nvPr>
        </p:nvGraphicFramePr>
        <p:xfrm>
          <a:off x="571472" y="1214422"/>
          <a:ext cx="8001056" cy="379387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00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99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Tópicos desta seção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7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4.2.1. Memória SRAM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9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4.2.2.  DRAM e Ciclos de </a:t>
                      </a:r>
                      <a:r>
                        <a:rPr kumimoji="0" lang="pt-BR" sz="2400" b="1" u="none" strike="noStrike" cap="none" spc="0" normalizeH="0" baseline="0" noProof="0" dirty="0" err="1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Refresh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9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4.2.3.  Atingindo o Limite da Memória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99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4.2.4.  Memória com Intercalação e Pipeline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3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4.2.5.   Memória Não Volátil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99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4.2.6.  A necessidade de uma Hierarquia de Memória</a:t>
                      </a:r>
                      <a:endParaRPr kumimoji="0" lang="pt-BR" sz="24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-1603" y="0"/>
            <a:ext cx="5183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4.2. Conceitos de Memória Principal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4.2.1. Memória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572164"/>
          </a:xfrm>
        </p:spPr>
        <p:txBody>
          <a:bodyPr>
            <a:noAutofit/>
          </a:bodyPr>
          <a:lstStyle/>
          <a:p>
            <a:r>
              <a:rPr lang="pt-BR" sz="2800" dirty="0"/>
              <a:t>Memória RAM - </a:t>
            </a:r>
            <a:r>
              <a:rPr lang="pt-BR" sz="2800" dirty="0" err="1"/>
              <a:t>Random</a:t>
            </a:r>
            <a:r>
              <a:rPr lang="pt-BR" sz="2800" dirty="0"/>
              <a:t> Access Memory:</a:t>
            </a:r>
          </a:p>
          <a:p>
            <a:pPr lvl="1"/>
            <a:r>
              <a:rPr lang="pt-BR" sz="2800" dirty="0"/>
              <a:t>Tempo de acesso idêntico a qualquer endereço de célula.</a:t>
            </a:r>
          </a:p>
          <a:p>
            <a:pPr lvl="1"/>
            <a:r>
              <a:rPr lang="pt-BR" sz="2800" dirty="0"/>
              <a:t>Escrita/leitura por sinais elétricos.</a:t>
            </a:r>
          </a:p>
          <a:p>
            <a:pPr lvl="1"/>
            <a:r>
              <a:rPr lang="pt-BR" sz="2800" dirty="0"/>
              <a:t>Voláteis: perdem o dado se a energia externa for desligada.</a:t>
            </a:r>
          </a:p>
          <a:p>
            <a:pPr lvl="1"/>
            <a:r>
              <a:rPr lang="pt-BR" sz="2800" dirty="0"/>
              <a:t>Armazenamento temporário.</a:t>
            </a:r>
          </a:p>
          <a:p>
            <a:pPr lvl="1"/>
            <a:r>
              <a:rPr lang="pt-BR" sz="2800" dirty="0"/>
              <a:t>Dinâmica ou Estática.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2844" y="5500702"/>
            <a:ext cx="8858312" cy="67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Como descobrir qual a memória RAM da sua máquina?</a:t>
            </a:r>
          </a:p>
          <a:p>
            <a: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Programa: http://www.hwinfo.com/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4.2.1. Memória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572164"/>
          </a:xfrm>
        </p:spPr>
        <p:txBody>
          <a:bodyPr>
            <a:noAutofit/>
          </a:bodyPr>
          <a:lstStyle/>
          <a:p>
            <a:r>
              <a:rPr lang="pt-BR" sz="2800" dirty="0"/>
              <a:t>SRAM.</a:t>
            </a:r>
          </a:p>
          <a:p>
            <a:pPr lvl="1"/>
            <a:r>
              <a:rPr lang="pt-BR" sz="2800" dirty="0"/>
              <a:t>A memória de acesso aleatório (</a:t>
            </a:r>
            <a:r>
              <a:rPr lang="pt-BR" sz="2800" dirty="0" err="1"/>
              <a:t>Static</a:t>
            </a:r>
            <a:r>
              <a:rPr lang="pt-BR" sz="2800" dirty="0"/>
              <a:t> </a:t>
            </a:r>
            <a:r>
              <a:rPr lang="pt-BR" sz="2800" dirty="0" err="1"/>
              <a:t>Random</a:t>
            </a:r>
            <a:r>
              <a:rPr lang="pt-BR" sz="2800" dirty="0"/>
              <a:t> – </a:t>
            </a:r>
            <a:r>
              <a:rPr lang="pt-BR" sz="2800" dirty="0" err="1"/>
              <a:t>Acess</a:t>
            </a:r>
            <a:r>
              <a:rPr lang="pt-BR" sz="2800" dirty="0"/>
              <a:t> Memory ,SRAM) é, basicamente, um grande vetor de células de armazenamento acessadas como registradores.</a:t>
            </a:r>
          </a:p>
          <a:p>
            <a:pPr lvl="2"/>
            <a:r>
              <a:rPr lang="pt-BR" sz="2800" dirty="0"/>
              <a:t>Construção mais complexa.</a:t>
            </a:r>
          </a:p>
          <a:p>
            <a:pPr lvl="2"/>
            <a:r>
              <a:rPr lang="pt-BR" sz="2800" dirty="0"/>
              <a:t>Mais caras.</a:t>
            </a:r>
          </a:p>
          <a:p>
            <a:pPr lvl="3"/>
            <a:r>
              <a:rPr lang="pt-BR" sz="2800" dirty="0"/>
              <a:t>Um célula de memória SRAM tipicamente requer de 4 a 6 transistores por bit e mantém o dado armazenado enquanto a alimentação é mantida.</a:t>
            </a:r>
          </a:p>
          <a:p>
            <a:pPr lvl="2"/>
            <a:r>
              <a:rPr lang="pt-BR" sz="2800" dirty="0"/>
              <a:t>Exemplo de uso: Memória </a:t>
            </a:r>
            <a:r>
              <a:rPr lang="pt-BR" sz="2800" dirty="0" err="1"/>
              <a:t>cache</a:t>
            </a:r>
            <a:r>
              <a:rPr lang="pt-BR"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4.2.1. Memória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572164"/>
          </a:xfrm>
        </p:spPr>
        <p:txBody>
          <a:bodyPr>
            <a:noAutofit/>
          </a:bodyPr>
          <a:lstStyle/>
          <a:p>
            <a:r>
              <a:rPr lang="pt-BR" dirty="0"/>
              <a:t>DRAM.</a:t>
            </a:r>
          </a:p>
          <a:p>
            <a:pPr lvl="1"/>
            <a:r>
              <a:rPr lang="pt-BR" dirty="0"/>
              <a:t>A memória de acesso aleatório dinâmica (</a:t>
            </a:r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– Access Memory, DRAM).</a:t>
            </a:r>
          </a:p>
          <a:p>
            <a:pPr lvl="1"/>
            <a:r>
              <a:rPr lang="pt-BR" dirty="0"/>
              <a:t>Construção mais simples.</a:t>
            </a:r>
          </a:p>
          <a:p>
            <a:pPr lvl="2"/>
            <a:r>
              <a:rPr lang="pt-BR" dirty="0"/>
              <a:t> Usa apenas um transistor por bit e deve ser periodicamente restaurada (</a:t>
            </a:r>
            <a:r>
              <a:rPr lang="pt-BR" dirty="0" err="1"/>
              <a:t>refresh</a:t>
            </a:r>
            <a:r>
              <a:rPr lang="pt-BR" dirty="0"/>
              <a:t>), para prevenir a perda do dado armazenado.</a:t>
            </a:r>
          </a:p>
          <a:p>
            <a:pPr lvl="1"/>
            <a:r>
              <a:rPr lang="pt-BR" dirty="0"/>
              <a:t>Mais barata.</a:t>
            </a:r>
          </a:p>
          <a:p>
            <a:pPr lvl="1"/>
            <a:r>
              <a:rPr lang="pt-BR" dirty="0"/>
              <a:t>Mais lenta.</a:t>
            </a:r>
          </a:p>
          <a:p>
            <a:pPr lvl="2"/>
            <a:r>
              <a:rPr lang="pt-BR" dirty="0"/>
              <a:t>Exemplo de uso: Memória Principal.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4.2.1. Memória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642918"/>
            <a:ext cx="4000528" cy="5572164"/>
          </a:xfrm>
        </p:spPr>
        <p:txBody>
          <a:bodyPr>
            <a:noAutofit/>
          </a:bodyPr>
          <a:lstStyle/>
          <a:p>
            <a:r>
              <a:rPr lang="pt-BR" sz="2200" dirty="0">
                <a:solidFill>
                  <a:srgbClr val="0000CC"/>
                </a:solidFill>
              </a:rPr>
              <a:t>Tipos de DRAM</a:t>
            </a:r>
            <a:r>
              <a:rPr lang="pt-BR" sz="2200" dirty="0"/>
              <a:t>.</a:t>
            </a:r>
          </a:p>
          <a:p>
            <a:pPr lvl="1"/>
            <a:r>
              <a:rPr lang="pt-BR" sz="2000" dirty="0"/>
              <a:t>SDRAM (</a:t>
            </a:r>
            <a:r>
              <a:rPr lang="pt-BR" sz="2000" dirty="0" err="1"/>
              <a:t>Synchronous</a:t>
            </a:r>
            <a:r>
              <a:rPr lang="pt-BR" sz="2000" dirty="0"/>
              <a:t> DRAM).</a:t>
            </a:r>
          </a:p>
          <a:p>
            <a:pPr lvl="1"/>
            <a:r>
              <a:rPr lang="pt-BR" sz="2000" dirty="0"/>
              <a:t>Substituiu as memórias antigas.</a:t>
            </a:r>
          </a:p>
          <a:p>
            <a:pPr lvl="1"/>
            <a:r>
              <a:rPr lang="pt-BR" sz="2000" dirty="0"/>
              <a:t>Mais rápida (para alcançar as novas </a:t>
            </a:r>
            <a:r>
              <a:rPr lang="pt-BR" sz="2000" dirty="0" err="1"/>
              <a:t>CPUs</a:t>
            </a:r>
            <a:r>
              <a:rPr lang="pt-BR" sz="2000" dirty="0"/>
              <a:t>).</a:t>
            </a:r>
          </a:p>
          <a:p>
            <a:pPr lvl="1"/>
            <a:r>
              <a:rPr lang="pt-BR" sz="2000" dirty="0"/>
              <a:t>Ex: DDR (Double Data Rate).</a:t>
            </a:r>
          </a:p>
          <a:p>
            <a:pPr lvl="1"/>
            <a:endParaRPr lang="pt-BR" sz="2200" dirty="0"/>
          </a:p>
          <a:p>
            <a:pPr lvl="1"/>
            <a:endParaRPr lang="pt-BR" sz="2200" dirty="0"/>
          </a:p>
          <a:p>
            <a:pPr lvl="1"/>
            <a:endParaRPr lang="pt-BR" sz="2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FE9CB3-EA55-4557-981A-378EADB3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11" y="2204864"/>
            <a:ext cx="4629732" cy="3738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3571868" y="1428736"/>
            <a:ext cx="5262576" cy="349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4.2.1. Memória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00066"/>
          </a:xfrm>
        </p:spPr>
        <p:txBody>
          <a:bodyPr>
            <a:normAutofit/>
          </a:bodyPr>
          <a:lstStyle/>
          <a:p>
            <a:r>
              <a:rPr lang="pt-BR" sz="2200" dirty="0"/>
              <a:t>Complexidade da célula de memória: DRAM vs. SRAM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844" y="5429264"/>
            <a:ext cx="8858312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Célula DRAM com um único transistor, a</a:t>
            </a:r>
            <a:r>
              <a:rPr kumimoji="0" lang="pt-BR" sz="2000" b="1" i="0" u="none" strike="noStrike" kern="1200" cap="none" spc="0" normalizeH="0" noProof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qual é consideravelmente mais simples que a célula SRAM, levando as pastilhas de </a:t>
            </a:r>
            <a:r>
              <a:rPr kumimoji="0" lang="pt-BR" sz="2000" b="1" i="0" u="none" strike="noStrike" kern="1200" cap="none" spc="0" normalizeH="0" noProof="0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mem</a:t>
            </a:r>
            <a:r>
              <a:rPr lang="pt-BR" sz="2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ória</a:t>
            </a:r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DRAM mais densas e com maior capacidade.</a:t>
            </a:r>
            <a:endParaRPr kumimoji="0" lang="pt-BR" sz="2000" b="1" i="0" u="none" strike="noStrike" kern="1200" cap="none" spc="0" normalizeH="0" baseline="0" noProof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500034" y="1142984"/>
            <a:ext cx="2714644" cy="3738557"/>
            <a:chOff x="571472" y="1500174"/>
            <a:chExt cx="2714644" cy="3738557"/>
          </a:xfrm>
        </p:grpSpPr>
        <p:pic>
          <p:nvPicPr>
            <p:cNvPr id="175107" name="Picture 3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71472" y="1500174"/>
              <a:ext cx="2683890" cy="3738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CaixaDeTexto 6"/>
            <p:cNvSpPr txBox="1"/>
            <p:nvPr/>
          </p:nvSpPr>
          <p:spPr>
            <a:xfrm>
              <a:off x="928662" y="1500174"/>
              <a:ext cx="17020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66"/>
                  </a:solidFill>
                </a:rPr>
                <a:t>Linha da Palavra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857356" y="2643182"/>
              <a:ext cx="142876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66"/>
                  </a:solidFill>
                </a:rPr>
                <a:t>Transistor de Passagem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000100" y="3786190"/>
              <a:ext cx="1214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66"/>
                  </a:solidFill>
                </a:rPr>
                <a:t>Capacitor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57224" y="4429132"/>
              <a:ext cx="92869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66"/>
                  </a:solidFill>
                </a:rPr>
                <a:t>Linha de Bit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85786" y="4929198"/>
            <a:ext cx="1571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Célula DRAM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143372" y="1428736"/>
            <a:ext cx="17020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66"/>
                </a:solidFill>
              </a:rPr>
              <a:t>Linha da Palavra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357950" y="1357298"/>
            <a:ext cx="4775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66"/>
                </a:solidFill>
              </a:rPr>
              <a:t>V</a:t>
            </a:r>
            <a:r>
              <a:rPr lang="pt-BR" baseline="-25000" dirty="0">
                <a:solidFill>
                  <a:srgbClr val="000066"/>
                </a:solidFill>
              </a:rPr>
              <a:t>CC</a:t>
            </a:r>
            <a:endParaRPr lang="pt-BR" dirty="0">
              <a:solidFill>
                <a:srgbClr val="000066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71934" y="4071942"/>
            <a:ext cx="9286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66"/>
                </a:solidFill>
              </a:rPr>
              <a:t>Linha de Bit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358082" y="3714752"/>
            <a:ext cx="114300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66"/>
                </a:solidFill>
              </a:rPr>
              <a:t>Complemento da Linha de Bit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29190" y="4857760"/>
            <a:ext cx="2500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Célula típica SRAM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1874</Words>
  <Application>Microsoft Office PowerPoint</Application>
  <PresentationFormat>Apresentação na tela (4:3)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굴림</vt:lpstr>
      <vt:lpstr>Arial</vt:lpstr>
      <vt:lpstr>Calibri</vt:lpstr>
      <vt:lpstr>Times New Roman</vt:lpstr>
      <vt:lpstr>Trebuchet MS</vt:lpstr>
      <vt:lpstr>2_Tema do Office</vt:lpstr>
      <vt:lpstr>Organização e Arquitetura de Computadores DEC 7123</vt:lpstr>
      <vt:lpstr>Apresentação do PowerPoint</vt:lpstr>
      <vt:lpstr>Apresentação do PowerPoint</vt:lpstr>
      <vt:lpstr>Apresentação do PowerPoint</vt:lpstr>
      <vt:lpstr>4.2.1. Memória RAM</vt:lpstr>
      <vt:lpstr>4.2.1. Memória RAM</vt:lpstr>
      <vt:lpstr>4.2.1. Memória RAM</vt:lpstr>
      <vt:lpstr>4.2.1. Memória RAM</vt:lpstr>
      <vt:lpstr>4.2.1. Memória RAM</vt:lpstr>
      <vt:lpstr>4.2.1. Memória RAM</vt:lpstr>
      <vt:lpstr>4.2.1. Memória RAM</vt:lpstr>
      <vt:lpstr>4.2.2.  DRAM e Ciclos de Refresh</vt:lpstr>
      <vt:lpstr>4.2.2.  DRAM e Ciclos de Refresh</vt:lpstr>
      <vt:lpstr>4.2.2.  DRAM e Ciclos de Refresh</vt:lpstr>
      <vt:lpstr>4.2.3.  Atingindo o Limite da Memória</vt:lpstr>
      <vt:lpstr>4.2.3.  Atingindo o Limite da Memória</vt:lpstr>
      <vt:lpstr>4.2.4.  Memória com Intercalação (interleaved) e Pipeline</vt:lpstr>
      <vt:lpstr>4.2.4.  Memória com Intercalação (interleaved) e Pipeline</vt:lpstr>
      <vt:lpstr>4.2.4.  Memória com Intercalação (interleaved) e Pipeline</vt:lpstr>
      <vt:lpstr>4.2.5.   Memória Não Volátil</vt:lpstr>
      <vt:lpstr>4.2.5.   Memória Não Volátil</vt:lpstr>
      <vt:lpstr>4.2.5.   Memória Não Volátil</vt:lpstr>
      <vt:lpstr>4.2.6.  A necessidade de uma Hierarquia de Memória</vt:lpstr>
      <vt:lpstr>4.2.6.  A necessidade de uma Hierarquia de Memória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&amp; Circuitos Digitais</dc:title>
  <dc:creator>juarez</dc:creator>
  <cp:lastModifiedBy>Roderval Marcelino</cp:lastModifiedBy>
  <cp:revision>590</cp:revision>
  <dcterms:created xsi:type="dcterms:W3CDTF">2008-12-22T10:35:27Z</dcterms:created>
  <dcterms:modified xsi:type="dcterms:W3CDTF">2020-11-19T18:38:06Z</dcterms:modified>
</cp:coreProperties>
</file>