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D56C0AB-A333-470F-A6E9-34D3C3A7F792}" type="datetimeFigureOut">
              <a:rPr lang="es-PE" smtClean="0"/>
              <a:t>31/08/2021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7751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D56C0AB-A333-470F-A6E9-34D3C3A7F792}" type="datetimeFigureOut">
              <a:rPr lang="es-PE" smtClean="0"/>
              <a:t>31/08/2021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265863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D56C0AB-A333-470F-A6E9-34D3C3A7F792}" type="datetimeFigureOut">
              <a:rPr lang="es-PE" smtClean="0"/>
              <a:t>31/08/2021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27344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0D56C0AB-A333-470F-A6E9-34D3C3A7F792}" type="datetimeFigureOut">
              <a:rPr lang="es-PE" smtClean="0"/>
              <a:t>31/08/2021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3351048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Editar los estilos de texto del patrón</a:t>
            </a:r>
          </a:p>
        </p:txBody>
      </p:sp>
      <p:sp>
        <p:nvSpPr>
          <p:cNvPr id="4" name="Date Placeholder 3"/>
          <p:cNvSpPr>
            <a:spLocks noGrp="1"/>
          </p:cNvSpPr>
          <p:nvPr>
            <p:ph type="dt" sz="half" idx="10"/>
          </p:nvPr>
        </p:nvSpPr>
        <p:spPr/>
        <p:txBody>
          <a:bodyPr/>
          <a:lstStyle/>
          <a:p>
            <a:fld id="{0D56C0AB-A333-470F-A6E9-34D3C3A7F792}" type="datetimeFigureOut">
              <a:rPr lang="es-PE" smtClean="0"/>
              <a:t>31/08/2021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2430590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D56C0AB-A333-470F-A6E9-34D3C3A7F792}" type="datetimeFigureOut">
              <a:rPr lang="es-PE" smtClean="0"/>
              <a:t>31/08/2021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223478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D56C0AB-A333-470F-A6E9-34D3C3A7F792}" type="datetimeFigureOut">
              <a:rPr lang="es-PE" smtClean="0"/>
              <a:t>31/08/2021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1507832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56C0AB-A333-470F-A6E9-34D3C3A7F792}" type="datetimeFigureOut">
              <a:rPr lang="es-PE" smtClean="0"/>
              <a:t>31/08/2021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3471204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56C0AB-A333-470F-A6E9-34D3C3A7F792}" type="datetimeFigureOut">
              <a:rPr lang="es-PE" smtClean="0"/>
              <a:t>31/08/2021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425585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56C0AB-A333-470F-A6E9-34D3C3A7F792}" type="datetimeFigureOut">
              <a:rPr lang="es-PE" smtClean="0"/>
              <a:t>31/08/2021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1844434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D56C0AB-A333-470F-A6E9-34D3C3A7F792}" type="datetimeFigureOut">
              <a:rPr lang="es-PE" smtClean="0"/>
              <a:t>31/08/2021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12270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D56C0AB-A333-470F-A6E9-34D3C3A7F792}" type="datetimeFigureOut">
              <a:rPr lang="es-PE" smtClean="0"/>
              <a:t>31/08/2021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118654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D56C0AB-A333-470F-A6E9-34D3C3A7F792}" type="datetimeFigureOut">
              <a:rPr lang="es-PE" smtClean="0"/>
              <a:t>31/08/2021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1086555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D56C0AB-A333-470F-A6E9-34D3C3A7F792}" type="datetimeFigureOut">
              <a:rPr lang="es-PE" smtClean="0"/>
              <a:t>31/08/2021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63616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6C0AB-A333-470F-A6E9-34D3C3A7F792}" type="datetimeFigureOut">
              <a:rPr lang="es-PE" smtClean="0"/>
              <a:t>31/08/2021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217958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D56C0AB-A333-470F-A6E9-34D3C3A7F792}" type="datetimeFigureOut">
              <a:rPr lang="es-PE" smtClean="0"/>
              <a:t>31/08/2021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236630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0D56C0AB-A333-470F-A6E9-34D3C3A7F792}" type="datetimeFigureOut">
              <a:rPr lang="es-PE" smtClean="0"/>
              <a:t>31/08/2021</a:t>
            </a:fld>
            <a:endParaRPr lang="es-PE"/>
          </a:p>
        </p:txBody>
      </p:sp>
      <p:sp>
        <p:nvSpPr>
          <p:cNvPr id="6" name="Footer Placeholder 5"/>
          <p:cNvSpPr>
            <a:spLocks noGrp="1"/>
          </p:cNvSpPr>
          <p:nvPr>
            <p:ph type="ftr" sz="quarter" idx="11"/>
          </p:nvPr>
        </p:nvSpPr>
        <p:spPr>
          <a:xfrm>
            <a:off x="1141412" y="5883275"/>
            <a:ext cx="5105400" cy="365125"/>
          </a:xfrm>
        </p:spPr>
        <p:txBody>
          <a:bodyPr/>
          <a:lstStyle/>
          <a:p>
            <a:endParaRPr lang="es-PE"/>
          </a:p>
        </p:txBody>
      </p:sp>
      <p:sp>
        <p:nvSpPr>
          <p:cNvPr id="7" name="Slide Number Placeholder 6"/>
          <p:cNvSpPr>
            <a:spLocks noGrp="1"/>
          </p:cNvSpPr>
          <p:nvPr>
            <p:ph type="sldNum" sz="quarter" idx="12"/>
          </p:nvPr>
        </p:nvSpPr>
        <p:spPr>
          <a:xfrm>
            <a:off x="10742612" y="5883275"/>
            <a:ext cx="322567" cy="365125"/>
          </a:xfrm>
        </p:spPr>
        <p:txBody>
          <a:bodyPr/>
          <a:lstStyle/>
          <a:p>
            <a:fld id="{801AA843-8853-41C2-9187-90A18DB90C3D}" type="slidenum">
              <a:rPr lang="es-PE" smtClean="0"/>
              <a:t>‹Nº›</a:t>
            </a:fld>
            <a:endParaRPr lang="es-PE"/>
          </a:p>
        </p:txBody>
      </p:sp>
    </p:spTree>
    <p:extLst>
      <p:ext uri="{BB962C8B-B14F-4D97-AF65-F5344CB8AC3E}">
        <p14:creationId xmlns:p14="http://schemas.microsoft.com/office/powerpoint/2010/main" val="172862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D56C0AB-A333-470F-A6E9-34D3C3A7F792}" type="datetimeFigureOut">
              <a:rPr lang="es-PE" smtClean="0"/>
              <a:t>31/08/2021</a:t>
            </a:fld>
            <a:endParaRPr lang="es-PE"/>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PE"/>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01AA843-8853-41C2-9187-90A18DB90C3D}" type="slidenum">
              <a:rPr lang="es-PE" smtClean="0"/>
              <a:t>‹Nº›</a:t>
            </a:fld>
            <a:endParaRPr lang="es-PE"/>
          </a:p>
        </p:txBody>
      </p:sp>
    </p:spTree>
    <p:extLst>
      <p:ext uri="{BB962C8B-B14F-4D97-AF65-F5344CB8AC3E}">
        <p14:creationId xmlns:p14="http://schemas.microsoft.com/office/powerpoint/2010/main" val="1547729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s.wikipedia.org/wiki/Estrasburgo" TargetMode="External"/><Relationship Id="rId2" Type="http://schemas.openxmlformats.org/officeDocument/2006/relationships/hyperlink" Target="https://es.wikipedia.org/wiki/Marsell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61FF560-732E-4992-89A3-9044ADF05D1F}"/>
              </a:ext>
            </a:extLst>
          </p:cNvPr>
          <p:cNvSpPr txBox="1"/>
          <p:nvPr/>
        </p:nvSpPr>
        <p:spPr>
          <a:xfrm>
            <a:off x="4852331" y="635517"/>
            <a:ext cx="2825692" cy="338554"/>
          </a:xfrm>
          <a:prstGeom prst="rect">
            <a:avLst/>
          </a:prstGeom>
          <a:solidFill>
            <a:srgbClr val="92D050"/>
          </a:solidFill>
          <a:ln>
            <a:solidFill>
              <a:srgbClr val="00B0F0"/>
            </a:solidFill>
          </a:ln>
        </p:spPr>
        <p:txBody>
          <a:bodyPr wrap="square" rtlCol="0">
            <a:spAutoFit/>
          </a:bodyPr>
          <a:lstStyle/>
          <a:p>
            <a:pPr algn="ctr"/>
            <a:r>
              <a:rPr lang="es-ES"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El atractivo de las Matemáticas</a:t>
            </a:r>
            <a:endParaRPr lang="es-PE"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CuadroTexto 7">
            <a:extLst>
              <a:ext uri="{FF2B5EF4-FFF2-40B4-BE49-F238E27FC236}">
                <a16:creationId xmlns:a16="http://schemas.microsoft.com/office/drawing/2014/main" id="{0C4E7542-A89F-4926-9FB8-107659A25C19}"/>
              </a:ext>
            </a:extLst>
          </p:cNvPr>
          <p:cNvSpPr txBox="1"/>
          <p:nvPr/>
        </p:nvSpPr>
        <p:spPr>
          <a:xfrm>
            <a:off x="8811936" y="4316591"/>
            <a:ext cx="2883017" cy="1754326"/>
          </a:xfrm>
          <a:prstGeom prst="rect">
            <a:avLst/>
          </a:prstGeom>
          <a:solidFill>
            <a:srgbClr val="92D050"/>
          </a:solidFill>
        </p:spPr>
        <p:txBody>
          <a:bodyPr wrap="square" rtlCol="0">
            <a:spAutoFit/>
          </a:bodyPr>
          <a:lstStyle/>
          <a:p>
            <a:pPr algn="ctr"/>
            <a:r>
              <a:rPr lang="es-ES" sz="1200" u="sng" dirty="0">
                <a:solidFill>
                  <a:srgbClr val="0070C0"/>
                </a:solidFill>
              </a:rPr>
              <a:t>Cédric </a:t>
            </a:r>
            <a:r>
              <a:rPr lang="es-ES" sz="1200" u="sng" dirty="0" err="1">
                <a:solidFill>
                  <a:srgbClr val="0070C0"/>
                </a:solidFill>
              </a:rPr>
              <a:t>Villani</a:t>
            </a:r>
            <a:endParaRPr lang="es-PE" sz="1200" u="sng" dirty="0">
              <a:solidFill>
                <a:srgbClr val="0070C0"/>
              </a:solidFill>
            </a:endParaRPr>
          </a:p>
          <a:p>
            <a:r>
              <a:rPr lang="es-ES" sz="1200" dirty="0"/>
              <a:t>se le conoce como el “Lady Gaga de las Matemáticas” por su curioso aspecto. Este matemático francés explica por qué esta ciencia ha atraído a cientos de personas que, con ella, han podido ver más allá y descubrir los secretos que esconde el universo.</a:t>
            </a:r>
            <a:endParaRPr lang="es-PE" sz="1200" dirty="0"/>
          </a:p>
        </p:txBody>
      </p:sp>
      <p:sp>
        <p:nvSpPr>
          <p:cNvPr id="16" name="CuadroTexto 15">
            <a:extLst>
              <a:ext uri="{FF2B5EF4-FFF2-40B4-BE49-F238E27FC236}">
                <a16:creationId xmlns:a16="http://schemas.microsoft.com/office/drawing/2014/main" id="{D528F423-16D9-497B-B42D-3F5782C7196C}"/>
              </a:ext>
            </a:extLst>
          </p:cNvPr>
          <p:cNvSpPr txBox="1"/>
          <p:nvPr/>
        </p:nvSpPr>
        <p:spPr>
          <a:xfrm>
            <a:off x="4318232" y="2052861"/>
            <a:ext cx="3707236" cy="1015663"/>
          </a:xfrm>
          <a:prstGeom prst="rect">
            <a:avLst/>
          </a:prstGeom>
          <a:solidFill>
            <a:srgbClr val="92D050"/>
          </a:solidFill>
        </p:spPr>
        <p:txBody>
          <a:bodyPr wrap="square" rtlCol="0">
            <a:spAutoFit/>
          </a:bodyPr>
          <a:lstStyle/>
          <a:p>
            <a:r>
              <a:rPr lang="es-ES" sz="1200" dirty="0"/>
              <a:t>Las matemáticas pueden ser abstractas pero no son tediosa y no son del todo cálculos, tienen que ver con el raciocinio y demostrar nuestra principal actividad </a:t>
            </a:r>
          </a:p>
          <a:p>
            <a:endParaRPr lang="es-PE" sz="1200" dirty="0"/>
          </a:p>
        </p:txBody>
      </p:sp>
      <p:sp>
        <p:nvSpPr>
          <p:cNvPr id="20" name="CuadroTexto 19">
            <a:extLst>
              <a:ext uri="{FF2B5EF4-FFF2-40B4-BE49-F238E27FC236}">
                <a16:creationId xmlns:a16="http://schemas.microsoft.com/office/drawing/2014/main" id="{DA01E5D5-D628-4FE3-B91F-D20F64059171}"/>
              </a:ext>
            </a:extLst>
          </p:cNvPr>
          <p:cNvSpPr txBox="1"/>
          <p:nvPr/>
        </p:nvSpPr>
        <p:spPr>
          <a:xfrm>
            <a:off x="4474828" y="3993642"/>
            <a:ext cx="3482831" cy="2677656"/>
          </a:xfrm>
          <a:prstGeom prst="rect">
            <a:avLst/>
          </a:prstGeom>
          <a:solidFill>
            <a:srgbClr val="92D050"/>
          </a:solidFill>
        </p:spPr>
        <p:txBody>
          <a:bodyPr wrap="square" rtlCol="0">
            <a:spAutoFit/>
          </a:bodyPr>
          <a:lstStyle/>
          <a:p>
            <a:r>
              <a:rPr lang="es-ES" sz="1200" u="sng" dirty="0">
                <a:solidFill>
                  <a:srgbClr val="0070C0"/>
                </a:solidFill>
                <a:effectLst>
                  <a:outerShdw blurRad="38100" dist="38100" dir="2700000" algn="tl">
                    <a:srgbClr val="000000">
                      <a:alpha val="43137"/>
                    </a:srgbClr>
                  </a:outerShdw>
                </a:effectLst>
              </a:rPr>
              <a:t>Las matemáticas ocultas en nuestro mundo</a:t>
            </a:r>
          </a:p>
          <a:p>
            <a:r>
              <a:rPr lang="es-ES" sz="1200" dirty="0">
                <a:effectLst>
                  <a:outerShdw blurRad="38100" dist="38100" dir="2700000" algn="tl">
                    <a:srgbClr val="000000">
                      <a:alpha val="43137"/>
                    </a:srgbClr>
                  </a:outerShdw>
                </a:effectLst>
              </a:rPr>
              <a:t>Son inaccesibles a nuestros sentidos ,pueden ser vistas atreves de lentes matemáticos, sus estadísticas pueden ser previstas por la física matemática </a:t>
            </a:r>
          </a:p>
          <a:p>
            <a:r>
              <a:rPr lang="es-ES" sz="1200" u="sng" dirty="0">
                <a:solidFill>
                  <a:srgbClr val="0070C0"/>
                </a:solidFill>
                <a:effectLst>
                  <a:outerShdw blurRad="38100" dist="38100" dir="2700000" algn="tl">
                    <a:srgbClr val="000000">
                      <a:alpha val="43137"/>
                    </a:srgbClr>
                  </a:outerShdw>
                </a:effectLst>
              </a:rPr>
              <a:t>Las estadísticas de las </a:t>
            </a:r>
            <a:r>
              <a:rPr lang="es-ES" sz="1200" u="sng" dirty="0" err="1">
                <a:solidFill>
                  <a:srgbClr val="0070C0"/>
                </a:solidFill>
                <a:effectLst>
                  <a:outerShdw blurRad="38100" dist="38100" dir="2700000" algn="tl">
                    <a:srgbClr val="000000">
                      <a:alpha val="43137"/>
                    </a:srgbClr>
                  </a:outerShdw>
                </a:effectLst>
              </a:rPr>
              <a:t>particulas</a:t>
            </a:r>
            <a:endParaRPr lang="es-ES" sz="1200" u="sng" dirty="0">
              <a:solidFill>
                <a:srgbClr val="0070C0"/>
              </a:solidFill>
              <a:effectLst>
                <a:outerShdw blurRad="38100" dist="38100" dir="2700000" algn="tl">
                  <a:srgbClr val="000000">
                    <a:alpha val="43137"/>
                  </a:srgbClr>
                </a:outerShdw>
              </a:effectLst>
            </a:endParaRPr>
          </a:p>
          <a:p>
            <a:r>
              <a:rPr lang="es-ES" sz="1200" dirty="0">
                <a:effectLst>
                  <a:outerShdw blurRad="38100" dist="38100" dir="2700000" algn="tl">
                    <a:srgbClr val="000000">
                      <a:alpha val="43137"/>
                    </a:srgbClr>
                  </a:outerShdw>
                </a:effectLst>
              </a:rPr>
              <a:t>Las famosa curvas de gaussiana en forma de campana o distribución normar  de las </a:t>
            </a:r>
          </a:p>
          <a:p>
            <a:r>
              <a:rPr lang="es-ES" sz="1200" dirty="0">
                <a:effectLst>
                  <a:outerShdw blurRad="38100" dist="38100" dir="2700000" algn="tl">
                    <a:srgbClr val="000000">
                      <a:alpha val="43137"/>
                    </a:srgbClr>
                  </a:outerShdw>
                </a:effectLst>
              </a:rPr>
              <a:t>desviaciones del comportamiento promedio esta curva habla de las estadísticas de la velocidad de las partículas como una demográfica</a:t>
            </a:r>
          </a:p>
          <a:p>
            <a:r>
              <a:rPr lang="es-ES" sz="1200" dirty="0">
                <a:effectLst>
                  <a:outerShdw blurRad="38100" dist="38100" dir="2700000" algn="tl">
                    <a:srgbClr val="000000">
                      <a:alpha val="43137"/>
                    </a:srgbClr>
                  </a:outerShdw>
                </a:effectLst>
              </a:rPr>
              <a:t>que fue descubierta por el científico </a:t>
            </a:r>
          </a:p>
          <a:p>
            <a:r>
              <a:rPr lang="es-ES" sz="1200" dirty="0">
                <a:effectLst>
                  <a:outerShdw blurRad="38100" dist="38100" dir="2700000" algn="tl">
                    <a:srgbClr val="000000">
                      <a:alpha val="43137"/>
                    </a:srgbClr>
                  </a:outerShdw>
                </a:effectLst>
              </a:rPr>
              <a:t>Francis Galton   </a:t>
            </a:r>
            <a:endParaRPr lang="es-PE" sz="1200" dirty="0"/>
          </a:p>
        </p:txBody>
      </p:sp>
      <p:sp>
        <p:nvSpPr>
          <p:cNvPr id="21" name="CuadroTexto 20">
            <a:extLst>
              <a:ext uri="{FF2B5EF4-FFF2-40B4-BE49-F238E27FC236}">
                <a16:creationId xmlns:a16="http://schemas.microsoft.com/office/drawing/2014/main" id="{77D682D6-5317-41FF-910C-9FD210AEDF8E}"/>
              </a:ext>
            </a:extLst>
          </p:cNvPr>
          <p:cNvSpPr txBox="1"/>
          <p:nvPr/>
        </p:nvSpPr>
        <p:spPr>
          <a:xfrm>
            <a:off x="312488" y="4316591"/>
            <a:ext cx="3482831" cy="2123658"/>
          </a:xfrm>
          <a:prstGeom prst="rect">
            <a:avLst/>
          </a:prstGeom>
          <a:solidFill>
            <a:srgbClr val="92D050"/>
          </a:solidFill>
        </p:spPr>
        <p:txBody>
          <a:bodyPr wrap="square" rtlCol="0">
            <a:spAutoFit/>
          </a:bodyPr>
          <a:lstStyle/>
          <a:p>
            <a:pPr algn="ctr"/>
            <a:r>
              <a:rPr lang="es-ES" sz="1200" u="sng" dirty="0">
                <a:solidFill>
                  <a:srgbClr val="0070C0"/>
                </a:solidFill>
              </a:rPr>
              <a:t>André Weill</a:t>
            </a:r>
          </a:p>
          <a:p>
            <a:r>
              <a:rPr lang="es-ES" sz="1200" dirty="0">
                <a:solidFill>
                  <a:schemeClr val="bg1"/>
                </a:solidFill>
              </a:rPr>
              <a:t> </a:t>
            </a:r>
            <a:r>
              <a:rPr lang="es-ES" sz="1200" dirty="0"/>
              <a:t>Nacido en París de padres alsacianos de origen judío que huyeron de la toma de Alsacia Lorena por Alemania, estudió en París, en la Escuela Normal Superior. Luego estudia en Roma y en Gotinga donde recibe su doctorado en 1928. Permanece dos años en la Universidad de </a:t>
            </a:r>
            <a:r>
              <a:rPr lang="es-ES" sz="1200" dirty="0" err="1"/>
              <a:t>Aligarh</a:t>
            </a:r>
            <a:r>
              <a:rPr lang="es-ES" sz="1200" dirty="0"/>
              <a:t>. Y después de un año en </a:t>
            </a:r>
            <a:r>
              <a:rPr lang="es-ES" sz="1200" dirty="0">
                <a:hlinkClick r:id="rId2" tooltip="Marsella">
                  <a:extLst>
                    <a:ext uri="{A12FA001-AC4F-418D-AE19-62706E023703}">
                      <ahyp:hlinkClr xmlns:ahyp="http://schemas.microsoft.com/office/drawing/2018/hyperlinkcolor" val="tx"/>
                    </a:ext>
                  </a:extLst>
                </a:hlinkClick>
              </a:rPr>
              <a:t>Marsella</a:t>
            </a:r>
            <a:r>
              <a:rPr lang="es-ES" sz="1200" dirty="0"/>
              <a:t> enseña durante seis años en </a:t>
            </a:r>
            <a:r>
              <a:rPr lang="es-ES" sz="1200" dirty="0">
                <a:hlinkClick r:id="rId3" tooltip="Estrasburgo">
                  <a:extLst>
                    <a:ext uri="{A12FA001-AC4F-418D-AE19-62706E023703}">
                      <ahyp:hlinkClr xmlns:ahyp="http://schemas.microsoft.com/office/drawing/2018/hyperlinkcolor" val="tx"/>
                    </a:ext>
                  </a:extLst>
                </a:hlinkClick>
              </a:rPr>
              <a:t>Estrasburgo</a:t>
            </a:r>
            <a:r>
              <a:rPr lang="es-ES" sz="1200" dirty="0"/>
              <a:t> donde se casa en 1937.</a:t>
            </a:r>
            <a:endParaRPr lang="es-PE" sz="1200" dirty="0"/>
          </a:p>
        </p:txBody>
      </p:sp>
      <p:sp>
        <p:nvSpPr>
          <p:cNvPr id="22" name="Flecha: doblada 21">
            <a:extLst>
              <a:ext uri="{FF2B5EF4-FFF2-40B4-BE49-F238E27FC236}">
                <a16:creationId xmlns:a16="http://schemas.microsoft.com/office/drawing/2014/main" id="{2CB2AA4A-CB30-4FDF-AD3A-2C29F48A807A}"/>
              </a:ext>
            </a:extLst>
          </p:cNvPr>
          <p:cNvSpPr/>
          <p:nvPr/>
        </p:nvSpPr>
        <p:spPr>
          <a:xfrm rot="5400000" flipV="1">
            <a:off x="2003100" y="1956980"/>
            <a:ext cx="1689925" cy="2223087"/>
          </a:xfrm>
          <a:prstGeom prst="ben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23" name="Flecha: doblada 22">
            <a:extLst>
              <a:ext uri="{FF2B5EF4-FFF2-40B4-BE49-F238E27FC236}">
                <a16:creationId xmlns:a16="http://schemas.microsoft.com/office/drawing/2014/main" id="{73BDA0C3-7C48-42F7-8446-C76666998AFF}"/>
              </a:ext>
            </a:extLst>
          </p:cNvPr>
          <p:cNvSpPr/>
          <p:nvPr/>
        </p:nvSpPr>
        <p:spPr>
          <a:xfrm rot="5400000">
            <a:off x="8739462" y="2066042"/>
            <a:ext cx="1689925" cy="2223086"/>
          </a:xfrm>
          <a:prstGeom prst="ben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highlight>
                <a:srgbClr val="FFFF00"/>
              </a:highlight>
            </a:endParaRPr>
          </a:p>
        </p:txBody>
      </p:sp>
      <p:sp>
        <p:nvSpPr>
          <p:cNvPr id="24" name="Flecha: hacia abajo 23">
            <a:extLst>
              <a:ext uri="{FF2B5EF4-FFF2-40B4-BE49-F238E27FC236}">
                <a16:creationId xmlns:a16="http://schemas.microsoft.com/office/drawing/2014/main" id="{9CB986B1-9E01-4557-8012-FC342D34CF68}"/>
              </a:ext>
            </a:extLst>
          </p:cNvPr>
          <p:cNvSpPr/>
          <p:nvPr/>
        </p:nvSpPr>
        <p:spPr>
          <a:xfrm>
            <a:off x="5823706" y="1236629"/>
            <a:ext cx="744874" cy="59217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92D050"/>
              </a:solidFill>
            </a:endParaRPr>
          </a:p>
        </p:txBody>
      </p:sp>
      <p:sp>
        <p:nvSpPr>
          <p:cNvPr id="25" name="Flecha: hacia abajo 24">
            <a:extLst>
              <a:ext uri="{FF2B5EF4-FFF2-40B4-BE49-F238E27FC236}">
                <a16:creationId xmlns:a16="http://schemas.microsoft.com/office/drawing/2014/main" id="{175B21C1-D883-4DC3-9635-4407290EC33C}"/>
              </a:ext>
            </a:extLst>
          </p:cNvPr>
          <p:cNvSpPr/>
          <p:nvPr/>
        </p:nvSpPr>
        <p:spPr>
          <a:xfrm>
            <a:off x="5723563" y="3229239"/>
            <a:ext cx="744874" cy="56628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6" name="CuadroTexto 25">
            <a:extLst>
              <a:ext uri="{FF2B5EF4-FFF2-40B4-BE49-F238E27FC236}">
                <a16:creationId xmlns:a16="http://schemas.microsoft.com/office/drawing/2014/main" id="{9E87833E-5C25-47FE-AF83-57E6D16ECEBB}"/>
              </a:ext>
            </a:extLst>
          </p:cNvPr>
          <p:cNvSpPr txBox="1"/>
          <p:nvPr/>
        </p:nvSpPr>
        <p:spPr>
          <a:xfrm>
            <a:off x="2437878" y="2019305"/>
            <a:ext cx="1635852" cy="215444"/>
          </a:xfrm>
          <a:prstGeom prst="rect">
            <a:avLst/>
          </a:prstGeom>
          <a:noFill/>
        </p:spPr>
        <p:txBody>
          <a:bodyPr wrap="square" rtlCol="0">
            <a:spAutoFit/>
          </a:bodyPr>
          <a:lstStyle/>
          <a:p>
            <a:r>
              <a:rPr lang="es-ES" sz="800" dirty="0">
                <a:solidFill>
                  <a:srgbClr val="00B0F0"/>
                </a:solidFill>
              </a:rPr>
              <a:t>El creador de la matemática</a:t>
            </a:r>
            <a:endParaRPr lang="es-PE" sz="800" dirty="0">
              <a:solidFill>
                <a:srgbClr val="00B0F0"/>
              </a:solidFill>
            </a:endParaRPr>
          </a:p>
        </p:txBody>
      </p:sp>
      <p:sp>
        <p:nvSpPr>
          <p:cNvPr id="27" name="CuadroTexto 26">
            <a:extLst>
              <a:ext uri="{FF2B5EF4-FFF2-40B4-BE49-F238E27FC236}">
                <a16:creationId xmlns:a16="http://schemas.microsoft.com/office/drawing/2014/main" id="{BB9C944B-3AFB-4263-B419-B47CD81A1669}"/>
              </a:ext>
            </a:extLst>
          </p:cNvPr>
          <p:cNvSpPr txBox="1"/>
          <p:nvPr/>
        </p:nvSpPr>
        <p:spPr>
          <a:xfrm>
            <a:off x="573770" y="635517"/>
            <a:ext cx="3761242" cy="1107996"/>
          </a:xfrm>
          <a:prstGeom prst="rect">
            <a:avLst/>
          </a:prstGeom>
          <a:noFill/>
        </p:spPr>
        <p:txBody>
          <a:bodyPr wrap="square" rtlCol="0">
            <a:spAutoFit/>
          </a:bodyPr>
          <a:lstStyle/>
          <a:p>
            <a:r>
              <a:rPr lang="es-ES" sz="6600" dirty="0">
                <a:solidFill>
                  <a:srgbClr val="7030A0"/>
                </a:solidFill>
              </a:rPr>
              <a:t>Muchas </a:t>
            </a:r>
            <a:endParaRPr lang="es-PE" sz="6600" dirty="0">
              <a:solidFill>
                <a:srgbClr val="7030A0"/>
              </a:solidFill>
            </a:endParaRPr>
          </a:p>
        </p:txBody>
      </p:sp>
      <p:sp>
        <p:nvSpPr>
          <p:cNvPr id="28" name="CuadroTexto 27">
            <a:extLst>
              <a:ext uri="{FF2B5EF4-FFF2-40B4-BE49-F238E27FC236}">
                <a16:creationId xmlns:a16="http://schemas.microsoft.com/office/drawing/2014/main" id="{A525A5EC-7AC9-4403-98C6-3FEF1668E341}"/>
              </a:ext>
            </a:extLst>
          </p:cNvPr>
          <p:cNvSpPr txBox="1"/>
          <p:nvPr/>
        </p:nvSpPr>
        <p:spPr>
          <a:xfrm>
            <a:off x="8329745" y="682631"/>
            <a:ext cx="3288485" cy="1107996"/>
          </a:xfrm>
          <a:prstGeom prst="rect">
            <a:avLst/>
          </a:prstGeom>
          <a:noFill/>
        </p:spPr>
        <p:txBody>
          <a:bodyPr wrap="square" rtlCol="0">
            <a:spAutoFit/>
          </a:bodyPr>
          <a:lstStyle/>
          <a:p>
            <a:r>
              <a:rPr lang="es-ES" sz="6600" dirty="0">
                <a:solidFill>
                  <a:srgbClr val="7030A0"/>
                </a:solidFill>
              </a:rPr>
              <a:t>gracias</a:t>
            </a:r>
            <a:endParaRPr lang="es-PE" sz="6600" dirty="0">
              <a:solidFill>
                <a:srgbClr val="7030A0"/>
              </a:solidFill>
            </a:endParaRPr>
          </a:p>
        </p:txBody>
      </p:sp>
    </p:spTree>
    <p:extLst>
      <p:ext uri="{BB962C8B-B14F-4D97-AF65-F5344CB8AC3E}">
        <p14:creationId xmlns:p14="http://schemas.microsoft.com/office/powerpoint/2010/main" val="24443394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 calcmode="lin" valueType="num">
                                      <p:cBhvr>
                                        <p:cTn id="39" dur="1000" fill="hold"/>
                                        <p:tgtEl>
                                          <p:spTgt spid="22"/>
                                        </p:tgtEl>
                                        <p:attrNameLst>
                                          <p:attrName>style.rotation</p:attrName>
                                        </p:attrNameLst>
                                      </p:cBhvr>
                                      <p:tavLst>
                                        <p:tav tm="0">
                                          <p:val>
                                            <p:fltVal val="90"/>
                                          </p:val>
                                        </p:tav>
                                        <p:tav tm="100000">
                                          <p:val>
                                            <p:fltVal val="0"/>
                                          </p:val>
                                        </p:tav>
                                      </p:tavLst>
                                    </p:anim>
                                    <p:animEffect transition="in" filter="fade">
                                      <p:cBhvr>
                                        <p:cTn id="40" dur="10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down)">
                                      <p:cBhvr>
                                        <p:cTn id="45" dur="580">
                                          <p:stCondLst>
                                            <p:cond delay="0"/>
                                          </p:stCondLst>
                                        </p:cTn>
                                        <p:tgtEl>
                                          <p:spTgt spid="26"/>
                                        </p:tgtEl>
                                      </p:cBhvr>
                                    </p:animEffect>
                                    <p:anim calcmode="lin" valueType="num">
                                      <p:cBhvr>
                                        <p:cTn id="46"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51" dur="26">
                                          <p:stCondLst>
                                            <p:cond delay="650"/>
                                          </p:stCondLst>
                                        </p:cTn>
                                        <p:tgtEl>
                                          <p:spTgt spid="26"/>
                                        </p:tgtEl>
                                      </p:cBhvr>
                                      <p:to x="100000" y="60000"/>
                                    </p:animScale>
                                    <p:animScale>
                                      <p:cBhvr>
                                        <p:cTn id="52" dur="166" decel="50000">
                                          <p:stCondLst>
                                            <p:cond delay="676"/>
                                          </p:stCondLst>
                                        </p:cTn>
                                        <p:tgtEl>
                                          <p:spTgt spid="26"/>
                                        </p:tgtEl>
                                      </p:cBhvr>
                                      <p:to x="100000" y="100000"/>
                                    </p:animScale>
                                    <p:animScale>
                                      <p:cBhvr>
                                        <p:cTn id="53" dur="26">
                                          <p:stCondLst>
                                            <p:cond delay="1312"/>
                                          </p:stCondLst>
                                        </p:cTn>
                                        <p:tgtEl>
                                          <p:spTgt spid="26"/>
                                        </p:tgtEl>
                                      </p:cBhvr>
                                      <p:to x="100000" y="80000"/>
                                    </p:animScale>
                                    <p:animScale>
                                      <p:cBhvr>
                                        <p:cTn id="54" dur="166" decel="50000">
                                          <p:stCondLst>
                                            <p:cond delay="1338"/>
                                          </p:stCondLst>
                                        </p:cTn>
                                        <p:tgtEl>
                                          <p:spTgt spid="26"/>
                                        </p:tgtEl>
                                      </p:cBhvr>
                                      <p:to x="100000" y="100000"/>
                                    </p:animScale>
                                    <p:animScale>
                                      <p:cBhvr>
                                        <p:cTn id="55" dur="26">
                                          <p:stCondLst>
                                            <p:cond delay="1642"/>
                                          </p:stCondLst>
                                        </p:cTn>
                                        <p:tgtEl>
                                          <p:spTgt spid="26"/>
                                        </p:tgtEl>
                                      </p:cBhvr>
                                      <p:to x="100000" y="90000"/>
                                    </p:animScale>
                                    <p:animScale>
                                      <p:cBhvr>
                                        <p:cTn id="56" dur="166" decel="50000">
                                          <p:stCondLst>
                                            <p:cond delay="1668"/>
                                          </p:stCondLst>
                                        </p:cTn>
                                        <p:tgtEl>
                                          <p:spTgt spid="26"/>
                                        </p:tgtEl>
                                      </p:cBhvr>
                                      <p:to x="100000" y="100000"/>
                                    </p:animScale>
                                    <p:animScale>
                                      <p:cBhvr>
                                        <p:cTn id="57" dur="26">
                                          <p:stCondLst>
                                            <p:cond delay="1808"/>
                                          </p:stCondLst>
                                        </p:cTn>
                                        <p:tgtEl>
                                          <p:spTgt spid="26"/>
                                        </p:tgtEl>
                                      </p:cBhvr>
                                      <p:to x="100000" y="95000"/>
                                    </p:animScale>
                                    <p:animScale>
                                      <p:cBhvr>
                                        <p:cTn id="58" dur="166" decel="50000">
                                          <p:stCondLst>
                                            <p:cond delay="1834"/>
                                          </p:stCondLst>
                                        </p:cTn>
                                        <p:tgtEl>
                                          <p:spTgt spid="26"/>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fill="hold"/>
                                        <p:tgtEl>
                                          <p:spTgt spid="25"/>
                                        </p:tgtEl>
                                        <p:attrNameLst>
                                          <p:attrName>ppt_x</p:attrName>
                                        </p:attrNameLst>
                                      </p:cBhvr>
                                      <p:tavLst>
                                        <p:tav tm="0">
                                          <p:val>
                                            <p:strVal val="#ppt_x"/>
                                          </p:val>
                                        </p:tav>
                                        <p:tav tm="100000">
                                          <p:val>
                                            <p:strVal val="#ppt_x"/>
                                          </p:val>
                                        </p:tav>
                                      </p:tavLst>
                                    </p:anim>
                                    <p:anim calcmode="lin" valueType="num">
                                      <p:cBhvr additive="base">
                                        <p:cTn id="6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5" presetClass="entr" presetSubtype="0" fill="hold" grpId="0"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2000"/>
                                        <p:tgtEl>
                                          <p:spTgt spid="20"/>
                                        </p:tgtEl>
                                      </p:cBhvr>
                                    </p:animEffect>
                                    <p:anim calcmode="lin" valueType="num">
                                      <p:cBhvr>
                                        <p:cTn id="75" dur="2000" fill="hold"/>
                                        <p:tgtEl>
                                          <p:spTgt spid="20"/>
                                        </p:tgtEl>
                                        <p:attrNameLst>
                                          <p:attrName>ppt_w</p:attrName>
                                        </p:attrNameLst>
                                      </p:cBhvr>
                                      <p:tavLst>
                                        <p:tav tm="0" fmla="#ppt_w*sin(2.5*pi*$)">
                                          <p:val>
                                            <p:fltVal val="0"/>
                                          </p:val>
                                        </p:tav>
                                        <p:tav tm="100000">
                                          <p:val>
                                            <p:fltVal val="1"/>
                                          </p:val>
                                        </p:tav>
                                      </p:tavLst>
                                    </p:anim>
                                    <p:anim calcmode="lin" valueType="num">
                                      <p:cBhvr>
                                        <p:cTn id="76" dur="20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p:cTn id="81" dur="1000" fill="hold"/>
                                        <p:tgtEl>
                                          <p:spTgt spid="23"/>
                                        </p:tgtEl>
                                        <p:attrNameLst>
                                          <p:attrName>ppt_w</p:attrName>
                                        </p:attrNameLst>
                                      </p:cBhvr>
                                      <p:tavLst>
                                        <p:tav tm="0">
                                          <p:val>
                                            <p:fltVal val="0"/>
                                          </p:val>
                                        </p:tav>
                                        <p:tav tm="100000">
                                          <p:val>
                                            <p:strVal val="#ppt_w"/>
                                          </p:val>
                                        </p:tav>
                                      </p:tavLst>
                                    </p:anim>
                                    <p:anim calcmode="lin" valueType="num">
                                      <p:cBhvr>
                                        <p:cTn id="82" dur="1000" fill="hold"/>
                                        <p:tgtEl>
                                          <p:spTgt spid="23"/>
                                        </p:tgtEl>
                                        <p:attrNameLst>
                                          <p:attrName>ppt_h</p:attrName>
                                        </p:attrNameLst>
                                      </p:cBhvr>
                                      <p:tavLst>
                                        <p:tav tm="0">
                                          <p:val>
                                            <p:fltVal val="0"/>
                                          </p:val>
                                        </p:tav>
                                        <p:tav tm="100000">
                                          <p:val>
                                            <p:strVal val="#ppt_h"/>
                                          </p:val>
                                        </p:tav>
                                      </p:tavLst>
                                    </p:anim>
                                    <p:anim calcmode="lin" valueType="num">
                                      <p:cBhvr>
                                        <p:cTn id="83" dur="1000" fill="hold"/>
                                        <p:tgtEl>
                                          <p:spTgt spid="23"/>
                                        </p:tgtEl>
                                        <p:attrNameLst>
                                          <p:attrName>style.rotation</p:attrName>
                                        </p:attrNameLst>
                                      </p:cBhvr>
                                      <p:tavLst>
                                        <p:tav tm="0">
                                          <p:val>
                                            <p:fltVal val="90"/>
                                          </p:val>
                                        </p:tav>
                                        <p:tav tm="100000">
                                          <p:val>
                                            <p:fltVal val="0"/>
                                          </p:val>
                                        </p:tav>
                                      </p:tavLst>
                                    </p:anim>
                                    <p:animEffect transition="in" filter="fade">
                                      <p:cBhvr>
                                        <p:cTn id="84" dur="10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p:cTn id="89" dur="500" fill="hold"/>
                                        <p:tgtEl>
                                          <p:spTgt spid="8"/>
                                        </p:tgtEl>
                                        <p:attrNameLst>
                                          <p:attrName>ppt_w</p:attrName>
                                        </p:attrNameLst>
                                      </p:cBhvr>
                                      <p:tavLst>
                                        <p:tav tm="0">
                                          <p:val>
                                            <p:fltVal val="0"/>
                                          </p:val>
                                        </p:tav>
                                        <p:tav tm="100000">
                                          <p:val>
                                            <p:strVal val="#ppt_w"/>
                                          </p:val>
                                        </p:tav>
                                      </p:tavLst>
                                    </p:anim>
                                    <p:anim calcmode="lin" valueType="num">
                                      <p:cBhvr>
                                        <p:cTn id="90" dur="500" fill="hold"/>
                                        <p:tgtEl>
                                          <p:spTgt spid="8"/>
                                        </p:tgtEl>
                                        <p:attrNameLst>
                                          <p:attrName>ppt_h</p:attrName>
                                        </p:attrNameLst>
                                      </p:cBhvr>
                                      <p:tavLst>
                                        <p:tav tm="0">
                                          <p:val>
                                            <p:fltVal val="0"/>
                                          </p:val>
                                        </p:tav>
                                        <p:tav tm="100000">
                                          <p:val>
                                            <p:strVal val="#ppt_h"/>
                                          </p:val>
                                        </p:tav>
                                      </p:tavLst>
                                    </p:anim>
                                    <p:animEffect transition="in" filter="fade">
                                      <p:cBhvr>
                                        <p:cTn id="91" dur="500"/>
                                        <p:tgtEl>
                                          <p:spTgt spid="8"/>
                                        </p:tgtEl>
                                      </p:cBhvr>
                                    </p:animEffect>
                                  </p:childTnLst>
                                </p:cTn>
                              </p:par>
                              <p:par>
                                <p:cTn id="92" presetID="13" presetClass="entr" presetSubtype="16"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plus(in)">
                                      <p:cBhvr>
                                        <p:cTn id="94" dur="2000"/>
                                        <p:tgtEl>
                                          <p:spTgt spid="27"/>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circle(in)">
                                      <p:cBhvr>
                                        <p:cTn id="9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6" grpId="0" animBg="1"/>
      <p:bldP spid="20" grpId="0" animBg="1"/>
      <p:bldP spid="21" grpId="0" animBg="1"/>
      <p:bldP spid="22" grpId="0" animBg="1"/>
      <p:bldP spid="23" grpId="0" animBg="1"/>
      <p:bldP spid="24" grpId="0" animBg="1"/>
      <p:bldP spid="25" grpId="0" animBg="1"/>
      <p:bldP spid="26" grpId="0"/>
      <p:bldP spid="27" grpId="0"/>
      <p:bldP spid="2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102</TotalTime>
  <Words>177</Words>
  <Application>Microsoft Office PowerPoint</Application>
  <PresentationFormat>Panorámica</PresentationFormat>
  <Paragraphs>16</Paragraphs>
  <Slides>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Century Gothic</vt:lpstr>
      <vt:lpstr>Malla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dc:creator>
  <cp:lastModifiedBy>use</cp:lastModifiedBy>
  <cp:revision>11</cp:revision>
  <dcterms:created xsi:type="dcterms:W3CDTF">2021-08-31T15:20:08Z</dcterms:created>
  <dcterms:modified xsi:type="dcterms:W3CDTF">2021-08-31T17:03:08Z</dcterms:modified>
</cp:coreProperties>
</file>