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Estilo temático 1 - Énfasis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Estilo temático 1 - Énfasis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699281FA-BC25-4B0E-A85E-825B30BEB621}" type="datetimeFigureOut">
              <a:rPr lang="es-EC" smtClean="0"/>
              <a:t>28/02/2019</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D144CBD4-13E4-4D17-BB7F-9CDBA6056B73}" type="slidenum">
              <a:rPr lang="es-EC" smtClean="0"/>
              <a:t>‹Nº›</a:t>
            </a:fld>
            <a:endParaRPr lang="es-EC"/>
          </a:p>
        </p:txBody>
      </p:sp>
    </p:spTree>
    <p:extLst>
      <p:ext uri="{BB962C8B-B14F-4D97-AF65-F5344CB8AC3E}">
        <p14:creationId xmlns:p14="http://schemas.microsoft.com/office/powerpoint/2010/main" val="2103637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699281FA-BC25-4B0E-A85E-825B30BEB621}" type="datetimeFigureOut">
              <a:rPr lang="es-EC" smtClean="0"/>
              <a:t>28/02/2019</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D144CBD4-13E4-4D17-BB7F-9CDBA6056B73}" type="slidenum">
              <a:rPr lang="es-EC" smtClean="0"/>
              <a:t>‹Nº›</a:t>
            </a:fld>
            <a:endParaRPr lang="es-EC"/>
          </a:p>
        </p:txBody>
      </p:sp>
    </p:spTree>
    <p:extLst>
      <p:ext uri="{BB962C8B-B14F-4D97-AF65-F5344CB8AC3E}">
        <p14:creationId xmlns:p14="http://schemas.microsoft.com/office/powerpoint/2010/main" val="1014519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699281FA-BC25-4B0E-A85E-825B30BEB621}" type="datetimeFigureOut">
              <a:rPr lang="es-EC" smtClean="0"/>
              <a:t>28/02/2019</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D144CBD4-13E4-4D17-BB7F-9CDBA6056B73}" type="slidenum">
              <a:rPr lang="es-EC" smtClean="0"/>
              <a:t>‹Nº›</a:t>
            </a:fld>
            <a:endParaRPr lang="es-EC"/>
          </a:p>
        </p:txBody>
      </p:sp>
    </p:spTree>
    <p:extLst>
      <p:ext uri="{BB962C8B-B14F-4D97-AF65-F5344CB8AC3E}">
        <p14:creationId xmlns:p14="http://schemas.microsoft.com/office/powerpoint/2010/main" val="18712551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smtClean="0"/>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smtClean="0"/>
              <a:t>Haga clic para modificar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699281FA-BC25-4B0E-A85E-825B30BEB621}" type="datetimeFigureOut">
              <a:rPr lang="es-EC" smtClean="0"/>
              <a:t>28/02/2019</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D144CBD4-13E4-4D17-BB7F-9CDBA6056B73}" type="slidenum">
              <a:rPr lang="es-EC" smtClean="0"/>
              <a:t>‹Nº›</a:t>
            </a:fld>
            <a:endParaRPr lang="es-EC"/>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0503144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699281FA-BC25-4B0E-A85E-825B30BEB621}" type="datetimeFigureOut">
              <a:rPr lang="es-EC" smtClean="0"/>
              <a:t>28/02/2019</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D144CBD4-13E4-4D17-BB7F-9CDBA6056B73}" type="slidenum">
              <a:rPr lang="es-EC" smtClean="0"/>
              <a:t>‹Nº›</a:t>
            </a:fld>
            <a:endParaRPr lang="es-EC"/>
          </a:p>
        </p:txBody>
      </p:sp>
    </p:spTree>
    <p:extLst>
      <p:ext uri="{BB962C8B-B14F-4D97-AF65-F5344CB8AC3E}">
        <p14:creationId xmlns:p14="http://schemas.microsoft.com/office/powerpoint/2010/main" val="2316476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99281FA-BC25-4B0E-A85E-825B30BEB621}" type="datetimeFigureOut">
              <a:rPr lang="es-EC" smtClean="0"/>
              <a:t>28/02/2019</a:t>
            </a:fld>
            <a:endParaRPr lang="es-EC"/>
          </a:p>
        </p:txBody>
      </p:sp>
      <p:sp>
        <p:nvSpPr>
          <p:cNvPr id="4"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D144CBD4-13E4-4D17-BB7F-9CDBA6056B73}" type="slidenum">
              <a:rPr lang="es-EC" smtClean="0"/>
              <a:t>‹Nº›</a:t>
            </a:fld>
            <a:endParaRPr lang="es-EC"/>
          </a:p>
        </p:txBody>
      </p:sp>
    </p:spTree>
    <p:extLst>
      <p:ext uri="{BB962C8B-B14F-4D97-AF65-F5344CB8AC3E}">
        <p14:creationId xmlns:p14="http://schemas.microsoft.com/office/powerpoint/2010/main" val="8498404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99281FA-BC25-4B0E-A85E-825B30BEB621}" type="datetimeFigureOut">
              <a:rPr lang="es-EC" smtClean="0"/>
              <a:t>28/02/2019</a:t>
            </a:fld>
            <a:endParaRPr lang="es-EC"/>
          </a:p>
        </p:txBody>
      </p:sp>
      <p:sp>
        <p:nvSpPr>
          <p:cNvPr id="4"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D144CBD4-13E4-4D17-BB7F-9CDBA6056B73}" type="slidenum">
              <a:rPr lang="es-EC" smtClean="0"/>
              <a:t>‹Nº›</a:t>
            </a:fld>
            <a:endParaRPr lang="es-EC"/>
          </a:p>
        </p:txBody>
      </p:sp>
    </p:spTree>
    <p:extLst>
      <p:ext uri="{BB962C8B-B14F-4D97-AF65-F5344CB8AC3E}">
        <p14:creationId xmlns:p14="http://schemas.microsoft.com/office/powerpoint/2010/main" val="3486898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99281FA-BC25-4B0E-A85E-825B30BEB621}" type="datetimeFigureOut">
              <a:rPr lang="es-EC" smtClean="0"/>
              <a:t>28/02/2019</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D144CBD4-13E4-4D17-BB7F-9CDBA6056B73}" type="slidenum">
              <a:rPr lang="es-EC" smtClean="0"/>
              <a:t>‹Nº›</a:t>
            </a:fld>
            <a:endParaRPr lang="es-EC"/>
          </a:p>
        </p:txBody>
      </p:sp>
    </p:spTree>
    <p:extLst>
      <p:ext uri="{BB962C8B-B14F-4D97-AF65-F5344CB8AC3E}">
        <p14:creationId xmlns:p14="http://schemas.microsoft.com/office/powerpoint/2010/main" val="847589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699281FA-BC25-4B0E-A85E-825B30BEB621}" type="datetimeFigureOut">
              <a:rPr lang="es-EC" smtClean="0"/>
              <a:t>28/02/2019</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D144CBD4-13E4-4D17-BB7F-9CDBA6056B73}" type="slidenum">
              <a:rPr lang="es-EC" smtClean="0"/>
              <a:t>‹Nº›</a:t>
            </a:fld>
            <a:endParaRPr lang="es-EC"/>
          </a:p>
        </p:txBody>
      </p:sp>
    </p:spTree>
    <p:extLst>
      <p:ext uri="{BB962C8B-B14F-4D97-AF65-F5344CB8AC3E}">
        <p14:creationId xmlns:p14="http://schemas.microsoft.com/office/powerpoint/2010/main" val="1114764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p>
            <a:fld id="{699281FA-BC25-4B0E-A85E-825B30BEB621}" type="datetimeFigureOut">
              <a:rPr lang="es-EC" smtClean="0"/>
              <a:t>28/02/2019</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D144CBD4-13E4-4D17-BB7F-9CDBA6056B73}" type="slidenum">
              <a:rPr lang="es-EC" smtClean="0"/>
              <a:t>‹Nº›</a:t>
            </a:fld>
            <a:endParaRPr lang="es-EC"/>
          </a:p>
        </p:txBody>
      </p:sp>
    </p:spTree>
    <p:extLst>
      <p:ext uri="{BB962C8B-B14F-4D97-AF65-F5344CB8AC3E}">
        <p14:creationId xmlns:p14="http://schemas.microsoft.com/office/powerpoint/2010/main" val="2033803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699281FA-BC25-4B0E-A85E-825B30BEB621}" type="datetimeFigureOut">
              <a:rPr lang="es-EC" smtClean="0"/>
              <a:t>28/02/2019</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D144CBD4-13E4-4D17-BB7F-9CDBA6056B73}" type="slidenum">
              <a:rPr lang="es-EC" smtClean="0"/>
              <a:t>‹Nº›</a:t>
            </a:fld>
            <a:endParaRPr lang="es-EC"/>
          </a:p>
        </p:txBody>
      </p:sp>
    </p:spTree>
    <p:extLst>
      <p:ext uri="{BB962C8B-B14F-4D97-AF65-F5344CB8AC3E}">
        <p14:creationId xmlns:p14="http://schemas.microsoft.com/office/powerpoint/2010/main" val="3118241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699281FA-BC25-4B0E-A85E-825B30BEB621}" type="datetimeFigureOut">
              <a:rPr lang="es-EC" smtClean="0"/>
              <a:t>28/02/2019</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D144CBD4-13E4-4D17-BB7F-9CDBA6056B73}" type="slidenum">
              <a:rPr lang="es-EC" smtClean="0"/>
              <a:t>‹Nº›</a:t>
            </a:fld>
            <a:endParaRPr lang="es-EC"/>
          </a:p>
        </p:txBody>
      </p:sp>
    </p:spTree>
    <p:extLst>
      <p:ext uri="{BB962C8B-B14F-4D97-AF65-F5344CB8AC3E}">
        <p14:creationId xmlns:p14="http://schemas.microsoft.com/office/powerpoint/2010/main" val="1520633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699281FA-BC25-4B0E-A85E-825B30BEB621}" type="datetimeFigureOut">
              <a:rPr lang="es-EC" smtClean="0"/>
              <a:t>28/02/2019</a:t>
            </a:fld>
            <a:endParaRPr lang="es-EC"/>
          </a:p>
        </p:txBody>
      </p:sp>
      <p:sp>
        <p:nvSpPr>
          <p:cNvPr id="8" name="Footer Placeholder 7"/>
          <p:cNvSpPr>
            <a:spLocks noGrp="1"/>
          </p:cNvSpPr>
          <p:nvPr>
            <p:ph type="ftr" sz="quarter" idx="11"/>
          </p:nvPr>
        </p:nvSpPr>
        <p:spPr/>
        <p:txBody>
          <a:bodyPr/>
          <a:lstStyle/>
          <a:p>
            <a:endParaRPr lang="es-EC"/>
          </a:p>
        </p:txBody>
      </p:sp>
      <p:sp>
        <p:nvSpPr>
          <p:cNvPr id="9" name="Slide Number Placeholder 8"/>
          <p:cNvSpPr>
            <a:spLocks noGrp="1"/>
          </p:cNvSpPr>
          <p:nvPr>
            <p:ph type="sldNum" sz="quarter" idx="12"/>
          </p:nvPr>
        </p:nvSpPr>
        <p:spPr/>
        <p:txBody>
          <a:bodyPr/>
          <a:lstStyle/>
          <a:p>
            <a:fld id="{D144CBD4-13E4-4D17-BB7F-9CDBA6056B73}" type="slidenum">
              <a:rPr lang="es-EC" smtClean="0"/>
              <a:t>‹Nº›</a:t>
            </a:fld>
            <a:endParaRPr lang="es-EC"/>
          </a:p>
        </p:txBody>
      </p:sp>
    </p:spTree>
    <p:extLst>
      <p:ext uri="{BB962C8B-B14F-4D97-AF65-F5344CB8AC3E}">
        <p14:creationId xmlns:p14="http://schemas.microsoft.com/office/powerpoint/2010/main" val="3590267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7" name="Date Placeholder 2"/>
          <p:cNvSpPr>
            <a:spLocks noGrp="1"/>
          </p:cNvSpPr>
          <p:nvPr>
            <p:ph type="dt" sz="half" idx="10"/>
          </p:nvPr>
        </p:nvSpPr>
        <p:spPr/>
        <p:txBody>
          <a:bodyPr/>
          <a:lstStyle/>
          <a:p>
            <a:fld id="{699281FA-BC25-4B0E-A85E-825B30BEB621}" type="datetimeFigureOut">
              <a:rPr lang="es-EC" smtClean="0"/>
              <a:t>28/02/2019</a:t>
            </a:fld>
            <a:endParaRPr lang="es-EC"/>
          </a:p>
        </p:txBody>
      </p:sp>
      <p:sp>
        <p:nvSpPr>
          <p:cNvPr id="5" name="Footer Placeholder 3"/>
          <p:cNvSpPr>
            <a:spLocks noGrp="1"/>
          </p:cNvSpPr>
          <p:nvPr>
            <p:ph type="ftr" sz="quarter" idx="11"/>
          </p:nvPr>
        </p:nvSpPr>
        <p:spPr/>
        <p:txBody>
          <a:bodyPr/>
          <a:lstStyle/>
          <a:p>
            <a:endParaRPr lang="es-EC"/>
          </a:p>
        </p:txBody>
      </p:sp>
      <p:sp>
        <p:nvSpPr>
          <p:cNvPr id="6" name="Slide Number Placeholder 4"/>
          <p:cNvSpPr>
            <a:spLocks noGrp="1"/>
          </p:cNvSpPr>
          <p:nvPr>
            <p:ph type="sldNum" sz="quarter" idx="12"/>
          </p:nvPr>
        </p:nvSpPr>
        <p:spPr/>
        <p:txBody>
          <a:bodyPr/>
          <a:lstStyle/>
          <a:p>
            <a:fld id="{D144CBD4-13E4-4D17-BB7F-9CDBA6056B73}" type="slidenum">
              <a:rPr lang="es-EC" smtClean="0"/>
              <a:t>‹Nº›</a:t>
            </a:fld>
            <a:endParaRPr lang="es-EC"/>
          </a:p>
        </p:txBody>
      </p:sp>
    </p:spTree>
    <p:extLst>
      <p:ext uri="{BB962C8B-B14F-4D97-AF65-F5344CB8AC3E}">
        <p14:creationId xmlns:p14="http://schemas.microsoft.com/office/powerpoint/2010/main" val="1835852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99281FA-BC25-4B0E-A85E-825B30BEB621}" type="datetimeFigureOut">
              <a:rPr lang="es-EC" smtClean="0"/>
              <a:t>28/02/2019</a:t>
            </a:fld>
            <a:endParaRPr lang="es-EC"/>
          </a:p>
        </p:txBody>
      </p:sp>
      <p:sp>
        <p:nvSpPr>
          <p:cNvPr id="5" name="Footer Placeholder 2"/>
          <p:cNvSpPr>
            <a:spLocks noGrp="1"/>
          </p:cNvSpPr>
          <p:nvPr>
            <p:ph type="ftr" sz="quarter" idx="11"/>
          </p:nvPr>
        </p:nvSpPr>
        <p:spPr/>
        <p:txBody>
          <a:bodyPr/>
          <a:lstStyle/>
          <a:p>
            <a:endParaRPr lang="es-EC"/>
          </a:p>
        </p:txBody>
      </p:sp>
      <p:sp>
        <p:nvSpPr>
          <p:cNvPr id="6" name="Slide Number Placeholder 3"/>
          <p:cNvSpPr>
            <a:spLocks noGrp="1"/>
          </p:cNvSpPr>
          <p:nvPr>
            <p:ph type="sldNum" sz="quarter" idx="12"/>
          </p:nvPr>
        </p:nvSpPr>
        <p:spPr/>
        <p:txBody>
          <a:bodyPr/>
          <a:lstStyle/>
          <a:p>
            <a:fld id="{D144CBD4-13E4-4D17-BB7F-9CDBA6056B73}" type="slidenum">
              <a:rPr lang="es-EC" smtClean="0"/>
              <a:t>‹Nº›</a:t>
            </a:fld>
            <a:endParaRPr lang="es-EC"/>
          </a:p>
        </p:txBody>
      </p:sp>
    </p:spTree>
    <p:extLst>
      <p:ext uri="{BB962C8B-B14F-4D97-AF65-F5344CB8AC3E}">
        <p14:creationId xmlns:p14="http://schemas.microsoft.com/office/powerpoint/2010/main" val="1739942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7" name="Date Placeholder 4"/>
          <p:cNvSpPr>
            <a:spLocks noGrp="1"/>
          </p:cNvSpPr>
          <p:nvPr>
            <p:ph type="dt" sz="half" idx="10"/>
          </p:nvPr>
        </p:nvSpPr>
        <p:spPr/>
        <p:txBody>
          <a:bodyPr/>
          <a:lstStyle/>
          <a:p>
            <a:fld id="{699281FA-BC25-4B0E-A85E-825B30BEB621}" type="datetimeFigureOut">
              <a:rPr lang="es-EC" smtClean="0"/>
              <a:t>28/02/2019</a:t>
            </a:fld>
            <a:endParaRPr lang="es-EC"/>
          </a:p>
        </p:txBody>
      </p:sp>
      <p:sp>
        <p:nvSpPr>
          <p:cNvPr id="5" name="Footer Placeholder 5"/>
          <p:cNvSpPr>
            <a:spLocks noGrp="1"/>
          </p:cNvSpPr>
          <p:nvPr>
            <p:ph type="ftr" sz="quarter" idx="11"/>
          </p:nvPr>
        </p:nvSpPr>
        <p:spPr/>
        <p:txBody>
          <a:bodyPr/>
          <a:lstStyle/>
          <a:p>
            <a:endParaRPr lang="es-EC"/>
          </a:p>
        </p:txBody>
      </p:sp>
      <p:sp>
        <p:nvSpPr>
          <p:cNvPr id="6" name="Slide Number Placeholder 6"/>
          <p:cNvSpPr>
            <a:spLocks noGrp="1"/>
          </p:cNvSpPr>
          <p:nvPr>
            <p:ph type="sldNum" sz="quarter" idx="12"/>
          </p:nvPr>
        </p:nvSpPr>
        <p:spPr/>
        <p:txBody>
          <a:bodyPr/>
          <a:lstStyle/>
          <a:p>
            <a:fld id="{D144CBD4-13E4-4D17-BB7F-9CDBA6056B73}" type="slidenum">
              <a:rPr lang="es-EC" smtClean="0"/>
              <a:t>‹Nº›</a:t>
            </a:fld>
            <a:endParaRPr lang="es-EC"/>
          </a:p>
        </p:txBody>
      </p:sp>
    </p:spTree>
    <p:extLst>
      <p:ext uri="{BB962C8B-B14F-4D97-AF65-F5344CB8AC3E}">
        <p14:creationId xmlns:p14="http://schemas.microsoft.com/office/powerpoint/2010/main" val="561637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699281FA-BC25-4B0E-A85E-825B30BEB621}" type="datetimeFigureOut">
              <a:rPr lang="es-EC" smtClean="0"/>
              <a:t>28/02/2019</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D144CBD4-13E4-4D17-BB7F-9CDBA6056B73}" type="slidenum">
              <a:rPr lang="es-EC" smtClean="0"/>
              <a:t>‹Nº›</a:t>
            </a:fld>
            <a:endParaRPr lang="es-EC"/>
          </a:p>
        </p:txBody>
      </p:sp>
    </p:spTree>
    <p:extLst>
      <p:ext uri="{BB962C8B-B14F-4D97-AF65-F5344CB8AC3E}">
        <p14:creationId xmlns:p14="http://schemas.microsoft.com/office/powerpoint/2010/main" val="372612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99281FA-BC25-4B0E-A85E-825B30BEB621}" type="datetimeFigureOut">
              <a:rPr lang="es-EC" smtClean="0"/>
              <a:t>28/02/2019</a:t>
            </a:fld>
            <a:endParaRPr lang="es-EC"/>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EC"/>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144CBD4-13E4-4D17-BB7F-9CDBA6056B73}" type="slidenum">
              <a:rPr lang="es-EC" smtClean="0"/>
              <a:t>‹Nº›</a:t>
            </a:fld>
            <a:endParaRPr lang="es-EC"/>
          </a:p>
        </p:txBody>
      </p:sp>
    </p:spTree>
    <p:extLst>
      <p:ext uri="{BB962C8B-B14F-4D97-AF65-F5344CB8AC3E}">
        <p14:creationId xmlns:p14="http://schemas.microsoft.com/office/powerpoint/2010/main" val="182470240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silocreativo.com/2015/01/plugins-ecommerce-wordpress/" TargetMode="External"/><Relationship Id="rId2" Type="http://schemas.openxmlformats.org/officeDocument/2006/relationships/hyperlink" Target="https://www.silocreativo.com/tag/plantillas/" TargetMode="Externa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jpg"/></Relationships>
</file>

<file path=ppt/slides/_rels/slide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7.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hyperlink" Target="http://namecheap.com/" TargetMode="External"/><Relationship Id="rId7" Type="http://schemas.openxmlformats.org/officeDocument/2006/relationships/image" Target="../media/image16.png"/><Relationship Id="rId2" Type="http://schemas.openxmlformats.org/officeDocument/2006/relationships/hyperlink" Target="http://name.com/" TargetMode="External"/><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hyperlink" Target="http://mi.com.co/" TargetMode="External"/><Relationship Id="rId4" Type="http://schemas.openxmlformats.org/officeDocument/2006/relationships/hyperlink" Target="http://godaddy.com/"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414421" y="6138863"/>
            <a:ext cx="11002700" cy="861420"/>
          </a:xfrm>
        </p:spPr>
        <p:txBody>
          <a:bodyPr/>
          <a:lstStyle/>
          <a:p>
            <a:r>
              <a:rPr lang="es-EC" dirty="0" smtClean="0"/>
              <a:t>Elaborado por: LUIS CEVALLOS                                                6TO SISTEMAS </a:t>
            </a:r>
            <a:endParaRPr lang="es-EC" dirty="0"/>
          </a:p>
        </p:txBody>
      </p:sp>
      <p:sp>
        <p:nvSpPr>
          <p:cNvPr id="5" name="Título 4"/>
          <p:cNvSpPr>
            <a:spLocks noGrp="1"/>
          </p:cNvSpPr>
          <p:nvPr>
            <p:ph type="ctrTitle"/>
          </p:nvPr>
        </p:nvSpPr>
        <p:spPr/>
        <p:txBody>
          <a:bodyPr/>
          <a:lstStyle/>
          <a:p>
            <a:endParaRPr lang="es-EC"/>
          </a:p>
        </p:txBody>
      </p:sp>
      <p:pic>
        <p:nvPicPr>
          <p:cNvPr id="11266" name="Picture 2" descr="Resultado de imagen para Curso de Temas y Plugins en WordPre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5972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9639632"/>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452718"/>
            <a:ext cx="10056233" cy="1079868"/>
          </a:xfrm>
        </p:spPr>
        <p:txBody>
          <a:bodyPr/>
          <a:lstStyle/>
          <a:p>
            <a:r>
              <a:rPr lang="es-EC" dirty="0" err="1" smtClean="0"/>
              <a:t>Pulgins</a:t>
            </a:r>
            <a:r>
              <a:rPr lang="es-EC" dirty="0" smtClean="0"/>
              <a:t> Básicos que deberías instalar</a:t>
            </a:r>
            <a:endParaRPr lang="es-EC" dirty="0"/>
          </a:p>
        </p:txBody>
      </p:sp>
      <p:sp>
        <p:nvSpPr>
          <p:cNvPr id="3" name="Marcador de contenido 2"/>
          <p:cNvSpPr>
            <a:spLocks noGrp="1"/>
          </p:cNvSpPr>
          <p:nvPr>
            <p:ph idx="1"/>
          </p:nvPr>
        </p:nvSpPr>
        <p:spPr>
          <a:xfrm>
            <a:off x="420732" y="1532587"/>
            <a:ext cx="11041465" cy="1648496"/>
          </a:xfrm>
        </p:spPr>
        <p:txBody>
          <a:bodyPr/>
          <a:lstStyle/>
          <a:p>
            <a:r>
              <a:rPr lang="es-EC" dirty="0"/>
              <a:t>Los </a:t>
            </a:r>
            <a:r>
              <a:rPr lang="es-EC" dirty="0" err="1"/>
              <a:t>plugins</a:t>
            </a:r>
            <a:r>
              <a:rPr lang="es-EC" dirty="0"/>
              <a:t> son extensiones que instalamos en nuestro </a:t>
            </a:r>
            <a:r>
              <a:rPr lang="es-EC" dirty="0" err="1"/>
              <a:t>WordPress</a:t>
            </a:r>
            <a:r>
              <a:rPr lang="es-EC" dirty="0"/>
              <a:t> para aumentar alguna funcionalidad </a:t>
            </a:r>
            <a:r>
              <a:rPr lang="es-EC" dirty="0" smtClean="0"/>
              <a:t>. </a:t>
            </a:r>
            <a:r>
              <a:rPr lang="es-EC" dirty="0"/>
              <a:t>Al igual que los </a:t>
            </a:r>
            <a:r>
              <a:rPr lang="es-EC" dirty="0">
                <a:hlinkClick r:id="rId2"/>
              </a:rPr>
              <a:t>temas</a:t>
            </a:r>
            <a:r>
              <a:rPr lang="es-EC" dirty="0"/>
              <a:t>, los hay gratuitos y </a:t>
            </a:r>
            <a:r>
              <a:rPr lang="es-EC" dirty="0" err="1"/>
              <a:t>premium</a:t>
            </a:r>
            <a:r>
              <a:rPr lang="es-EC" dirty="0"/>
              <a:t>, y la temática es muy diversa (</a:t>
            </a:r>
            <a:r>
              <a:rPr lang="es-EC" dirty="0" err="1"/>
              <a:t>plugins</a:t>
            </a:r>
            <a:r>
              <a:rPr lang="es-EC" dirty="0"/>
              <a:t> para formularios de contacto, SEO, </a:t>
            </a:r>
            <a:r>
              <a:rPr lang="es-EC" dirty="0" err="1">
                <a:hlinkClick r:id="rId3" tooltip="Top Plugins ecommerce para WordPress"/>
              </a:rPr>
              <a:t>ecommerce</a:t>
            </a:r>
            <a:r>
              <a:rPr lang="es-EC" dirty="0"/>
              <a:t>, foros….), prácticamente de todo.</a:t>
            </a:r>
          </a:p>
        </p:txBody>
      </p:sp>
      <p:pic>
        <p:nvPicPr>
          <p:cNvPr id="3074" name="Picture 2" descr="Instalar plugin del repositorio oficia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0159" y="2888520"/>
            <a:ext cx="6246252" cy="3799847"/>
          </a:xfrm>
          <a:prstGeom prst="rect">
            <a:avLst/>
          </a:prstGeom>
          <a:noFill/>
          <a:extLst>
            <a:ext uri="{909E8E84-426E-40DD-AFC4-6F175D3DCCD1}">
              <a14:hiddenFill xmlns:a14="http://schemas.microsoft.com/office/drawing/2010/main">
                <a:solidFill>
                  <a:srgbClr val="FFFFFF"/>
                </a:solidFill>
              </a14:hiddenFill>
            </a:ext>
          </a:extLst>
        </p:spPr>
      </p:pic>
      <p:sp>
        <p:nvSpPr>
          <p:cNvPr id="5" name="Marcador de contenido 2"/>
          <p:cNvSpPr txBox="1">
            <a:spLocks/>
          </p:cNvSpPr>
          <p:nvPr/>
        </p:nvSpPr>
        <p:spPr>
          <a:xfrm>
            <a:off x="7504112" y="3449393"/>
            <a:ext cx="4112632" cy="376277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s-EC" dirty="0" smtClean="0"/>
              <a:t>Al igual que con los temas podremos descargarlos y activarlos desde </a:t>
            </a:r>
            <a:r>
              <a:rPr lang="es-EC" dirty="0" err="1" smtClean="0"/>
              <a:t>wordpress</a:t>
            </a:r>
            <a:r>
              <a:rPr lang="es-EC" dirty="0" smtClean="0"/>
              <a:t> o los podremos subir como un archivo </a:t>
            </a:r>
            <a:r>
              <a:rPr lang="es-EC" dirty="0" err="1" smtClean="0"/>
              <a:t>zip</a:t>
            </a:r>
            <a:r>
              <a:rPr lang="es-EC" dirty="0" smtClean="0"/>
              <a:t>.</a:t>
            </a:r>
            <a:endParaRPr lang="es-EC" dirty="0"/>
          </a:p>
        </p:txBody>
      </p:sp>
    </p:spTree>
    <p:extLst>
      <p:ext uri="{BB962C8B-B14F-4D97-AF65-F5344CB8AC3E}">
        <p14:creationId xmlns:p14="http://schemas.microsoft.com/office/powerpoint/2010/main" val="1950158205"/>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49897" y="117867"/>
            <a:ext cx="9404723" cy="1400530"/>
          </a:xfrm>
        </p:spPr>
        <p:txBody>
          <a:bodyPr/>
          <a:lstStyle/>
          <a:p>
            <a:r>
              <a:rPr lang="es-EC" sz="4400" dirty="0" smtClean="0"/>
              <a:t>JETPACK</a:t>
            </a:r>
            <a:endParaRPr lang="es-EC" sz="4400" dirty="0"/>
          </a:p>
        </p:txBody>
      </p:sp>
      <p:sp>
        <p:nvSpPr>
          <p:cNvPr id="3" name="Marcador de contenido 2"/>
          <p:cNvSpPr>
            <a:spLocks noGrp="1"/>
          </p:cNvSpPr>
          <p:nvPr>
            <p:ph idx="1"/>
          </p:nvPr>
        </p:nvSpPr>
        <p:spPr>
          <a:xfrm>
            <a:off x="5760097" y="2164307"/>
            <a:ext cx="5451242" cy="3164698"/>
          </a:xfrm>
        </p:spPr>
        <p:txBody>
          <a:bodyPr>
            <a:normAutofit/>
          </a:bodyPr>
          <a:lstStyle/>
          <a:p>
            <a:r>
              <a:rPr lang="es-EC" dirty="0"/>
              <a:t>La </a:t>
            </a:r>
            <a:r>
              <a:rPr lang="es-EC" b="1" dirty="0"/>
              <a:t>configuración de </a:t>
            </a:r>
            <a:r>
              <a:rPr lang="es-EC" b="1" dirty="0" err="1"/>
              <a:t>Jetpack</a:t>
            </a:r>
            <a:r>
              <a:rPr lang="es-EC" b="1" dirty="0"/>
              <a:t> para </a:t>
            </a:r>
            <a:r>
              <a:rPr lang="es-EC" b="1" dirty="0" err="1"/>
              <a:t>WordPress</a:t>
            </a:r>
            <a:r>
              <a:rPr lang="es-EC" dirty="0"/>
              <a:t> está estructurada en 5 secciones diferentes con distintas opciones de configuración:</a:t>
            </a:r>
          </a:p>
          <a:p>
            <a:pPr marL="0" indent="0">
              <a:buNone/>
            </a:pPr>
            <a:r>
              <a:rPr lang="es-EC" dirty="0"/>
              <a:t/>
            </a:r>
            <a:br>
              <a:rPr lang="es-EC" dirty="0"/>
            </a:br>
            <a:endParaRPr lang="es-EC" dirty="0"/>
          </a:p>
        </p:txBody>
      </p:sp>
      <p:pic>
        <p:nvPicPr>
          <p:cNvPr id="4100" name="Picture 4" descr="jetpack for wordpre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897" y="958501"/>
            <a:ext cx="5410200" cy="2562226"/>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jetpack for wordpres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897" y="3687921"/>
            <a:ext cx="8600921" cy="666751"/>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p:cNvSpPr/>
          <p:nvPr/>
        </p:nvSpPr>
        <p:spPr>
          <a:xfrm>
            <a:off x="5760097" y="1125695"/>
            <a:ext cx="6096000" cy="646331"/>
          </a:xfrm>
          <a:prstGeom prst="rect">
            <a:avLst/>
          </a:prstGeom>
        </p:spPr>
        <p:txBody>
          <a:bodyPr>
            <a:spAutoFit/>
          </a:bodyPr>
          <a:lstStyle/>
          <a:p>
            <a:r>
              <a:rPr lang="es-EC" b="1" dirty="0" err="1">
                <a:latin typeface="Open Sans"/>
              </a:rPr>
              <a:t>Jetpack</a:t>
            </a:r>
            <a:r>
              <a:rPr lang="es-EC" b="1" dirty="0">
                <a:latin typeface="Open Sans"/>
              </a:rPr>
              <a:t> para </a:t>
            </a:r>
            <a:r>
              <a:rPr lang="es-EC" b="1" dirty="0" err="1">
                <a:latin typeface="Open Sans"/>
              </a:rPr>
              <a:t>WordPress</a:t>
            </a:r>
            <a:r>
              <a:rPr lang="es-EC" dirty="0">
                <a:latin typeface="Open Sans"/>
              </a:rPr>
              <a:t> es un </a:t>
            </a:r>
            <a:r>
              <a:rPr lang="es-EC" dirty="0" err="1">
                <a:latin typeface="Open Sans"/>
              </a:rPr>
              <a:t>plugin</a:t>
            </a:r>
            <a:r>
              <a:rPr lang="es-EC" dirty="0">
                <a:latin typeface="Open Sans"/>
              </a:rPr>
              <a:t> totalmente gratuito</a:t>
            </a:r>
            <a:endParaRPr lang="es-EC" dirty="0"/>
          </a:p>
        </p:txBody>
      </p:sp>
      <p:graphicFrame>
        <p:nvGraphicFramePr>
          <p:cNvPr id="7" name="Tabla 6"/>
          <p:cNvGraphicFramePr>
            <a:graphicFrameLocks noGrp="1"/>
          </p:cNvGraphicFramePr>
          <p:nvPr>
            <p:extLst>
              <p:ext uri="{D42A27DB-BD31-4B8C-83A1-F6EECF244321}">
                <p14:modId xmlns:p14="http://schemas.microsoft.com/office/powerpoint/2010/main" val="2994576669"/>
              </p:ext>
            </p:extLst>
          </p:nvPr>
        </p:nvGraphicFramePr>
        <p:xfrm>
          <a:off x="346779" y="4604595"/>
          <a:ext cx="8797221" cy="2115134"/>
        </p:xfrm>
        <a:graphic>
          <a:graphicData uri="http://schemas.openxmlformats.org/drawingml/2006/table">
            <a:tbl>
              <a:tblPr firstRow="1" firstCol="1" bandRow="1">
                <a:tableStyleId>{69C7853C-536D-4A76-A0AE-DD22124D55A5}</a:tableStyleId>
              </a:tblPr>
              <a:tblGrid>
                <a:gridCol w="2058968"/>
                <a:gridCol w="1907757"/>
                <a:gridCol w="1707866"/>
                <a:gridCol w="1629153"/>
                <a:gridCol w="1493477"/>
              </a:tblGrid>
              <a:tr h="353771">
                <a:tc>
                  <a:txBody>
                    <a:bodyPr/>
                    <a:lstStyle/>
                    <a:p>
                      <a:pPr>
                        <a:lnSpc>
                          <a:spcPct val="107000"/>
                        </a:lnSpc>
                        <a:spcBef>
                          <a:spcPts val="1200"/>
                        </a:spcBef>
                        <a:spcAft>
                          <a:spcPts val="1200"/>
                        </a:spcAft>
                      </a:pPr>
                      <a:r>
                        <a:rPr lang="es-EC" sz="1400" b="0" dirty="0" err="1" smtClean="0">
                          <a:effectLst/>
                        </a:rPr>
                        <a:t>Writing</a:t>
                      </a:r>
                      <a:endParaRPr lang="es-EC" sz="1200" b="0" dirty="0">
                        <a:effectLst/>
                      </a:endParaRPr>
                    </a:p>
                  </a:txBody>
                  <a:tcPr marL="68580" marR="68580" marT="0" marB="0"/>
                </a:tc>
                <a:tc>
                  <a:txBody>
                    <a:bodyPr/>
                    <a:lstStyle/>
                    <a:p>
                      <a:pPr>
                        <a:spcBef>
                          <a:spcPts val="1200"/>
                        </a:spcBef>
                        <a:spcAft>
                          <a:spcPts val="1200"/>
                        </a:spcAft>
                      </a:pPr>
                      <a:r>
                        <a:rPr lang="es-EC" sz="1400" b="0" dirty="0" err="1">
                          <a:effectLst/>
                        </a:rPr>
                        <a:t>Sharing</a:t>
                      </a:r>
                      <a:r>
                        <a:rPr lang="es-EC" sz="1400" b="0" dirty="0">
                          <a:effectLst/>
                        </a:rPr>
                        <a:t> </a:t>
                      </a:r>
                      <a:endParaRPr lang="es-EC" sz="1200" b="0" dirty="0">
                        <a:effectLst/>
                      </a:endParaRPr>
                    </a:p>
                  </a:txBody>
                  <a:tcPr marL="68580" marR="68580" marT="0" marB="0"/>
                </a:tc>
                <a:tc>
                  <a:txBody>
                    <a:bodyPr/>
                    <a:lstStyle/>
                    <a:p>
                      <a:pPr>
                        <a:spcBef>
                          <a:spcPts val="1200"/>
                        </a:spcBef>
                        <a:spcAft>
                          <a:spcPts val="1200"/>
                        </a:spcAft>
                      </a:pPr>
                      <a:r>
                        <a:rPr lang="es-EC" sz="1400" b="0" dirty="0" err="1" smtClean="0">
                          <a:effectLst/>
                        </a:rPr>
                        <a:t>Discussion</a:t>
                      </a:r>
                      <a:endParaRPr lang="es-EC" sz="1200" b="0" dirty="0">
                        <a:effectLst/>
                      </a:endParaRPr>
                    </a:p>
                  </a:txBody>
                  <a:tcPr marL="68580" marR="68580" marT="0" marB="0"/>
                </a:tc>
                <a:tc>
                  <a:txBody>
                    <a:bodyPr/>
                    <a:lstStyle/>
                    <a:p>
                      <a:pPr>
                        <a:spcBef>
                          <a:spcPts val="1200"/>
                        </a:spcBef>
                        <a:spcAft>
                          <a:spcPts val="1200"/>
                        </a:spcAft>
                      </a:pPr>
                      <a:r>
                        <a:rPr lang="es-EC" sz="1400" b="0" dirty="0" err="1" smtClean="0">
                          <a:effectLst/>
                        </a:rPr>
                        <a:t>Traffic</a:t>
                      </a:r>
                      <a:endParaRPr lang="es-EC" sz="1200" b="0" dirty="0">
                        <a:effectLst/>
                      </a:endParaRPr>
                    </a:p>
                  </a:txBody>
                  <a:tcPr marL="68580" marR="68580" marT="0" marB="0"/>
                </a:tc>
                <a:tc>
                  <a:txBody>
                    <a:bodyPr/>
                    <a:lstStyle/>
                    <a:p>
                      <a:pPr>
                        <a:spcBef>
                          <a:spcPts val="1200"/>
                        </a:spcBef>
                        <a:spcAft>
                          <a:spcPts val="1200"/>
                        </a:spcAft>
                      </a:pPr>
                      <a:r>
                        <a:rPr lang="es-EC" sz="1400" b="0" dirty="0" smtClean="0">
                          <a:effectLst/>
                        </a:rPr>
                        <a:t>Security</a:t>
                      </a:r>
                      <a:endParaRPr lang="es-EC" sz="1200" b="0" dirty="0">
                        <a:effectLst/>
                      </a:endParaRPr>
                    </a:p>
                  </a:txBody>
                  <a:tcPr marL="68580" marR="68580" marT="0" marB="0"/>
                </a:tc>
              </a:tr>
              <a:tr h="1500663">
                <a:tc>
                  <a:txBody>
                    <a:bodyPr/>
                    <a:lstStyle/>
                    <a:p>
                      <a:pPr>
                        <a:lnSpc>
                          <a:spcPct val="107000"/>
                        </a:lnSpc>
                        <a:spcAft>
                          <a:spcPts val="0"/>
                        </a:spcAft>
                      </a:pPr>
                      <a:r>
                        <a:rPr lang="es-EC" sz="1200" b="0" dirty="0">
                          <a:effectLst/>
                        </a:rPr>
                        <a:t>*Activar la barra de </a:t>
                      </a:r>
                      <a:r>
                        <a:rPr lang="es-EC" sz="1200" b="0" u="none" dirty="0">
                          <a:solidFill>
                            <a:schemeClr val="bg1"/>
                          </a:solidFill>
                          <a:effectLst/>
                        </a:rPr>
                        <a:t>herramientas de </a:t>
                      </a:r>
                      <a:r>
                        <a:rPr lang="es-EC" sz="1200" b="0" u="none" dirty="0" err="1" smtClean="0">
                          <a:solidFill>
                            <a:schemeClr val="bg1"/>
                          </a:solidFill>
                          <a:effectLst/>
                        </a:rPr>
                        <a:t>WordPress</a:t>
                      </a:r>
                      <a:r>
                        <a:rPr lang="es-EC" sz="1200" b="0" u="none" dirty="0" smtClean="0">
                          <a:solidFill>
                            <a:schemeClr val="bg1"/>
                          </a:solidFill>
                          <a:effectLst/>
                        </a:rPr>
                        <a:t>.</a:t>
                      </a:r>
                      <a:endParaRPr lang="es-EC" sz="1200" b="0" u="none" dirty="0">
                        <a:solidFill>
                          <a:schemeClr val="bg1"/>
                        </a:solidFill>
                        <a:effectLst/>
                      </a:endParaRPr>
                    </a:p>
                    <a:p>
                      <a:pPr>
                        <a:lnSpc>
                          <a:spcPct val="107000"/>
                        </a:lnSpc>
                        <a:spcAft>
                          <a:spcPts val="0"/>
                        </a:spcAft>
                      </a:pPr>
                      <a:r>
                        <a:rPr lang="es-EC" sz="1200" b="0" dirty="0">
                          <a:effectLst/>
                        </a:rPr>
                        <a:t> </a:t>
                      </a:r>
                    </a:p>
                    <a:p>
                      <a:pPr>
                        <a:lnSpc>
                          <a:spcPct val="107000"/>
                        </a:lnSpc>
                        <a:spcAft>
                          <a:spcPts val="0"/>
                        </a:spcAft>
                      </a:pPr>
                      <a:r>
                        <a:rPr lang="es-EC" sz="1200" b="0" dirty="0">
                          <a:effectLst/>
                        </a:rPr>
                        <a:t>*Comprueba tu ortografía, estilo y gramática</a:t>
                      </a:r>
                    </a:p>
                    <a:p>
                      <a:pPr>
                        <a:lnSpc>
                          <a:spcPct val="107000"/>
                        </a:lnSpc>
                        <a:spcAft>
                          <a:spcPts val="0"/>
                        </a:spcAft>
                      </a:pPr>
                      <a:r>
                        <a:rPr lang="es-EC" sz="1200" b="0" dirty="0">
                          <a:effectLst/>
                        </a:rPr>
                        <a:t> </a:t>
                      </a:r>
                    </a:p>
                    <a:p>
                      <a:pPr>
                        <a:lnSpc>
                          <a:spcPct val="107000"/>
                        </a:lnSpc>
                        <a:spcAft>
                          <a:spcPts val="0"/>
                        </a:spcAft>
                      </a:pPr>
                      <a:r>
                        <a:rPr lang="es-EC" sz="1200" b="0" dirty="0">
                          <a:effectLst/>
                        </a:rPr>
                        <a:t> </a:t>
                      </a:r>
                      <a:endParaRPr lang="es-EC" sz="12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C" sz="1200" b="0" dirty="0">
                          <a:effectLst/>
                        </a:rPr>
                        <a:t>*Comparte automáticamente tus entradas en las redes sociales</a:t>
                      </a:r>
                    </a:p>
                    <a:p>
                      <a:pPr>
                        <a:lnSpc>
                          <a:spcPct val="107000"/>
                        </a:lnSpc>
                        <a:spcAft>
                          <a:spcPts val="0"/>
                        </a:spcAft>
                      </a:pPr>
                      <a:r>
                        <a:rPr lang="es-EC" sz="1200" b="0" dirty="0">
                          <a:effectLst/>
                        </a:rPr>
                        <a:t> </a:t>
                      </a:r>
                    </a:p>
                    <a:p>
                      <a:pPr>
                        <a:lnSpc>
                          <a:spcPct val="107000"/>
                        </a:lnSpc>
                        <a:spcAft>
                          <a:spcPts val="0"/>
                        </a:spcAft>
                      </a:pPr>
                      <a:r>
                        <a:rPr lang="es-EC" sz="1200" b="0" dirty="0">
                          <a:effectLst/>
                        </a:rPr>
                        <a:t>*Añade botones de compartir a tus entradas</a:t>
                      </a:r>
                      <a:endParaRPr lang="es-EC" sz="12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C" sz="1200" b="0" dirty="0">
                          <a:effectLst/>
                        </a:rPr>
                        <a:t>*Suscripciones</a:t>
                      </a:r>
                    </a:p>
                    <a:p>
                      <a:pPr>
                        <a:lnSpc>
                          <a:spcPct val="107000"/>
                        </a:lnSpc>
                        <a:spcAft>
                          <a:spcPts val="0"/>
                        </a:spcAft>
                      </a:pPr>
                      <a:r>
                        <a:rPr lang="es-EC" sz="1200" b="0" dirty="0">
                          <a:effectLst/>
                        </a:rPr>
                        <a:t> </a:t>
                      </a:r>
                    </a:p>
                    <a:p>
                      <a:pPr>
                        <a:lnSpc>
                          <a:spcPct val="107000"/>
                        </a:lnSpc>
                        <a:spcAft>
                          <a:spcPts val="0"/>
                        </a:spcAft>
                      </a:pPr>
                      <a:r>
                        <a:rPr lang="es-EC" sz="1200" b="0" dirty="0">
                          <a:effectLst/>
                        </a:rPr>
                        <a:t> </a:t>
                      </a:r>
                      <a:endParaRPr lang="es-EC" sz="12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C" sz="1200" b="0" dirty="0">
                          <a:effectLst/>
                        </a:rPr>
                        <a:t>*</a:t>
                      </a:r>
                      <a:r>
                        <a:rPr lang="es-EC" sz="1200" b="0" dirty="0" err="1">
                          <a:effectLst/>
                        </a:rPr>
                        <a:t>Site</a:t>
                      </a:r>
                      <a:r>
                        <a:rPr lang="es-EC" sz="1200" b="0" dirty="0">
                          <a:effectLst/>
                        </a:rPr>
                        <a:t> </a:t>
                      </a:r>
                      <a:r>
                        <a:rPr lang="es-EC" sz="1200" b="0" dirty="0" err="1">
                          <a:effectLst/>
                        </a:rPr>
                        <a:t>Stats</a:t>
                      </a:r>
                      <a:endParaRPr lang="es-EC" sz="1200" b="0" dirty="0">
                        <a:effectLst/>
                      </a:endParaRPr>
                    </a:p>
                    <a:p>
                      <a:pPr>
                        <a:lnSpc>
                          <a:spcPct val="107000"/>
                        </a:lnSpc>
                        <a:spcAft>
                          <a:spcPts val="0"/>
                        </a:spcAft>
                      </a:pPr>
                      <a:r>
                        <a:rPr lang="es-EC" sz="1200" b="0" dirty="0">
                          <a:effectLst/>
                        </a:rPr>
                        <a:t> </a:t>
                      </a:r>
                    </a:p>
                    <a:p>
                      <a:pPr>
                        <a:lnSpc>
                          <a:spcPct val="107000"/>
                        </a:lnSpc>
                        <a:spcAft>
                          <a:spcPts val="0"/>
                        </a:spcAft>
                      </a:pPr>
                      <a:r>
                        <a:rPr lang="es-EC" sz="1200" b="0" dirty="0">
                          <a:effectLst/>
                        </a:rPr>
                        <a:t>*Entradas relacionadas</a:t>
                      </a:r>
                    </a:p>
                    <a:p>
                      <a:pPr>
                        <a:lnSpc>
                          <a:spcPct val="107000"/>
                        </a:lnSpc>
                        <a:spcAft>
                          <a:spcPts val="0"/>
                        </a:spcAft>
                      </a:pPr>
                      <a:r>
                        <a:rPr lang="es-EC" sz="1200" b="0" dirty="0">
                          <a:effectLst/>
                        </a:rPr>
                        <a:t> </a:t>
                      </a:r>
                    </a:p>
                    <a:p>
                      <a:pPr>
                        <a:lnSpc>
                          <a:spcPct val="107000"/>
                        </a:lnSpc>
                        <a:spcAft>
                          <a:spcPts val="0"/>
                        </a:spcAft>
                      </a:pPr>
                      <a:r>
                        <a:rPr lang="es-EC" sz="1200" b="0" dirty="0">
                          <a:effectLst/>
                        </a:rPr>
                        <a:t>*Verificación de sitio</a:t>
                      </a:r>
                      <a:endParaRPr lang="es-EC" sz="12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s-EC" sz="1200" b="0" dirty="0">
                          <a:effectLst/>
                        </a:rPr>
                        <a:t>*Bloquea actividad de registro sospechosa</a:t>
                      </a:r>
                    </a:p>
                    <a:p>
                      <a:pPr>
                        <a:lnSpc>
                          <a:spcPct val="107000"/>
                        </a:lnSpc>
                        <a:spcAft>
                          <a:spcPts val="0"/>
                        </a:spcAft>
                      </a:pPr>
                      <a:r>
                        <a:rPr lang="es-EC" sz="1200" b="0" dirty="0">
                          <a:effectLst/>
                        </a:rPr>
                        <a:t> </a:t>
                      </a:r>
                    </a:p>
                    <a:p>
                      <a:pPr>
                        <a:lnSpc>
                          <a:spcPct val="107000"/>
                        </a:lnSpc>
                        <a:spcAft>
                          <a:spcPts val="0"/>
                        </a:spcAft>
                      </a:pPr>
                      <a:r>
                        <a:rPr lang="es-EC" sz="1200" b="0" dirty="0">
                          <a:effectLst/>
                        </a:rPr>
                        <a:t> </a:t>
                      </a:r>
                      <a:endParaRPr lang="es-EC" sz="12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465030523"/>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75446" y="452718"/>
            <a:ext cx="5471354" cy="963958"/>
          </a:xfrm>
        </p:spPr>
        <p:txBody>
          <a:bodyPr/>
          <a:lstStyle/>
          <a:p>
            <a:r>
              <a:rPr lang="es-EC" dirty="0" err="1"/>
              <a:t>ManageWP</a:t>
            </a:r>
            <a:r>
              <a:rPr lang="es-EC" dirty="0"/>
              <a:t> </a:t>
            </a:r>
            <a:r>
              <a:rPr lang="es-EC" dirty="0" err="1"/>
              <a:t>Worker</a:t>
            </a:r>
            <a:endParaRPr lang="es-EC" dirty="0"/>
          </a:p>
        </p:txBody>
      </p:sp>
      <p:pic>
        <p:nvPicPr>
          <p:cNvPr id="1026" name="Picture 2" descr="Resultado de imagen para managewp worker plugin para que sirve"/>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3750" t="30886" r="44800" b="39954"/>
          <a:stretch/>
        </p:blipFill>
        <p:spPr bwMode="auto">
          <a:xfrm>
            <a:off x="475446" y="1416676"/>
            <a:ext cx="5565665" cy="2371023"/>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p:cNvSpPr/>
          <p:nvPr/>
        </p:nvSpPr>
        <p:spPr>
          <a:xfrm>
            <a:off x="6288131" y="1840370"/>
            <a:ext cx="6096000" cy="646331"/>
          </a:xfrm>
          <a:prstGeom prst="rect">
            <a:avLst/>
          </a:prstGeom>
        </p:spPr>
        <p:txBody>
          <a:bodyPr>
            <a:spAutoFit/>
          </a:bodyPr>
          <a:lstStyle/>
          <a:p>
            <a:r>
              <a:rPr lang="es-EC" dirty="0">
                <a:latin typeface="Arial" panose="020B0604020202020204" pitchFamily="34" charset="0"/>
              </a:rPr>
              <a:t>Es un servicio que te permitirá gestionar centralizadamente todos tus proyectos en </a:t>
            </a:r>
            <a:r>
              <a:rPr lang="es-EC" dirty="0" err="1">
                <a:latin typeface="Arial" panose="020B0604020202020204" pitchFamily="34" charset="0"/>
              </a:rPr>
              <a:t>WordPress</a:t>
            </a:r>
            <a:r>
              <a:rPr lang="es-EC" dirty="0">
                <a:latin typeface="Arial" panose="020B0604020202020204" pitchFamily="34" charset="0"/>
              </a:rPr>
              <a:t>.</a:t>
            </a:r>
            <a:endParaRPr lang="es-EC" dirty="0"/>
          </a:p>
        </p:txBody>
      </p:sp>
      <p:sp>
        <p:nvSpPr>
          <p:cNvPr id="4" name="Rectángulo 3"/>
          <p:cNvSpPr/>
          <p:nvPr/>
        </p:nvSpPr>
        <p:spPr>
          <a:xfrm>
            <a:off x="751299" y="3950548"/>
            <a:ext cx="7929061" cy="1938992"/>
          </a:xfrm>
          <a:prstGeom prst="rect">
            <a:avLst/>
          </a:prstGeom>
        </p:spPr>
        <p:txBody>
          <a:bodyPr wrap="square">
            <a:spAutoFit/>
          </a:bodyPr>
          <a:lstStyle/>
          <a:p>
            <a:endParaRPr lang="es-EC" sz="2000" dirty="0">
              <a:latin typeface="Arial" panose="020B0604020202020204" pitchFamily="34" charset="0"/>
            </a:endParaRPr>
          </a:p>
          <a:p>
            <a:pPr>
              <a:buFont typeface="Arial" panose="020B0604020202020204" pitchFamily="34" charset="0"/>
              <a:buChar char="•"/>
            </a:pPr>
            <a:r>
              <a:rPr lang="es-EC" sz="2000" dirty="0">
                <a:latin typeface="Arial" panose="020B0604020202020204" pitchFamily="34" charset="0"/>
              </a:rPr>
              <a:t>Actualizar todos los </a:t>
            </a:r>
            <a:r>
              <a:rPr lang="es-EC" sz="2000" dirty="0" err="1">
                <a:latin typeface="Arial" panose="020B0604020202020204" pitchFamily="34" charset="0"/>
              </a:rPr>
              <a:t>plugins</a:t>
            </a:r>
            <a:r>
              <a:rPr lang="es-EC" sz="2000" dirty="0">
                <a:latin typeface="Arial" panose="020B0604020202020204" pitchFamily="34" charset="0"/>
              </a:rPr>
              <a:t>, temas o el propio </a:t>
            </a:r>
            <a:r>
              <a:rPr lang="es-EC" sz="2000" dirty="0" err="1">
                <a:latin typeface="Arial" panose="020B0604020202020204" pitchFamily="34" charset="0"/>
              </a:rPr>
              <a:t>WordPress</a:t>
            </a:r>
            <a:r>
              <a:rPr lang="es-EC" sz="2000" dirty="0">
                <a:latin typeface="Arial" panose="020B0604020202020204" pitchFamily="34" charset="0"/>
              </a:rPr>
              <a:t> a la vez.</a:t>
            </a:r>
          </a:p>
          <a:p>
            <a:pPr>
              <a:buFont typeface="Arial" panose="020B0604020202020204" pitchFamily="34" charset="0"/>
              <a:buChar char="•"/>
            </a:pPr>
            <a:r>
              <a:rPr lang="es-EC" sz="2000" dirty="0">
                <a:latin typeface="Arial" panose="020B0604020202020204" pitchFamily="34" charset="0"/>
              </a:rPr>
              <a:t>Optimizar la base de datos de todos los blogs.</a:t>
            </a:r>
          </a:p>
          <a:p>
            <a:pPr>
              <a:buFont typeface="Arial" panose="020B0604020202020204" pitchFamily="34" charset="0"/>
              <a:buChar char="•"/>
            </a:pPr>
            <a:r>
              <a:rPr lang="es-EC" sz="2000" dirty="0">
                <a:latin typeface="Arial" panose="020B0604020202020204" pitchFamily="34" charset="0"/>
              </a:rPr>
              <a:t>Vaciar la carpeta de comentarios de </a:t>
            </a:r>
            <a:r>
              <a:rPr lang="es-EC" sz="2000" dirty="0" err="1">
                <a:latin typeface="Arial" panose="020B0604020202020204" pitchFamily="34" charset="0"/>
              </a:rPr>
              <a:t>spam</a:t>
            </a:r>
            <a:r>
              <a:rPr lang="es-EC" sz="2000" dirty="0">
                <a:latin typeface="Arial" panose="020B0604020202020204" pitchFamily="34" charset="0"/>
              </a:rPr>
              <a:t> de todos los blogs.</a:t>
            </a:r>
          </a:p>
          <a:p>
            <a:pPr>
              <a:buFont typeface="Arial" panose="020B0604020202020204" pitchFamily="34" charset="0"/>
              <a:buChar char="•"/>
            </a:pPr>
            <a:r>
              <a:rPr lang="es-EC" sz="2000" dirty="0">
                <a:latin typeface="Arial" panose="020B0604020202020204" pitchFamily="34" charset="0"/>
              </a:rPr>
              <a:t>Instalar </a:t>
            </a:r>
            <a:r>
              <a:rPr lang="es-EC" sz="2000" dirty="0" err="1">
                <a:latin typeface="Arial" panose="020B0604020202020204" pitchFamily="34" charset="0"/>
              </a:rPr>
              <a:t>plugins</a:t>
            </a:r>
            <a:r>
              <a:rPr lang="es-EC" sz="2000" dirty="0">
                <a:latin typeface="Arial" panose="020B0604020202020204" pitchFamily="34" charset="0"/>
              </a:rPr>
              <a:t>, usuarios o enlaces en todos los blogs.</a:t>
            </a:r>
          </a:p>
          <a:p>
            <a:pPr>
              <a:buFont typeface="Arial" panose="020B0604020202020204" pitchFamily="34" charset="0"/>
              <a:buChar char="•"/>
            </a:pPr>
            <a:r>
              <a:rPr lang="es-EC" sz="2000" dirty="0">
                <a:latin typeface="Arial" panose="020B0604020202020204" pitchFamily="34" charset="0"/>
              </a:rPr>
              <a:t>Hacer copias de seguridad de todos tus blogs</a:t>
            </a:r>
            <a:r>
              <a:rPr lang="es-EC" sz="2000" dirty="0" smtClean="0">
                <a:latin typeface="Arial" panose="020B0604020202020204" pitchFamily="34" charset="0"/>
              </a:rPr>
              <a:t>.</a:t>
            </a:r>
            <a:endParaRPr lang="es-EC" sz="2000" dirty="0">
              <a:latin typeface="Arial" panose="020B0604020202020204" pitchFamily="34" charset="0"/>
            </a:endParaRPr>
          </a:p>
        </p:txBody>
      </p:sp>
    </p:spTree>
    <p:extLst>
      <p:ext uri="{BB962C8B-B14F-4D97-AF65-F5344CB8AC3E}">
        <p14:creationId xmlns:p14="http://schemas.microsoft.com/office/powerpoint/2010/main" val="85652196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452718"/>
            <a:ext cx="9404723" cy="989716"/>
          </a:xfrm>
        </p:spPr>
        <p:txBody>
          <a:bodyPr/>
          <a:lstStyle/>
          <a:p>
            <a:r>
              <a:rPr lang="nl-NL" dirty="0"/>
              <a:t>P</a:t>
            </a:r>
            <a:r>
              <a:rPr lang="nl-NL" dirty="0" smtClean="0"/>
              <a:t>lugin </a:t>
            </a:r>
            <a:r>
              <a:rPr lang="nl-NL" dirty="0"/>
              <a:t>de cache en wordpress</a:t>
            </a:r>
            <a:endParaRPr lang="es-EC" dirty="0"/>
          </a:p>
        </p:txBody>
      </p:sp>
      <p:sp>
        <p:nvSpPr>
          <p:cNvPr id="3" name="Marcador de contenido 2"/>
          <p:cNvSpPr>
            <a:spLocks noGrp="1"/>
          </p:cNvSpPr>
          <p:nvPr>
            <p:ph idx="1"/>
          </p:nvPr>
        </p:nvSpPr>
        <p:spPr>
          <a:xfrm>
            <a:off x="875201" y="4660890"/>
            <a:ext cx="8946541" cy="2197110"/>
          </a:xfrm>
        </p:spPr>
        <p:txBody>
          <a:bodyPr/>
          <a:lstStyle/>
          <a:p>
            <a:r>
              <a:rPr lang="es-EC" dirty="0"/>
              <a:t>Lo que hacen los </a:t>
            </a:r>
            <a:r>
              <a:rPr lang="es-EC" dirty="0" err="1"/>
              <a:t>plugins</a:t>
            </a:r>
            <a:r>
              <a:rPr lang="es-EC" dirty="0"/>
              <a:t> de caché para </a:t>
            </a:r>
            <a:r>
              <a:rPr lang="es-EC" dirty="0" err="1"/>
              <a:t>WordPress</a:t>
            </a:r>
            <a:r>
              <a:rPr lang="es-EC" dirty="0"/>
              <a:t> es guardar todas las páginas que se generan la primera vez que alguien entra. Además, las almacena en </a:t>
            </a:r>
            <a:r>
              <a:rPr lang="es-EC" dirty="0" err="1"/>
              <a:t>formatoHTML</a:t>
            </a:r>
            <a:r>
              <a:rPr lang="es-EC" dirty="0"/>
              <a:t> en la memoria caché para mostrarlas desde ahí, lo que </a:t>
            </a:r>
            <a:r>
              <a:rPr lang="es-EC" b="1" dirty="0"/>
              <a:t>reduce de forma significativa el tiempo de carga </a:t>
            </a:r>
            <a:r>
              <a:rPr lang="es-EC" dirty="0"/>
              <a:t>(algo imprescindible para posicionar en Google).</a:t>
            </a:r>
          </a:p>
        </p:txBody>
      </p:sp>
      <p:pic>
        <p:nvPicPr>
          <p:cNvPr id="2050" name="Picture 2" descr="wordpress-cache"/>
          <p:cNvPicPr>
            <a:picLocks noChangeAspect="1" noChangeArrowheads="1"/>
          </p:cNvPicPr>
          <p:nvPr/>
        </p:nvPicPr>
        <p:blipFill rotWithShape="1">
          <a:blip r:embed="rId2">
            <a:extLst>
              <a:ext uri="{28A0092B-C50C-407E-A947-70E740481C1C}">
                <a14:useLocalDpi xmlns:a14="http://schemas.microsoft.com/office/drawing/2010/main" val="0"/>
              </a:ext>
            </a:extLst>
          </a:blip>
          <a:srcRect l="12501" t="62303" r="10366" b="-2668"/>
          <a:stretch/>
        </p:blipFill>
        <p:spPr bwMode="auto">
          <a:xfrm>
            <a:off x="465806" y="1712889"/>
            <a:ext cx="5188019" cy="227956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mejor-plugin-cache-wp"/>
          <p:cNvPicPr>
            <a:picLocks noChangeAspect="1" noChangeArrowheads="1"/>
          </p:cNvPicPr>
          <p:nvPr/>
        </p:nvPicPr>
        <p:blipFill rotWithShape="1">
          <a:blip r:embed="rId3">
            <a:extLst>
              <a:ext uri="{28A0092B-C50C-407E-A947-70E740481C1C}">
                <a14:useLocalDpi xmlns:a14="http://schemas.microsoft.com/office/drawing/2010/main" val="0"/>
              </a:ext>
            </a:extLst>
          </a:blip>
          <a:srcRect l="19149" r="17258"/>
          <a:stretch/>
        </p:blipFill>
        <p:spPr bwMode="auto">
          <a:xfrm>
            <a:off x="6078828" y="1712889"/>
            <a:ext cx="5061397" cy="2206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021246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452718"/>
            <a:ext cx="5432717" cy="732138"/>
          </a:xfrm>
        </p:spPr>
        <p:txBody>
          <a:bodyPr/>
          <a:lstStyle/>
          <a:p>
            <a:r>
              <a:rPr lang="es-EC" dirty="0"/>
              <a:t>Cookie </a:t>
            </a:r>
            <a:r>
              <a:rPr lang="es-EC" dirty="0" err="1"/>
              <a:t>Law</a:t>
            </a:r>
            <a:r>
              <a:rPr lang="es-EC" dirty="0"/>
              <a:t> </a:t>
            </a:r>
            <a:r>
              <a:rPr lang="es-EC" dirty="0" err="1"/>
              <a:t>Info</a:t>
            </a:r>
            <a:endParaRPr lang="es-EC" dirty="0"/>
          </a:p>
        </p:txBody>
      </p:sp>
      <p:sp>
        <p:nvSpPr>
          <p:cNvPr id="3" name="Marcador de contenido 2"/>
          <p:cNvSpPr>
            <a:spLocks noGrp="1"/>
          </p:cNvSpPr>
          <p:nvPr>
            <p:ph idx="1"/>
          </p:nvPr>
        </p:nvSpPr>
        <p:spPr>
          <a:xfrm>
            <a:off x="358472" y="4561381"/>
            <a:ext cx="11440711" cy="2094079"/>
          </a:xfrm>
        </p:spPr>
        <p:txBody>
          <a:bodyPr/>
          <a:lstStyle/>
          <a:p>
            <a:r>
              <a:rPr lang="es-EC" dirty="0" smtClean="0"/>
              <a:t>Según las leyes de la Unión Europea (basta con que tengas visitas de residentes europeos) estamos </a:t>
            </a:r>
            <a:r>
              <a:rPr lang="es-EC" dirty="0"/>
              <a:t>obligado a pedir permiso a tus usuarios para almacenar cookies en su equipo antes de permitirles navegar por tu </a:t>
            </a:r>
            <a:r>
              <a:rPr lang="es-EC" dirty="0" smtClean="0"/>
              <a:t>web.</a:t>
            </a:r>
          </a:p>
          <a:p>
            <a:r>
              <a:rPr lang="es-EC" dirty="0" smtClean="0"/>
              <a:t>Para cumplir con esta ley hay</a:t>
            </a:r>
            <a:r>
              <a:rPr lang="es-EC" dirty="0"/>
              <a:t> y cómo asegurarte de que </a:t>
            </a:r>
            <a:r>
              <a:rPr lang="es-EC" dirty="0" smtClean="0"/>
              <a:t>nuestra </a:t>
            </a:r>
            <a:r>
              <a:rPr lang="es-EC" dirty="0"/>
              <a:t>web de </a:t>
            </a:r>
            <a:r>
              <a:rPr lang="es-EC" dirty="0" err="1"/>
              <a:t>WordPress</a:t>
            </a:r>
            <a:r>
              <a:rPr lang="es-EC" dirty="0"/>
              <a:t> </a:t>
            </a:r>
            <a:r>
              <a:rPr lang="es-EC" dirty="0" smtClean="0"/>
              <a:t>cumple </a:t>
            </a:r>
            <a:r>
              <a:rPr lang="es-EC" dirty="0"/>
              <a:t>la Ley de Cookies.</a:t>
            </a:r>
          </a:p>
        </p:txBody>
      </p:sp>
      <p:pic>
        <p:nvPicPr>
          <p:cNvPr id="3074" name="Picture 2" descr="Tutorial Cookie Law Info"/>
          <p:cNvPicPr>
            <a:picLocks noChangeAspect="1" noChangeArrowheads="1"/>
          </p:cNvPicPr>
          <p:nvPr/>
        </p:nvPicPr>
        <p:blipFill rotWithShape="1">
          <a:blip r:embed="rId2">
            <a:extLst>
              <a:ext uri="{28A0092B-C50C-407E-A947-70E740481C1C}">
                <a14:useLocalDpi xmlns:a14="http://schemas.microsoft.com/office/drawing/2010/main" val="0"/>
              </a:ext>
            </a:extLst>
          </a:blip>
          <a:srcRect l="22377" t="22568" b="43743"/>
          <a:stretch/>
        </p:blipFill>
        <p:spPr bwMode="auto">
          <a:xfrm>
            <a:off x="417098" y="1313645"/>
            <a:ext cx="5275394" cy="2125014"/>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p:cNvSpPr/>
          <p:nvPr/>
        </p:nvSpPr>
        <p:spPr>
          <a:xfrm>
            <a:off x="6078828" y="1292141"/>
            <a:ext cx="6096000" cy="3139321"/>
          </a:xfrm>
          <a:prstGeom prst="rect">
            <a:avLst/>
          </a:prstGeom>
        </p:spPr>
        <p:txBody>
          <a:bodyPr>
            <a:spAutoFit/>
          </a:bodyPr>
          <a:lstStyle/>
          <a:p>
            <a:pPr algn="just"/>
            <a:r>
              <a:rPr lang="es-EC" sz="2000" dirty="0" smtClean="0"/>
              <a:t>Este </a:t>
            </a:r>
            <a:r>
              <a:rPr lang="es-EC" sz="2000" dirty="0" err="1" smtClean="0"/>
              <a:t>puglin</a:t>
            </a:r>
            <a:r>
              <a:rPr lang="es-EC" sz="2000" dirty="0" smtClean="0"/>
              <a:t> permiten</a:t>
            </a:r>
            <a:r>
              <a:rPr lang="es-EC" sz="2000" dirty="0"/>
              <a:t> integrar el aviso de cookies con el diseño de tu plantilla a la perfección, cambiando colores, estilos y fuentes. Puedes mostrar el aviso sobre el </a:t>
            </a:r>
            <a:r>
              <a:rPr lang="es-EC" sz="2000" dirty="0" err="1"/>
              <a:t>footer</a:t>
            </a:r>
            <a:r>
              <a:rPr lang="es-EC" sz="2000" dirty="0"/>
              <a:t> o sobre la cabecera, esconderlo después de que pase un tiempo (y especificar ese tiempo en milisegundos) o después de que el usuario empiece a hacer </a:t>
            </a:r>
            <a:r>
              <a:rPr lang="es-EC" sz="2000" dirty="0" err="1"/>
              <a:t>scroll</a:t>
            </a:r>
            <a:r>
              <a:rPr lang="es-EC" sz="2000" dirty="0"/>
              <a:t>, personalizar el mensaje y los botones, etc.</a:t>
            </a:r>
          </a:p>
          <a:p>
            <a:endParaRPr lang="es-EC" dirty="0"/>
          </a:p>
        </p:txBody>
      </p:sp>
    </p:spTree>
    <p:extLst>
      <p:ext uri="{BB962C8B-B14F-4D97-AF65-F5344CB8AC3E}">
        <p14:creationId xmlns:p14="http://schemas.microsoft.com/office/powerpoint/2010/main" val="29733865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b="1" dirty="0" err="1"/>
              <a:t>Really</a:t>
            </a:r>
            <a:r>
              <a:rPr lang="es-EC" b="1" dirty="0"/>
              <a:t> Simple SSL</a:t>
            </a:r>
            <a:br>
              <a:rPr lang="es-EC" b="1" dirty="0"/>
            </a:br>
            <a:endParaRPr lang="es-EC" dirty="0"/>
          </a:p>
        </p:txBody>
      </p:sp>
      <p:pic>
        <p:nvPicPr>
          <p:cNvPr id="4098" name="Picture 2" descr="WordPress - Plugins - AÃ±adir nuevo - Really Simple SSL"/>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7994" t="41185" r="42784"/>
          <a:stretch/>
        </p:blipFill>
        <p:spPr bwMode="auto">
          <a:xfrm>
            <a:off x="646111" y="1299456"/>
            <a:ext cx="4260740" cy="2399661"/>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p:cNvSpPr/>
          <p:nvPr/>
        </p:nvSpPr>
        <p:spPr>
          <a:xfrm>
            <a:off x="5069982" y="1402955"/>
            <a:ext cx="6302062" cy="2308324"/>
          </a:xfrm>
          <a:prstGeom prst="rect">
            <a:avLst/>
          </a:prstGeom>
        </p:spPr>
        <p:txBody>
          <a:bodyPr wrap="square">
            <a:spAutoFit/>
          </a:bodyPr>
          <a:lstStyle/>
          <a:p>
            <a:pPr algn="just"/>
            <a:r>
              <a:rPr lang="es-EC" dirty="0" err="1"/>
              <a:t>Really</a:t>
            </a:r>
            <a:r>
              <a:rPr lang="es-EC" dirty="0"/>
              <a:t> Simple SSL es un </a:t>
            </a:r>
            <a:r>
              <a:rPr lang="es-EC" dirty="0" err="1"/>
              <a:t>plugin</a:t>
            </a:r>
            <a:r>
              <a:rPr lang="es-EC" dirty="0"/>
              <a:t> que tiene como finalidad asignar el protocolo HTTPS a todas las páginas que forman parte del dominio de tu sitio web, enmascarando los datos suministrados por los usuarios que accedan y naveguen en él para hacerlos indescifrables en caso de una extracción no autorizada de los mismos.</a:t>
            </a:r>
          </a:p>
          <a:p>
            <a:endParaRPr lang="es-EC" dirty="0"/>
          </a:p>
        </p:txBody>
      </p:sp>
      <p:sp>
        <p:nvSpPr>
          <p:cNvPr id="5" name="Rectángulo 4"/>
          <p:cNvSpPr/>
          <p:nvPr/>
        </p:nvSpPr>
        <p:spPr>
          <a:xfrm>
            <a:off x="646110" y="4361422"/>
            <a:ext cx="10970633" cy="923330"/>
          </a:xfrm>
          <a:prstGeom prst="rect">
            <a:avLst/>
          </a:prstGeom>
        </p:spPr>
        <p:txBody>
          <a:bodyPr wrap="square">
            <a:spAutoFit/>
          </a:bodyPr>
          <a:lstStyle/>
          <a:p>
            <a:pPr algn="just"/>
            <a:r>
              <a:rPr lang="es-EC" dirty="0" err="1">
                <a:latin typeface="open sans"/>
              </a:rPr>
              <a:t>Really</a:t>
            </a:r>
            <a:r>
              <a:rPr lang="es-EC" dirty="0">
                <a:latin typeface="open sans"/>
              </a:rPr>
              <a:t> Simple SSL realiza cambios en la dirección URL de tu sitio web haciéndose cargo también de canalizar todos los accesos hechos a tu sitio desde otros dominios para que sean redirigidos a la versión HTTPS del mismo.</a:t>
            </a:r>
            <a:endParaRPr lang="es-EC" dirty="0"/>
          </a:p>
        </p:txBody>
      </p:sp>
    </p:spTree>
    <p:extLst>
      <p:ext uri="{BB962C8B-B14F-4D97-AF65-F5344CB8AC3E}">
        <p14:creationId xmlns:p14="http://schemas.microsoft.com/office/powerpoint/2010/main" val="35939572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452718"/>
            <a:ext cx="9404723" cy="912443"/>
          </a:xfrm>
        </p:spPr>
        <p:txBody>
          <a:bodyPr/>
          <a:lstStyle/>
          <a:p>
            <a:r>
              <a:rPr lang="es-EC" b="1" dirty="0" err="1" smtClean="0"/>
              <a:t>Yoast</a:t>
            </a:r>
            <a:r>
              <a:rPr lang="es-EC" b="1" dirty="0" smtClean="0"/>
              <a:t> </a:t>
            </a:r>
            <a:r>
              <a:rPr lang="es-EC" b="1" dirty="0"/>
              <a:t>seo </a:t>
            </a:r>
            <a:r>
              <a:rPr lang="es-EC" b="1" dirty="0" err="1"/>
              <a:t>wordpress</a:t>
            </a:r>
            <a:r>
              <a:rPr lang="es-EC" b="1" dirty="0"/>
              <a:t> </a:t>
            </a:r>
            <a:r>
              <a:rPr lang="es-EC" b="1" dirty="0" err="1"/>
              <a:t>plugin</a:t>
            </a:r>
            <a:endParaRPr lang="es-EC" b="1" dirty="0"/>
          </a:p>
        </p:txBody>
      </p:sp>
      <p:pic>
        <p:nvPicPr>
          <p:cNvPr id="5122" name="Picture 2" descr="Resultado de imagen para yoast seo wordpress plugin"/>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87" t="32113" r="50680" b="1892"/>
          <a:stretch/>
        </p:blipFill>
        <p:spPr bwMode="auto">
          <a:xfrm>
            <a:off x="3147268" y="1365161"/>
            <a:ext cx="4402408" cy="2378386"/>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p:cNvSpPr/>
          <p:nvPr/>
        </p:nvSpPr>
        <p:spPr>
          <a:xfrm>
            <a:off x="472225" y="4346894"/>
            <a:ext cx="11363459" cy="1754326"/>
          </a:xfrm>
          <a:prstGeom prst="rect">
            <a:avLst/>
          </a:prstGeom>
        </p:spPr>
        <p:txBody>
          <a:bodyPr wrap="square">
            <a:spAutoFit/>
          </a:bodyPr>
          <a:lstStyle/>
          <a:p>
            <a:r>
              <a:rPr lang="es-EC" dirty="0" err="1"/>
              <a:t>Yoast</a:t>
            </a:r>
            <a:r>
              <a:rPr lang="es-EC" dirty="0"/>
              <a:t> es un </a:t>
            </a:r>
            <a:r>
              <a:rPr lang="es-EC" dirty="0" err="1"/>
              <a:t>plugin</a:t>
            </a:r>
            <a:r>
              <a:rPr lang="es-EC" dirty="0"/>
              <a:t> que tiene todo lo que necesitas para dejar tu sitio en perfecto estado para los motores de búsqueda. De esta manera, si quieres tener un sitio en las primeras posiciones de Google y otros canales de búsqueda, no puedes dejar de usar esta herramienta para optimizar tus publicaciones. A parte de potencializar la ubicación del sitio en los buscadores, </a:t>
            </a:r>
            <a:r>
              <a:rPr lang="es-EC" dirty="0" err="1"/>
              <a:t>Yoast</a:t>
            </a:r>
            <a:r>
              <a:rPr lang="es-EC" dirty="0"/>
              <a:t> SEO sirve también para mejorar el posicionamiento en las redes sociales; y también, aunque no lo creas, para mejorar la redacción para internet.</a:t>
            </a:r>
          </a:p>
        </p:txBody>
      </p:sp>
    </p:spTree>
    <p:extLst>
      <p:ext uri="{BB962C8B-B14F-4D97-AF65-F5344CB8AC3E}">
        <p14:creationId xmlns:p14="http://schemas.microsoft.com/office/powerpoint/2010/main" val="3175242572"/>
      </p:ext>
    </p:extLst>
  </p:cSld>
  <p:clrMapOvr>
    <a:masterClrMapping/>
  </p:clrMapOvr>
  <p:transition spd="med">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2" y="311051"/>
            <a:ext cx="3475128" cy="899564"/>
          </a:xfrm>
        </p:spPr>
        <p:txBody>
          <a:bodyPr/>
          <a:lstStyle/>
          <a:p>
            <a:r>
              <a:rPr lang="es-EC" dirty="0" err="1"/>
              <a:t>UpdraftPlus</a:t>
            </a:r>
            <a:endParaRPr lang="es-EC" dirty="0"/>
          </a:p>
        </p:txBody>
      </p:sp>
      <p:sp>
        <p:nvSpPr>
          <p:cNvPr id="3" name="Marcador de contenido 2"/>
          <p:cNvSpPr>
            <a:spLocks noGrp="1"/>
          </p:cNvSpPr>
          <p:nvPr>
            <p:ph idx="1"/>
          </p:nvPr>
        </p:nvSpPr>
        <p:spPr>
          <a:xfrm>
            <a:off x="248084" y="5677842"/>
            <a:ext cx="11208892" cy="4195481"/>
          </a:xfrm>
        </p:spPr>
        <p:txBody>
          <a:bodyPr/>
          <a:lstStyle/>
          <a:p>
            <a:r>
              <a:rPr lang="es-EC" dirty="0"/>
              <a:t>Las copias de seguridad las puedes hacer tú mismo, las puedes delegar en la empresa de </a:t>
            </a:r>
            <a:r>
              <a:rPr lang="es-EC" dirty="0" err="1"/>
              <a:t>hosting</a:t>
            </a:r>
            <a:r>
              <a:rPr lang="es-EC" dirty="0"/>
              <a:t> que hayas contratado para tu </a:t>
            </a:r>
            <a:r>
              <a:rPr lang="es-EC" dirty="0" smtClean="0"/>
              <a:t>o </a:t>
            </a:r>
            <a:r>
              <a:rPr lang="es-EC" dirty="0"/>
              <a:t>las puedes delegar en un profesional independiente que te lleve los temas técnicos.</a:t>
            </a:r>
          </a:p>
        </p:txBody>
      </p:sp>
      <p:pic>
        <p:nvPicPr>
          <p:cNvPr id="6146" name="Picture 2" descr="Resultado de imagen para updraftplus wordpress backup plugin"/>
          <p:cNvPicPr>
            <a:picLocks noChangeAspect="1" noChangeArrowheads="1"/>
          </p:cNvPicPr>
          <p:nvPr/>
        </p:nvPicPr>
        <p:blipFill rotWithShape="1">
          <a:blip r:embed="rId2">
            <a:extLst>
              <a:ext uri="{28A0092B-C50C-407E-A947-70E740481C1C}">
                <a14:useLocalDpi xmlns:a14="http://schemas.microsoft.com/office/drawing/2010/main" val="0"/>
              </a:ext>
            </a:extLst>
          </a:blip>
          <a:srcRect t="33691" r="50435"/>
          <a:stretch/>
        </p:blipFill>
        <p:spPr bwMode="auto">
          <a:xfrm>
            <a:off x="646112" y="1210615"/>
            <a:ext cx="4453922" cy="267793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acer copia seguridad WordPress. PestaÃ±as de UpdraftPlu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112" y="4030218"/>
            <a:ext cx="8210550" cy="1266826"/>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p:cNvSpPr/>
          <p:nvPr/>
        </p:nvSpPr>
        <p:spPr>
          <a:xfrm>
            <a:off x="5360976" y="1441086"/>
            <a:ext cx="6096000" cy="1477328"/>
          </a:xfrm>
          <a:prstGeom prst="rect">
            <a:avLst/>
          </a:prstGeom>
        </p:spPr>
        <p:txBody>
          <a:bodyPr>
            <a:spAutoFit/>
          </a:bodyPr>
          <a:lstStyle/>
          <a:p>
            <a:pPr algn="just"/>
            <a:r>
              <a:rPr lang="es-EC" dirty="0"/>
              <a:t>Como ya sabemos que debemos realizar copias de seguridad de nuestro </a:t>
            </a:r>
            <a:r>
              <a:rPr lang="es-EC" dirty="0" err="1"/>
              <a:t>WordPress</a:t>
            </a:r>
            <a:r>
              <a:rPr lang="es-EC" dirty="0"/>
              <a:t> y aunque también sabemos que algunos servicios de </a:t>
            </a:r>
            <a:r>
              <a:rPr lang="es-EC" dirty="0" err="1"/>
              <a:t>hosting</a:t>
            </a:r>
            <a:r>
              <a:rPr lang="es-EC" dirty="0"/>
              <a:t> lo hacen por nosotros sin tener que preocuparnos, nunca está de más otro nivel de seguridad añadido.</a:t>
            </a:r>
          </a:p>
        </p:txBody>
      </p:sp>
    </p:spTree>
    <p:extLst>
      <p:ext uri="{BB962C8B-B14F-4D97-AF65-F5344CB8AC3E}">
        <p14:creationId xmlns:p14="http://schemas.microsoft.com/office/powerpoint/2010/main" val="311694098"/>
      </p:ext>
    </p:extLst>
  </p:cSld>
  <p:clrMapOvr>
    <a:masterClrMapping/>
  </p:clrMapOvr>
  <p:transition spd="med">
    <p:pul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smtClean="0"/>
              <a:t>Crear </a:t>
            </a:r>
            <a:r>
              <a:rPr lang="es-EC" dirty="0" err="1"/>
              <a:t>plugins</a:t>
            </a:r>
            <a:r>
              <a:rPr lang="es-EC" dirty="0"/>
              <a:t> para </a:t>
            </a:r>
            <a:r>
              <a:rPr lang="es-EC" dirty="0" err="1"/>
              <a:t>wordpress</a:t>
            </a:r>
            <a:endParaRPr lang="es-EC" dirty="0"/>
          </a:p>
        </p:txBody>
      </p:sp>
      <p:sp>
        <p:nvSpPr>
          <p:cNvPr id="5" name="Rectángulo 4"/>
          <p:cNvSpPr/>
          <p:nvPr/>
        </p:nvSpPr>
        <p:spPr>
          <a:xfrm>
            <a:off x="6327819" y="1674976"/>
            <a:ext cx="6096000" cy="1754326"/>
          </a:xfrm>
          <a:prstGeom prst="rect">
            <a:avLst/>
          </a:prstGeom>
        </p:spPr>
        <p:txBody>
          <a:bodyPr>
            <a:spAutoFit/>
          </a:bodyPr>
          <a:lstStyle/>
          <a:p>
            <a:r>
              <a:rPr lang="es-EC" dirty="0"/>
              <a:t>Un </a:t>
            </a:r>
            <a:r>
              <a:rPr lang="es-EC" dirty="0" err="1"/>
              <a:t>plugin</a:t>
            </a:r>
            <a:r>
              <a:rPr lang="es-EC" dirty="0"/>
              <a:t> de </a:t>
            </a:r>
            <a:r>
              <a:rPr lang="es-EC" dirty="0" err="1"/>
              <a:t>WordPress</a:t>
            </a:r>
            <a:r>
              <a:rPr lang="es-EC" dirty="0"/>
              <a:t> es un conjunto independiente de código que mejoran y amplían la funcionalidad de </a:t>
            </a:r>
            <a:r>
              <a:rPr lang="es-EC" dirty="0" err="1"/>
              <a:t>WordPress</a:t>
            </a:r>
            <a:r>
              <a:rPr lang="es-EC" dirty="0"/>
              <a:t>. Mediante el uso de cualquier combinación de PHP, HTML, CSS, JavaScript / </a:t>
            </a:r>
            <a:r>
              <a:rPr lang="es-EC" dirty="0" err="1"/>
              <a:t>jQuery</a:t>
            </a:r>
            <a:r>
              <a:rPr lang="es-EC" dirty="0"/>
              <a:t>, o cualquier otro lenguaje de programación web</a:t>
            </a:r>
          </a:p>
        </p:txBody>
      </p:sp>
      <p:pic>
        <p:nvPicPr>
          <p:cNvPr id="7172" name="Picture 4" descr="https://www.hostinger.es/tutoriales/wp-content/uploads/sites/7/2017/09/wordpress-plugin-personalizado-en-el-area-de-administracion.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1718" y="1247060"/>
            <a:ext cx="5924282" cy="2732512"/>
          </a:xfrm>
          <a:prstGeom prst="rect">
            <a:avLst/>
          </a:prstGeom>
          <a:noFill/>
          <a:extLst>
            <a:ext uri="{909E8E84-426E-40DD-AFC4-6F175D3DCCD1}">
              <a14:hiddenFill xmlns:a14="http://schemas.microsoft.com/office/drawing/2010/main">
                <a:solidFill>
                  <a:srgbClr val="FFFFFF"/>
                </a:solidFill>
              </a14:hiddenFill>
            </a:ext>
          </a:extLst>
        </p:spPr>
      </p:pic>
      <p:sp>
        <p:nvSpPr>
          <p:cNvPr id="8" name="Rectángulo 7"/>
          <p:cNvSpPr/>
          <p:nvPr/>
        </p:nvSpPr>
        <p:spPr>
          <a:xfrm>
            <a:off x="347728" y="4154396"/>
            <a:ext cx="11204620" cy="1754326"/>
          </a:xfrm>
          <a:prstGeom prst="rect">
            <a:avLst/>
          </a:prstGeom>
        </p:spPr>
        <p:txBody>
          <a:bodyPr wrap="square">
            <a:spAutoFit/>
          </a:bodyPr>
          <a:lstStyle/>
          <a:p>
            <a:pPr marL="285750" indent="-285750">
              <a:buFont typeface="Arial" panose="020B0604020202020204" pitchFamily="34" charset="0"/>
              <a:buChar char="•"/>
            </a:pPr>
            <a:r>
              <a:rPr lang="es-EC" dirty="0" smtClean="0"/>
              <a:t>El </a:t>
            </a:r>
            <a:r>
              <a:rPr lang="es-EC" dirty="0"/>
              <a:t>primer </a:t>
            </a:r>
            <a:r>
              <a:rPr lang="es-EC" dirty="0" smtClean="0"/>
              <a:t>es </a:t>
            </a:r>
            <a:r>
              <a:rPr lang="es-EC" dirty="0"/>
              <a:t>crear una carpeta para almacenar todos tus archivos. Los complementos se guardan en la siguiente carpeta: /</a:t>
            </a:r>
            <a:r>
              <a:rPr lang="es-EC" dirty="0" err="1"/>
              <a:t>wp-content</a:t>
            </a:r>
            <a:r>
              <a:rPr lang="es-EC" dirty="0"/>
              <a:t>/</a:t>
            </a:r>
            <a:r>
              <a:rPr lang="es-EC" dirty="0" err="1"/>
              <a:t>plugins</a:t>
            </a:r>
            <a:r>
              <a:rPr lang="es-EC" dirty="0" smtClean="0"/>
              <a:t>/</a:t>
            </a:r>
          </a:p>
          <a:p>
            <a:pPr marL="285750" indent="-285750">
              <a:buFont typeface="Arial" panose="020B0604020202020204" pitchFamily="34" charset="0"/>
              <a:buChar char="•"/>
            </a:pPr>
            <a:endParaRPr lang="es-EC" dirty="0" smtClean="0"/>
          </a:p>
          <a:p>
            <a:pPr marL="285750" indent="-285750">
              <a:buFont typeface="Arial" panose="020B0604020202020204" pitchFamily="34" charset="0"/>
              <a:buChar char="•"/>
            </a:pPr>
            <a:r>
              <a:rPr lang="es-EC" dirty="0"/>
              <a:t>Navega a la página de </a:t>
            </a:r>
            <a:r>
              <a:rPr lang="es-EC" dirty="0" err="1"/>
              <a:t>plugins</a:t>
            </a:r>
            <a:r>
              <a:rPr lang="es-EC" dirty="0"/>
              <a:t> del Panel de control de administración de </a:t>
            </a:r>
            <a:r>
              <a:rPr lang="es-EC" dirty="0" err="1"/>
              <a:t>WordPress</a:t>
            </a:r>
            <a:r>
              <a:rPr lang="es-EC" dirty="0"/>
              <a:t>. Ahora verás un </a:t>
            </a:r>
            <a:r>
              <a:rPr lang="es-EC" dirty="0" err="1"/>
              <a:t>plugin</a:t>
            </a:r>
            <a:r>
              <a:rPr lang="es-EC" dirty="0"/>
              <a:t> en la lista denominada </a:t>
            </a:r>
            <a:r>
              <a:rPr lang="es-EC" dirty="0" err="1"/>
              <a:t>My</a:t>
            </a:r>
            <a:r>
              <a:rPr lang="es-EC" dirty="0"/>
              <a:t> </a:t>
            </a:r>
            <a:r>
              <a:rPr lang="es-EC" dirty="0" err="1"/>
              <a:t>First</a:t>
            </a:r>
            <a:r>
              <a:rPr lang="es-EC" dirty="0"/>
              <a:t> </a:t>
            </a:r>
            <a:r>
              <a:rPr lang="es-EC" dirty="0" err="1"/>
              <a:t>Plugin</a:t>
            </a:r>
            <a:r>
              <a:rPr lang="es-EC" dirty="0"/>
              <a:t> con enlaces para </a:t>
            </a:r>
            <a:r>
              <a:rPr lang="es-EC" b="1" dirty="0"/>
              <a:t>activar, editar</a:t>
            </a:r>
            <a:r>
              <a:rPr lang="es-EC" dirty="0"/>
              <a:t> y eliminar el complemento</a:t>
            </a:r>
          </a:p>
        </p:txBody>
      </p:sp>
    </p:spTree>
    <p:extLst>
      <p:ext uri="{BB962C8B-B14F-4D97-AF65-F5344CB8AC3E}">
        <p14:creationId xmlns:p14="http://schemas.microsoft.com/office/powerpoint/2010/main" val="3588315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Resultado de imagen para QUE ES WOOCOMMERC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2189" y="340652"/>
            <a:ext cx="4377181" cy="2492700"/>
          </a:xfrm>
          <a:prstGeom prst="rect">
            <a:avLst/>
          </a:prstGeom>
          <a:noFill/>
          <a:extLst>
            <a:ext uri="{909E8E84-426E-40DD-AFC4-6F175D3DCCD1}">
              <a14:hiddenFill xmlns:a14="http://schemas.microsoft.com/office/drawing/2010/main">
                <a:solidFill>
                  <a:srgbClr val="FFFFFF"/>
                </a:solidFill>
              </a14:hiddenFill>
            </a:ext>
          </a:extLst>
        </p:spPr>
      </p:pic>
      <p:sp>
        <p:nvSpPr>
          <p:cNvPr id="5" name="Rectángulo 4"/>
          <p:cNvSpPr/>
          <p:nvPr/>
        </p:nvSpPr>
        <p:spPr>
          <a:xfrm>
            <a:off x="2120721" y="2979802"/>
            <a:ext cx="8027831" cy="2308324"/>
          </a:xfrm>
          <a:prstGeom prst="rect">
            <a:avLst/>
          </a:prstGeom>
        </p:spPr>
        <p:txBody>
          <a:bodyPr wrap="square">
            <a:spAutoFit/>
          </a:bodyPr>
          <a:lstStyle/>
          <a:p>
            <a:pPr algn="just"/>
            <a:r>
              <a:rPr lang="es-EC" dirty="0" err="1"/>
              <a:t>WooCommerce</a:t>
            </a:r>
            <a:r>
              <a:rPr lang="es-EC" dirty="0"/>
              <a:t> es un </a:t>
            </a:r>
            <a:r>
              <a:rPr lang="es-EC" dirty="0" err="1"/>
              <a:t>plugin</a:t>
            </a:r>
            <a:r>
              <a:rPr lang="es-EC" dirty="0"/>
              <a:t> gratuito de </a:t>
            </a:r>
            <a:r>
              <a:rPr lang="es-EC" dirty="0" err="1"/>
              <a:t>eCommerce</a:t>
            </a:r>
            <a:r>
              <a:rPr lang="es-EC" dirty="0"/>
              <a:t> que te permite vender cualquier cosa, con elegancia. Creado para que se integre sin problemas con </a:t>
            </a:r>
            <a:r>
              <a:rPr lang="es-EC" dirty="0" err="1"/>
              <a:t>WordPress</a:t>
            </a:r>
            <a:r>
              <a:rPr lang="es-EC" dirty="0"/>
              <a:t>, </a:t>
            </a:r>
            <a:r>
              <a:rPr lang="es-EC" dirty="0" err="1"/>
              <a:t>WooCommerce</a:t>
            </a:r>
            <a:r>
              <a:rPr lang="es-EC" dirty="0"/>
              <a:t> es la solución </a:t>
            </a:r>
            <a:r>
              <a:rPr lang="es-EC" dirty="0" err="1"/>
              <a:t>eCommerce</a:t>
            </a:r>
            <a:r>
              <a:rPr lang="es-EC" dirty="0"/>
              <a:t> favorita en todo el mundo y ofrece un control total tanto a propietarios de tienda como a desarrolladores. Con una flexibilidad infinita y acceso a cientos de extensiones </a:t>
            </a:r>
            <a:r>
              <a:rPr lang="es-EC" dirty="0" err="1"/>
              <a:t>WordPress</a:t>
            </a:r>
            <a:r>
              <a:rPr lang="es-EC" dirty="0"/>
              <a:t> tanto gratis como de pago, </a:t>
            </a:r>
            <a:r>
              <a:rPr lang="es-EC" dirty="0" err="1"/>
              <a:t>WooCommerce</a:t>
            </a:r>
            <a:r>
              <a:rPr lang="es-EC" dirty="0"/>
              <a:t> actualmente gestiona el 30% de todas las tiendas online – más que ninguna otra plataforma.</a:t>
            </a:r>
          </a:p>
        </p:txBody>
      </p:sp>
    </p:spTree>
    <p:extLst>
      <p:ext uri="{BB962C8B-B14F-4D97-AF65-F5344CB8AC3E}">
        <p14:creationId xmlns:p14="http://schemas.microsoft.com/office/powerpoint/2010/main" val="401067538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Resultado de imagen para logo wordpres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73544" y="4762313"/>
            <a:ext cx="3163910" cy="1966898"/>
          </a:xfrm>
          <a:prstGeom prst="rect">
            <a:avLst/>
          </a:prstGeom>
          <a:noFill/>
          <a:extLst>
            <a:ext uri="{909E8E84-426E-40DD-AFC4-6F175D3DCCD1}">
              <a14:hiddenFill xmlns:a14="http://schemas.microsoft.com/office/drawing/2010/main">
                <a:solidFill>
                  <a:srgbClr val="FFFFFF"/>
                </a:solidFill>
              </a14:hiddenFill>
            </a:ext>
          </a:extLst>
        </p:spPr>
      </p:pic>
      <p:sp>
        <p:nvSpPr>
          <p:cNvPr id="5" name="Marcador de contenido 4"/>
          <p:cNvSpPr>
            <a:spLocks noGrp="1"/>
          </p:cNvSpPr>
          <p:nvPr>
            <p:ph idx="1"/>
          </p:nvPr>
        </p:nvSpPr>
        <p:spPr/>
        <p:txBody>
          <a:bodyPr/>
          <a:lstStyle/>
          <a:p>
            <a:endParaRPr lang="es-EC"/>
          </a:p>
        </p:txBody>
      </p:sp>
      <p:sp>
        <p:nvSpPr>
          <p:cNvPr id="6" name="Título 5"/>
          <p:cNvSpPr>
            <a:spLocks noGrp="1"/>
          </p:cNvSpPr>
          <p:nvPr>
            <p:ph type="title"/>
          </p:nvPr>
        </p:nvSpPr>
        <p:spPr/>
        <p:txBody>
          <a:bodyPr/>
          <a:lstStyle/>
          <a:p>
            <a:endParaRPr lang="es-EC"/>
          </a:p>
        </p:txBody>
      </p:sp>
      <p:pic>
        <p:nvPicPr>
          <p:cNvPr id="2050" name="Picture 2" descr="Resultado de imagen para que es wordpres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0"/>
            <a:ext cx="1219352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257719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46866" y="386365"/>
            <a:ext cx="9404723" cy="757896"/>
          </a:xfrm>
        </p:spPr>
        <p:txBody>
          <a:bodyPr/>
          <a:lstStyle/>
          <a:p>
            <a:r>
              <a:rPr lang="es-EC" b="1" dirty="0"/>
              <a:t>Instalar y activar </a:t>
            </a:r>
            <a:r>
              <a:rPr lang="es-EC" b="1" dirty="0" err="1"/>
              <a:t>WooCommerce</a:t>
            </a:r>
            <a:r>
              <a:rPr lang="es-EC" b="1" dirty="0"/>
              <a:t/>
            </a:r>
            <a:br>
              <a:rPr lang="es-EC" b="1" dirty="0"/>
            </a:br>
            <a:endParaRPr lang="es-EC" dirty="0"/>
          </a:p>
        </p:txBody>
      </p:sp>
      <p:pic>
        <p:nvPicPr>
          <p:cNvPr id="9218" name="Picture 2" descr="https://www.hostinger.es/tutoriales/wp-content/uploads/sites/7/2017/05/image5-2.pn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46866" y="3742364"/>
            <a:ext cx="2882022" cy="1962977"/>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https://www.hostinger.es/tutoriales/wp-content/uploads/sites/7/2017/05/image7-1-300x28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866" y="1144261"/>
            <a:ext cx="2831185" cy="2314537"/>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descr="https://www.hostinger.es/tutoriales/wp-content/uploads/sites/7/2017/05/image3-4.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99601" y="1138713"/>
            <a:ext cx="3201199" cy="2308421"/>
          </a:xfrm>
          <a:prstGeom prst="rect">
            <a:avLst/>
          </a:prstGeom>
          <a:noFill/>
          <a:extLst>
            <a:ext uri="{909E8E84-426E-40DD-AFC4-6F175D3DCCD1}">
              <a14:hiddenFill xmlns:a14="http://schemas.microsoft.com/office/drawing/2010/main">
                <a:solidFill>
                  <a:srgbClr val="FFFFFF"/>
                </a:solidFill>
              </a14:hiddenFill>
            </a:ext>
          </a:extLst>
        </p:spPr>
      </p:pic>
      <p:pic>
        <p:nvPicPr>
          <p:cNvPr id="9226" name="Picture 10" descr="https://www.hostinger.es/tutoriales/wp-content/uploads/sites/7/2017/05/image4-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25719" y="1249004"/>
            <a:ext cx="3669400" cy="2209794"/>
          </a:xfrm>
          <a:prstGeom prst="rect">
            <a:avLst/>
          </a:prstGeom>
          <a:noFill/>
          <a:extLst>
            <a:ext uri="{909E8E84-426E-40DD-AFC4-6F175D3DCCD1}">
              <a14:hiddenFill xmlns:a14="http://schemas.microsoft.com/office/drawing/2010/main">
                <a:solidFill>
                  <a:srgbClr val="FFFFFF"/>
                </a:solidFill>
              </a14:hiddenFill>
            </a:ext>
          </a:extLst>
        </p:spPr>
      </p:pic>
      <p:pic>
        <p:nvPicPr>
          <p:cNvPr id="9228" name="Picture 12" descr="https://www.hostinger.es/tutoriales/wp-content/uploads/sites/7/2017/05/image8-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89752" y="3742364"/>
            <a:ext cx="3020895" cy="2675489"/>
          </a:xfrm>
          <a:prstGeom prst="rect">
            <a:avLst/>
          </a:prstGeom>
          <a:noFill/>
          <a:extLst>
            <a:ext uri="{909E8E84-426E-40DD-AFC4-6F175D3DCCD1}">
              <a14:hiddenFill xmlns:a14="http://schemas.microsoft.com/office/drawing/2010/main">
                <a:solidFill>
                  <a:srgbClr val="FFFFFF"/>
                </a:solidFill>
              </a14:hiddenFill>
            </a:ext>
          </a:extLst>
        </p:spPr>
      </p:pic>
      <p:sp>
        <p:nvSpPr>
          <p:cNvPr id="6" name="Rectángulo 5"/>
          <p:cNvSpPr/>
          <p:nvPr/>
        </p:nvSpPr>
        <p:spPr>
          <a:xfrm>
            <a:off x="6293476" y="4038793"/>
            <a:ext cx="6096000" cy="685059"/>
          </a:xfrm>
          <a:prstGeom prst="rect">
            <a:avLst/>
          </a:prstGeom>
        </p:spPr>
        <p:txBody>
          <a:bodyPr>
            <a:spAutoFit/>
          </a:bodyPr>
          <a:lstStyle/>
          <a:p>
            <a:pPr>
              <a:lnSpc>
                <a:spcPct val="107000"/>
              </a:lnSpc>
              <a:spcAft>
                <a:spcPts val="800"/>
              </a:spcAft>
            </a:pPr>
            <a:r>
              <a:rPr lang="es-EC" dirty="0">
                <a:latin typeface="Calibri" panose="020F0502020204030204" pitchFamily="34" charset="0"/>
                <a:ea typeface="Calibri" panose="020F0502020204030204" pitchFamily="34" charset="0"/>
                <a:cs typeface="Times New Roman" panose="02020603050405020304" pitchFamily="18" charset="0"/>
              </a:rPr>
              <a:t>Seleccionamos las configuraciones correspondientes según sean las necesidades de nuestra tienda. </a:t>
            </a:r>
            <a:endParaRPr lang="es-EC"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12612166"/>
      </p:ext>
    </p:extLst>
  </p:cSld>
  <p:clrMapOvr>
    <a:masterClrMapping/>
  </p:clrMapOvr>
  <p:transition spd="slow">
    <p:randomBar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b="1" dirty="0"/>
              <a:t>Administración de productos</a:t>
            </a:r>
            <a:br>
              <a:rPr lang="es-EC" b="1" dirty="0"/>
            </a:br>
            <a:endParaRPr lang="es-EC" dirty="0"/>
          </a:p>
        </p:txBody>
      </p:sp>
      <p:pic>
        <p:nvPicPr>
          <p:cNvPr id="4" name="Picture 4" descr="https://www.hostinger.es/tutoriales/wp-content/uploads/sites/7/2017/05/image6-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0410" y="2471433"/>
            <a:ext cx="9341477" cy="3891623"/>
          </a:xfrm>
          <a:prstGeom prst="rect">
            <a:avLst/>
          </a:prstGeom>
          <a:noFill/>
          <a:extLst>
            <a:ext uri="{909E8E84-426E-40DD-AFC4-6F175D3DCCD1}">
              <a14:hiddenFill xmlns:a14="http://schemas.microsoft.com/office/drawing/2010/main">
                <a:solidFill>
                  <a:srgbClr val="FFFFFF"/>
                </a:solidFill>
              </a14:hiddenFill>
            </a:ext>
          </a:extLst>
        </p:spPr>
      </p:pic>
      <p:sp>
        <p:nvSpPr>
          <p:cNvPr id="6" name="Rectángulo 5"/>
          <p:cNvSpPr/>
          <p:nvPr/>
        </p:nvSpPr>
        <p:spPr>
          <a:xfrm>
            <a:off x="497982" y="1253083"/>
            <a:ext cx="10590727" cy="923330"/>
          </a:xfrm>
          <a:prstGeom prst="rect">
            <a:avLst/>
          </a:prstGeom>
        </p:spPr>
        <p:txBody>
          <a:bodyPr wrap="square">
            <a:spAutoFit/>
          </a:bodyPr>
          <a:lstStyle/>
          <a:p>
            <a:r>
              <a:rPr lang="es-EC" dirty="0"/>
              <a:t>Puedes ver todos los productos y administraros en la página de Productos. Aquí puedes editar, borrar, duplicar o destacar un producto. Seleccionando múltiples productos les puedes aplicar cierta acción.</a:t>
            </a:r>
          </a:p>
        </p:txBody>
      </p:sp>
    </p:spTree>
    <p:extLst>
      <p:ext uri="{BB962C8B-B14F-4D97-AF65-F5344CB8AC3E}">
        <p14:creationId xmlns:p14="http://schemas.microsoft.com/office/powerpoint/2010/main" val="297907584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6111" y="452718"/>
            <a:ext cx="10030475" cy="1400530"/>
          </a:xfrm>
        </p:spPr>
        <p:txBody>
          <a:bodyPr/>
          <a:lstStyle/>
          <a:p>
            <a:r>
              <a:rPr lang="es-EC" b="1" dirty="0"/>
              <a:t>¿Qué podemos hacer con </a:t>
            </a:r>
            <a:r>
              <a:rPr lang="es-EC" b="1" dirty="0" err="1"/>
              <a:t>WordPress</a:t>
            </a:r>
            <a:r>
              <a:rPr lang="es-EC" b="1" dirty="0"/>
              <a:t>?</a:t>
            </a:r>
            <a:endParaRPr lang="es-EC" dirty="0"/>
          </a:p>
        </p:txBody>
      </p:sp>
      <p:sp>
        <p:nvSpPr>
          <p:cNvPr id="3" name="Marcador de contenido 2"/>
          <p:cNvSpPr>
            <a:spLocks noGrp="1"/>
          </p:cNvSpPr>
          <p:nvPr>
            <p:ph idx="1"/>
          </p:nvPr>
        </p:nvSpPr>
        <p:spPr>
          <a:xfrm>
            <a:off x="394974" y="1975644"/>
            <a:ext cx="9315696" cy="4195481"/>
          </a:xfrm>
        </p:spPr>
        <p:txBody>
          <a:bodyPr>
            <a:normAutofit/>
          </a:bodyPr>
          <a:lstStyle/>
          <a:p>
            <a:pPr marL="0" indent="0">
              <a:buNone/>
            </a:pPr>
            <a:r>
              <a:rPr lang="es-EC" dirty="0" smtClean="0"/>
              <a:t>Se han </a:t>
            </a:r>
            <a:r>
              <a:rPr lang="es-EC" dirty="0"/>
              <a:t>ido desarrollando </a:t>
            </a:r>
            <a:r>
              <a:rPr lang="es-EC" dirty="0" err="1"/>
              <a:t>plugins</a:t>
            </a:r>
            <a:r>
              <a:rPr lang="es-EC" dirty="0"/>
              <a:t> para utilizarlo en todo tipos de sitios web, pero vamos a echar un vistazo a las opciones más habituales </a:t>
            </a:r>
            <a:r>
              <a:rPr lang="es-EC" dirty="0" smtClean="0"/>
              <a:t>:</a:t>
            </a:r>
          </a:p>
          <a:p>
            <a:pPr marL="0" indent="0">
              <a:buNone/>
            </a:pPr>
            <a:endParaRPr lang="es-EC" dirty="0"/>
          </a:p>
          <a:p>
            <a:r>
              <a:rPr lang="es-EC" b="1" dirty="0"/>
              <a:t>Blog:</a:t>
            </a:r>
            <a:r>
              <a:rPr lang="es-EC" dirty="0"/>
              <a:t> en un principio </a:t>
            </a:r>
            <a:r>
              <a:rPr lang="es-EC" dirty="0" err="1"/>
              <a:t>WordPress</a:t>
            </a:r>
            <a:r>
              <a:rPr lang="es-EC" dirty="0"/>
              <a:t> se diseñó para gestionar blogs, y por defecto viene preparado para </a:t>
            </a:r>
            <a:r>
              <a:rPr lang="es-EC" dirty="0" smtClean="0"/>
              <a:t>ello. </a:t>
            </a:r>
          </a:p>
          <a:p>
            <a:r>
              <a:rPr lang="es-EC" b="1" dirty="0" smtClean="0"/>
              <a:t>Página de empresa:</a:t>
            </a:r>
            <a:r>
              <a:rPr lang="es-EC" dirty="0" smtClean="0"/>
              <a:t> si queremos crear una web para nuestra empresa, es fácil encontrar plantillas para ello. </a:t>
            </a:r>
          </a:p>
          <a:p>
            <a:r>
              <a:rPr lang="es-EC" b="1" dirty="0" smtClean="0"/>
              <a:t>Tienda </a:t>
            </a:r>
            <a:r>
              <a:rPr lang="es-EC" b="1" dirty="0"/>
              <a:t>online:</a:t>
            </a:r>
            <a:r>
              <a:rPr lang="es-EC" dirty="0"/>
              <a:t> existen diferentes </a:t>
            </a:r>
            <a:r>
              <a:rPr lang="es-EC" dirty="0" err="1"/>
              <a:t>plugins</a:t>
            </a:r>
            <a:r>
              <a:rPr lang="es-EC" dirty="0"/>
              <a:t> para abrir una tienda online basada en </a:t>
            </a:r>
            <a:r>
              <a:rPr lang="es-EC" dirty="0" err="1"/>
              <a:t>WordPress</a:t>
            </a:r>
            <a:r>
              <a:rPr lang="es-EC" dirty="0"/>
              <a:t>, como el popular </a:t>
            </a:r>
            <a:r>
              <a:rPr lang="es-EC" dirty="0" err="1"/>
              <a:t>WooCommerce</a:t>
            </a:r>
            <a:r>
              <a:rPr lang="es-EC" dirty="0" smtClean="0"/>
              <a:t>..</a:t>
            </a:r>
            <a:endParaRPr lang="es-EC" dirty="0"/>
          </a:p>
          <a:p>
            <a:endParaRPr lang="es-EC" dirty="0"/>
          </a:p>
        </p:txBody>
      </p:sp>
      <p:pic>
        <p:nvPicPr>
          <p:cNvPr id="1026" name="Picture 2" descr="Resultado de imagen para logo wordpres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99301" y="4762313"/>
            <a:ext cx="3163910" cy="1966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6521913"/>
      </p:ext>
    </p:extLst>
  </p:cSld>
  <p:clrMapOvr>
    <a:masterClrMapping/>
  </p:clrMapOvr>
  <p:transition spd="slow">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b="1" dirty="0"/>
              <a:t>¿Qué debes hacer antes de comenzar?</a:t>
            </a:r>
            <a:r>
              <a:rPr lang="es-EC" dirty="0"/>
              <a:t/>
            </a:r>
            <a:br>
              <a:rPr lang="es-EC" dirty="0"/>
            </a:br>
            <a:endParaRPr lang="es-EC" dirty="0"/>
          </a:p>
        </p:txBody>
      </p:sp>
      <p:sp>
        <p:nvSpPr>
          <p:cNvPr id="3" name="Marcador de contenido 2"/>
          <p:cNvSpPr>
            <a:spLocks noGrp="1"/>
          </p:cNvSpPr>
          <p:nvPr>
            <p:ph idx="1"/>
          </p:nvPr>
        </p:nvSpPr>
        <p:spPr>
          <a:xfrm>
            <a:off x="356338" y="2052919"/>
            <a:ext cx="11002828" cy="2248626"/>
          </a:xfrm>
        </p:spPr>
        <p:txBody>
          <a:bodyPr/>
          <a:lstStyle/>
          <a:p>
            <a:r>
              <a:rPr lang="es-EC" dirty="0" smtClean="0"/>
              <a:t>Si </a:t>
            </a:r>
            <a:r>
              <a:rPr lang="es-EC" dirty="0"/>
              <a:t>es tu primera vez en </a:t>
            </a:r>
            <a:r>
              <a:rPr lang="es-EC" dirty="0" err="1"/>
              <a:t>WordPress</a:t>
            </a:r>
            <a:r>
              <a:rPr lang="es-EC" dirty="0"/>
              <a:t> tienes varias opciones. Desde instalar </a:t>
            </a:r>
            <a:r>
              <a:rPr lang="es-EC" b="1" dirty="0" err="1"/>
              <a:t>WordPress</a:t>
            </a:r>
            <a:r>
              <a:rPr lang="es-EC" dirty="0"/>
              <a:t> en un entorno local, que funcionaría solo en </a:t>
            </a:r>
            <a:r>
              <a:rPr lang="es-EC" dirty="0" err="1"/>
              <a:t>en</a:t>
            </a:r>
            <a:r>
              <a:rPr lang="es-EC" dirty="0"/>
              <a:t> tu equipo, hasta instalarlo utilizando un dominio y un servidor pagos. La diferencia fundamental es que el primero es privado y el segundo es público porque está subido a internet.</a:t>
            </a:r>
          </a:p>
          <a:p>
            <a:pPr marL="0" indent="0">
              <a:buNone/>
            </a:pPr>
            <a:endParaRPr lang="es-EC" dirty="0"/>
          </a:p>
        </p:txBody>
      </p:sp>
      <p:pic>
        <p:nvPicPr>
          <p:cNvPr id="4" name="Picture 2" descr="Resultado de imagen para logo wordpres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99301" y="4762313"/>
            <a:ext cx="3163910" cy="196689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n relacionada"/>
          <p:cNvPicPr>
            <a:picLocks noChangeAspect="1" noChangeArrowheads="1"/>
          </p:cNvPicPr>
          <p:nvPr/>
        </p:nvPicPr>
        <p:blipFill rotWithShape="1">
          <a:blip r:embed="rId3">
            <a:extLst>
              <a:ext uri="{28A0092B-C50C-407E-A947-70E740481C1C}">
                <a14:useLocalDpi xmlns:a14="http://schemas.microsoft.com/office/drawing/2010/main" val="0"/>
              </a:ext>
            </a:extLst>
          </a:blip>
          <a:srcRect t="22252" b="24312"/>
          <a:stretch/>
        </p:blipFill>
        <p:spPr bwMode="auto">
          <a:xfrm>
            <a:off x="307975" y="3953815"/>
            <a:ext cx="3346341" cy="1339403"/>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4" descr="Resultado de imagen para servidores locales wampserver"/>
          <p:cNvSpPr>
            <a:spLocks noChangeAspect="1" noChangeArrowheads="1"/>
          </p:cNvSpPr>
          <p:nvPr/>
        </p:nvSpPr>
        <p:spPr bwMode="auto">
          <a:xfrm>
            <a:off x="5014649" y="4184640"/>
            <a:ext cx="2583885" cy="258389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C"/>
          </a:p>
        </p:txBody>
      </p:sp>
      <p:sp>
        <p:nvSpPr>
          <p:cNvPr id="6" name="AutoShape 6" descr="Resultado de imagen para servidores locales wampserver"/>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C"/>
          </a:p>
        </p:txBody>
      </p:sp>
      <p:pic>
        <p:nvPicPr>
          <p:cNvPr id="7" name="Imagen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35057" y="3906713"/>
            <a:ext cx="2813094" cy="1362865"/>
          </a:xfrm>
          <a:prstGeom prst="rect">
            <a:avLst/>
          </a:prstGeom>
        </p:spPr>
      </p:pic>
      <p:pic>
        <p:nvPicPr>
          <p:cNvPr id="1032" name="Picture 8" descr="Screen Shot 2017-08-28 at 7.40.01 PM.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6157" r="851"/>
          <a:stretch/>
        </p:blipFill>
        <p:spPr bwMode="auto">
          <a:xfrm>
            <a:off x="7362958" y="3906713"/>
            <a:ext cx="3996208" cy="1366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6612032"/>
      </p:ext>
    </p:extLst>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b="1" dirty="0"/>
              <a:t>Instala </a:t>
            </a:r>
            <a:r>
              <a:rPr lang="es-EC" b="1" dirty="0" err="1"/>
              <a:t>WordPress</a:t>
            </a:r>
            <a:r>
              <a:rPr lang="es-EC" b="1" dirty="0"/>
              <a:t> en un entorno local</a:t>
            </a:r>
            <a:endParaRPr lang="es-EC" dirty="0"/>
          </a:p>
        </p:txBody>
      </p:sp>
      <p:sp>
        <p:nvSpPr>
          <p:cNvPr id="3" name="Marcador de contenido 2"/>
          <p:cNvSpPr>
            <a:spLocks noGrp="1"/>
          </p:cNvSpPr>
          <p:nvPr>
            <p:ph idx="1"/>
          </p:nvPr>
        </p:nvSpPr>
        <p:spPr>
          <a:xfrm>
            <a:off x="341312" y="1853248"/>
            <a:ext cx="11761788" cy="4195481"/>
          </a:xfrm>
        </p:spPr>
        <p:txBody>
          <a:bodyPr/>
          <a:lstStyle/>
          <a:p>
            <a:r>
              <a:rPr lang="es-EC" dirty="0"/>
              <a:t>Para que comenzar a gestionar tu entorno local debes ir a &gt;</a:t>
            </a:r>
            <a:r>
              <a:rPr lang="es-EC" dirty="0" smtClean="0"/>
              <a:t>Tools&gt;</a:t>
            </a:r>
            <a:r>
              <a:rPr lang="es-EC" dirty="0" err="1" smtClean="0"/>
              <a:t>PhpMyAdmin</a:t>
            </a:r>
            <a:endParaRPr lang="es-EC" dirty="0"/>
          </a:p>
          <a:p>
            <a:pPr marL="0" indent="0">
              <a:buNone/>
            </a:pPr>
            <a:r>
              <a:rPr lang="es-EC" dirty="0" smtClean="0"/>
              <a:t>Para </a:t>
            </a:r>
            <a:r>
              <a:rPr lang="es-EC" dirty="0"/>
              <a:t>que podamos llegar a trabajar en </a:t>
            </a:r>
            <a:r>
              <a:rPr lang="es-EC" dirty="0" err="1"/>
              <a:t>WordPress</a:t>
            </a:r>
            <a:r>
              <a:rPr lang="es-EC" dirty="0"/>
              <a:t> antes debemos crear un usuario, esto lo podemos hacer en la pestaña </a:t>
            </a:r>
            <a:r>
              <a:rPr lang="es-EC" dirty="0" err="1"/>
              <a:t>User</a:t>
            </a:r>
            <a:r>
              <a:rPr lang="es-EC" dirty="0"/>
              <a:t> </a:t>
            </a:r>
            <a:r>
              <a:rPr lang="es-EC" dirty="0" err="1"/>
              <a:t>accounts</a:t>
            </a:r>
            <a:r>
              <a:rPr lang="es-EC" dirty="0"/>
              <a:t>. En esta sección, vamos seleccionar la opción de añadir un usuario o </a:t>
            </a:r>
            <a:r>
              <a:rPr lang="es-EC" dirty="0" err="1"/>
              <a:t>add</a:t>
            </a:r>
            <a:r>
              <a:rPr lang="es-EC" dirty="0"/>
              <a:t> </a:t>
            </a:r>
            <a:r>
              <a:rPr lang="es-EC" dirty="0" err="1"/>
              <a:t>user</a:t>
            </a:r>
            <a:r>
              <a:rPr lang="es-EC" dirty="0"/>
              <a:t> </a:t>
            </a:r>
            <a:r>
              <a:rPr lang="es-EC" dirty="0" err="1" smtClean="0"/>
              <a:t>account</a:t>
            </a:r>
            <a:r>
              <a:rPr lang="es-EC" dirty="0" smtClean="0"/>
              <a:t>(Crearemos nuestra base de datos).</a:t>
            </a:r>
            <a:endParaRPr lang="es-EC" dirty="0"/>
          </a:p>
        </p:txBody>
      </p:sp>
      <p:pic>
        <p:nvPicPr>
          <p:cNvPr id="2050" name="Picture 2" descr="Screen Shot 2017-08-28 at 7.04.02 P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3412" y="3342678"/>
            <a:ext cx="7774015" cy="3197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08638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b="1" dirty="0"/>
              <a:t>Instala </a:t>
            </a:r>
            <a:r>
              <a:rPr lang="es-EC" b="1" dirty="0" err="1"/>
              <a:t>WordPress</a:t>
            </a:r>
            <a:r>
              <a:rPr lang="es-EC" b="1" dirty="0"/>
              <a:t> en un entorno local</a:t>
            </a:r>
            <a:endParaRPr lang="es-EC" dirty="0"/>
          </a:p>
        </p:txBody>
      </p:sp>
      <p:sp>
        <p:nvSpPr>
          <p:cNvPr id="3" name="Marcador de contenido 2"/>
          <p:cNvSpPr>
            <a:spLocks noGrp="1"/>
          </p:cNvSpPr>
          <p:nvPr>
            <p:ph idx="1"/>
          </p:nvPr>
        </p:nvSpPr>
        <p:spPr>
          <a:xfrm>
            <a:off x="375628" y="1853248"/>
            <a:ext cx="9945688" cy="2023782"/>
          </a:xfrm>
        </p:spPr>
        <p:txBody>
          <a:bodyPr/>
          <a:lstStyle/>
          <a:p>
            <a:r>
              <a:rPr lang="es-EC" dirty="0"/>
              <a:t>Para instalar </a:t>
            </a:r>
            <a:r>
              <a:rPr lang="es-EC" dirty="0" err="1"/>
              <a:t>WordPress</a:t>
            </a:r>
            <a:r>
              <a:rPr lang="es-EC" dirty="0"/>
              <a:t> debes mover la carpeta de </a:t>
            </a:r>
            <a:r>
              <a:rPr lang="es-EC" dirty="0" err="1"/>
              <a:t>WordPress</a:t>
            </a:r>
            <a:r>
              <a:rPr lang="es-EC" dirty="0"/>
              <a:t> a la que se guardó tu entorno local de desarrollo, es decir, MAMP en nuestro caso. Debemos mover la carpeta a </a:t>
            </a:r>
            <a:r>
              <a:rPr lang="es-EC" dirty="0" err="1"/>
              <a:t>htdocs</a:t>
            </a:r>
            <a:r>
              <a:rPr lang="es-EC" dirty="0"/>
              <a:t> en donde podremos tener todos los archivos de </a:t>
            </a:r>
            <a:r>
              <a:rPr lang="es-EC" dirty="0" err="1"/>
              <a:t>WordPress</a:t>
            </a:r>
            <a:r>
              <a:rPr lang="es-EC" dirty="0"/>
              <a:t>. La ruta por defecto en Mac es: Apps&gt;MAMP&gt;</a:t>
            </a:r>
            <a:r>
              <a:rPr lang="es-EC" dirty="0" err="1"/>
              <a:t>htdocs</a:t>
            </a:r>
            <a:r>
              <a:rPr lang="es-EC" dirty="0"/>
              <a:t>.</a:t>
            </a:r>
          </a:p>
        </p:txBody>
      </p:sp>
      <p:pic>
        <p:nvPicPr>
          <p:cNvPr id="4" name="Picture 2" descr="Resultado de imagen para logo wordpres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99301" y="4762313"/>
            <a:ext cx="3163910" cy="1966898"/>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Screen Shot 2017-08-28 at 7.17.01 PM.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6111" y="3608963"/>
            <a:ext cx="4800729" cy="2725576"/>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Screen Shot 2017-08-28 at 7.31.57 PM.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91226" y="3608963"/>
            <a:ext cx="4530090" cy="2831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714388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b="1" dirty="0"/>
              <a:t>Instala </a:t>
            </a:r>
            <a:r>
              <a:rPr lang="es-EC" b="1" dirty="0" err="1"/>
              <a:t>WordPress</a:t>
            </a:r>
            <a:r>
              <a:rPr lang="es-EC" b="1" dirty="0"/>
              <a:t> en un entorno </a:t>
            </a:r>
            <a:r>
              <a:rPr lang="es-EC" b="1" dirty="0" smtClean="0"/>
              <a:t>web</a:t>
            </a:r>
            <a:endParaRPr lang="es-EC" dirty="0"/>
          </a:p>
        </p:txBody>
      </p:sp>
      <p:sp>
        <p:nvSpPr>
          <p:cNvPr id="3" name="Marcador de contenido 2"/>
          <p:cNvSpPr>
            <a:spLocks noGrp="1"/>
          </p:cNvSpPr>
          <p:nvPr>
            <p:ph idx="1"/>
          </p:nvPr>
        </p:nvSpPr>
        <p:spPr>
          <a:xfrm>
            <a:off x="646111" y="1853248"/>
            <a:ext cx="9690585" cy="1552562"/>
          </a:xfrm>
        </p:spPr>
        <p:txBody>
          <a:bodyPr>
            <a:normAutofit fontScale="85000" lnSpcReduction="10000"/>
          </a:bodyPr>
          <a:lstStyle/>
          <a:p>
            <a:r>
              <a:rPr lang="es-EC" dirty="0"/>
              <a:t>Lo primero que debes hacer es comprar un dominio. Para esto puedes usar sitios como </a:t>
            </a:r>
            <a:r>
              <a:rPr lang="es-EC" dirty="0">
                <a:hlinkClick r:id="rId2"/>
              </a:rPr>
              <a:t>name.com</a:t>
            </a:r>
            <a:r>
              <a:rPr lang="es-EC" dirty="0"/>
              <a:t>, </a:t>
            </a:r>
            <a:r>
              <a:rPr lang="es-EC" dirty="0">
                <a:hlinkClick r:id="rId3"/>
              </a:rPr>
              <a:t>namecheap.com</a:t>
            </a:r>
            <a:r>
              <a:rPr lang="es-EC" dirty="0"/>
              <a:t>, </a:t>
            </a:r>
            <a:r>
              <a:rPr lang="es-EC" dirty="0">
                <a:hlinkClick r:id="rId4"/>
              </a:rPr>
              <a:t>godaddy.com</a:t>
            </a:r>
            <a:r>
              <a:rPr lang="es-EC" dirty="0"/>
              <a:t>, </a:t>
            </a:r>
            <a:r>
              <a:rPr lang="es-EC" dirty="0">
                <a:hlinkClick r:id="rId5"/>
              </a:rPr>
              <a:t>mi.com.co</a:t>
            </a:r>
            <a:r>
              <a:rPr lang="es-EC" dirty="0"/>
              <a:t>, entre otros</a:t>
            </a:r>
            <a:r>
              <a:rPr lang="es-EC" dirty="0" smtClean="0"/>
              <a:t>.</a:t>
            </a:r>
          </a:p>
          <a:p>
            <a:r>
              <a:rPr lang="es-EC" dirty="0"/>
              <a:t>Una vez tengas los el dominio alojado en un </a:t>
            </a:r>
            <a:r>
              <a:rPr lang="es-EC" dirty="0" err="1"/>
              <a:t>hosting</a:t>
            </a:r>
            <a:r>
              <a:rPr lang="es-EC" dirty="0"/>
              <a:t> deberás solicitar la información de ese </a:t>
            </a:r>
            <a:r>
              <a:rPr lang="es-EC" dirty="0" err="1"/>
              <a:t>hosting</a:t>
            </a:r>
            <a:r>
              <a:rPr lang="es-EC" dirty="0"/>
              <a:t> para poder instalar </a:t>
            </a:r>
            <a:r>
              <a:rPr lang="es-EC" dirty="0" err="1"/>
              <a:t>WordPress</a:t>
            </a:r>
            <a:r>
              <a:rPr lang="es-EC" dirty="0"/>
              <a:t>. En este caso, ya no tendrás que hacerlo en tu máquina, sino que podrás correrlo dentro de un servidor.</a:t>
            </a:r>
          </a:p>
        </p:txBody>
      </p:sp>
      <p:pic>
        <p:nvPicPr>
          <p:cNvPr id="4" name="Imagen 3" descr="Resultado de imagen para wordpress con softaculous"/>
          <p:cNvPicPr/>
          <p:nvPr/>
        </p:nvPicPr>
        <p:blipFill>
          <a:blip r:embed="rId6">
            <a:extLst>
              <a:ext uri="{28A0092B-C50C-407E-A947-70E740481C1C}">
                <a14:useLocalDpi xmlns:a14="http://schemas.microsoft.com/office/drawing/2010/main" val="0"/>
              </a:ext>
            </a:extLst>
          </a:blip>
          <a:srcRect/>
          <a:stretch>
            <a:fillRect/>
          </a:stretch>
        </p:blipFill>
        <p:spPr bwMode="auto">
          <a:xfrm>
            <a:off x="186977" y="3575988"/>
            <a:ext cx="3965646" cy="2120347"/>
          </a:xfrm>
          <a:prstGeom prst="rect">
            <a:avLst/>
          </a:prstGeom>
          <a:noFill/>
          <a:ln>
            <a:noFill/>
          </a:ln>
        </p:spPr>
      </p:pic>
      <p:pic>
        <p:nvPicPr>
          <p:cNvPr id="5" name="Imagen 4" descr="Resultado de imagen para wordpress con ssh instalar"/>
          <p:cNvPicPr/>
          <p:nvPr/>
        </p:nvPicPr>
        <p:blipFill>
          <a:blip r:embed="rId7">
            <a:extLst>
              <a:ext uri="{28A0092B-C50C-407E-A947-70E740481C1C}">
                <a14:useLocalDpi xmlns:a14="http://schemas.microsoft.com/office/drawing/2010/main" val="0"/>
              </a:ext>
            </a:extLst>
          </a:blip>
          <a:srcRect/>
          <a:stretch>
            <a:fillRect/>
          </a:stretch>
        </p:blipFill>
        <p:spPr bwMode="auto">
          <a:xfrm>
            <a:off x="4152623" y="3373875"/>
            <a:ext cx="4224020" cy="2690359"/>
          </a:xfrm>
          <a:prstGeom prst="rect">
            <a:avLst/>
          </a:prstGeom>
          <a:noFill/>
          <a:ln>
            <a:noFill/>
          </a:ln>
        </p:spPr>
      </p:pic>
      <p:pic>
        <p:nvPicPr>
          <p:cNvPr id="6" name="Imagen 5" descr="Resultado de imagen para wordpress con ftp instalar"/>
          <p:cNvPicPr/>
          <p:nvPr/>
        </p:nvPicPr>
        <p:blipFill rotWithShape="1">
          <a:blip r:embed="rId8" cstate="print">
            <a:extLst>
              <a:ext uri="{28A0092B-C50C-407E-A947-70E740481C1C}">
                <a14:useLocalDpi xmlns:a14="http://schemas.microsoft.com/office/drawing/2010/main" val="0"/>
              </a:ext>
            </a:extLst>
          </a:blip>
          <a:srcRect l="11994" r="10924"/>
          <a:stretch/>
        </p:blipFill>
        <p:spPr bwMode="auto">
          <a:xfrm>
            <a:off x="8376643" y="3405810"/>
            <a:ext cx="3630447" cy="2420947"/>
          </a:xfrm>
          <a:prstGeom prst="rect">
            <a:avLst/>
          </a:prstGeom>
          <a:noFill/>
          <a:ln>
            <a:noFill/>
          </a:ln>
          <a:extLst>
            <a:ext uri="{53640926-AAD7-44D8-BBD7-CCE9431645EC}">
              <a14:shadowObscured xmlns:a14="http://schemas.microsoft.com/office/drawing/2010/main"/>
            </a:ext>
          </a:extLst>
        </p:spPr>
      </p:pic>
      <p:sp>
        <p:nvSpPr>
          <p:cNvPr id="7" name="Rectángulo 6"/>
          <p:cNvSpPr/>
          <p:nvPr/>
        </p:nvSpPr>
        <p:spPr>
          <a:xfrm>
            <a:off x="1323636" y="5826757"/>
            <a:ext cx="1543308" cy="388696"/>
          </a:xfrm>
          <a:prstGeom prst="rect">
            <a:avLst/>
          </a:prstGeom>
        </p:spPr>
        <p:txBody>
          <a:bodyPr wrap="none">
            <a:spAutoFit/>
          </a:bodyPr>
          <a:lstStyle/>
          <a:p>
            <a:pPr>
              <a:lnSpc>
                <a:spcPct val="107000"/>
              </a:lnSpc>
              <a:spcAft>
                <a:spcPts val="800"/>
              </a:spcAft>
            </a:pPr>
            <a:r>
              <a:rPr lang="es-EC" dirty="0">
                <a:latin typeface="Calibri" panose="020F0502020204030204" pitchFamily="34" charset="0"/>
                <a:ea typeface="Calibri" panose="020F0502020204030204" pitchFamily="34" charset="0"/>
                <a:cs typeface="Times New Roman" panose="02020603050405020304" pitchFamily="18" charset="0"/>
              </a:rPr>
              <a:t>SOFTACULOUS</a:t>
            </a:r>
            <a:endParaRPr lang="es-EC"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ángulo 7"/>
          <p:cNvSpPr/>
          <p:nvPr/>
        </p:nvSpPr>
        <p:spPr>
          <a:xfrm>
            <a:off x="5662388" y="5847005"/>
            <a:ext cx="593432" cy="369332"/>
          </a:xfrm>
          <a:prstGeom prst="rect">
            <a:avLst/>
          </a:prstGeom>
        </p:spPr>
        <p:txBody>
          <a:bodyPr wrap="none">
            <a:spAutoFit/>
          </a:bodyPr>
          <a:lstStyle/>
          <a:p>
            <a:r>
              <a:rPr lang="es-EC" dirty="0">
                <a:latin typeface="Calibri" panose="020F0502020204030204" pitchFamily="34" charset="0"/>
                <a:ea typeface="Calibri" panose="020F0502020204030204" pitchFamily="34" charset="0"/>
                <a:cs typeface="Times New Roman" panose="02020603050405020304" pitchFamily="18" charset="0"/>
              </a:rPr>
              <a:t>SSH </a:t>
            </a:r>
            <a:endParaRPr lang="es-EC" dirty="0"/>
          </a:p>
        </p:txBody>
      </p:sp>
      <p:sp>
        <p:nvSpPr>
          <p:cNvPr id="9" name="Rectángulo 8"/>
          <p:cNvSpPr/>
          <p:nvPr/>
        </p:nvSpPr>
        <p:spPr>
          <a:xfrm>
            <a:off x="9864271" y="5889814"/>
            <a:ext cx="574196" cy="369332"/>
          </a:xfrm>
          <a:prstGeom prst="rect">
            <a:avLst/>
          </a:prstGeom>
        </p:spPr>
        <p:txBody>
          <a:bodyPr wrap="none">
            <a:spAutoFit/>
          </a:bodyPr>
          <a:lstStyle/>
          <a:p>
            <a:r>
              <a:rPr lang="es-EC" dirty="0" smtClean="0">
                <a:latin typeface="Calibri" panose="020F0502020204030204" pitchFamily="34" charset="0"/>
                <a:ea typeface="Calibri" panose="020F0502020204030204" pitchFamily="34" charset="0"/>
                <a:cs typeface="Times New Roman" panose="02020603050405020304" pitchFamily="18" charset="0"/>
              </a:rPr>
              <a:t>FTP </a:t>
            </a:r>
            <a:endParaRPr lang="es-EC" dirty="0"/>
          </a:p>
        </p:txBody>
      </p:sp>
    </p:spTree>
    <p:extLst>
      <p:ext uri="{BB962C8B-B14F-4D97-AF65-F5344CB8AC3E}">
        <p14:creationId xmlns:p14="http://schemas.microsoft.com/office/powerpoint/2010/main" val="42889708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a:t>INSTALAR TEMAS WORDPRESS</a:t>
            </a:r>
          </a:p>
        </p:txBody>
      </p:sp>
      <p:sp>
        <p:nvSpPr>
          <p:cNvPr id="3" name="Marcador de contenido 2"/>
          <p:cNvSpPr>
            <a:spLocks noGrp="1"/>
          </p:cNvSpPr>
          <p:nvPr>
            <p:ph idx="1"/>
          </p:nvPr>
        </p:nvSpPr>
        <p:spPr>
          <a:xfrm>
            <a:off x="646111" y="1408974"/>
            <a:ext cx="11331241" cy="1282711"/>
          </a:xfrm>
        </p:spPr>
        <p:txBody>
          <a:bodyPr>
            <a:normAutofit fontScale="77500" lnSpcReduction="20000"/>
          </a:bodyPr>
          <a:lstStyle/>
          <a:p>
            <a:r>
              <a:rPr lang="es-EC" dirty="0"/>
              <a:t>En el menú lateral del escritorio </a:t>
            </a:r>
            <a:r>
              <a:rPr lang="es-EC" dirty="0" err="1"/>
              <a:t>WordPress</a:t>
            </a:r>
            <a:r>
              <a:rPr lang="es-EC" dirty="0"/>
              <a:t>, tienes que ir a </a:t>
            </a:r>
            <a:r>
              <a:rPr lang="es-EC" dirty="0" smtClean="0"/>
              <a:t> </a:t>
            </a:r>
            <a:r>
              <a:rPr lang="es-EC" dirty="0"/>
              <a:t> </a:t>
            </a:r>
            <a:r>
              <a:rPr lang="es-EC" b="1" dirty="0"/>
              <a:t>“Apariencia” –&gt; “Temas</a:t>
            </a:r>
            <a:r>
              <a:rPr lang="es-EC" b="1" dirty="0" smtClean="0"/>
              <a:t>”</a:t>
            </a:r>
          </a:p>
          <a:p>
            <a:r>
              <a:rPr lang="es-EC" dirty="0" smtClean="0"/>
              <a:t>Aparecerá el centro </a:t>
            </a:r>
            <a:r>
              <a:rPr lang="es-EC" dirty="0"/>
              <a:t>de control de los temas de tu blog. </a:t>
            </a:r>
            <a:r>
              <a:rPr lang="es-EC" b="1" dirty="0"/>
              <a:t>Desde ahí instalaremos y desinstalaremos todo</a:t>
            </a:r>
            <a:r>
              <a:rPr lang="es-EC" dirty="0"/>
              <a:t>.</a:t>
            </a:r>
          </a:p>
          <a:p>
            <a:r>
              <a:rPr lang="es-EC" dirty="0"/>
              <a:t>Los recuadros que ves ahí </a:t>
            </a:r>
            <a:r>
              <a:rPr lang="es-EC" b="1" dirty="0"/>
              <a:t>[2]</a:t>
            </a:r>
            <a:r>
              <a:rPr lang="es-EC" dirty="0"/>
              <a:t> son </a:t>
            </a:r>
            <a:r>
              <a:rPr lang="es-EC" b="1" dirty="0"/>
              <a:t>temas que ya hay instalados</a:t>
            </a:r>
            <a:r>
              <a:rPr lang="es-EC" dirty="0"/>
              <a:t>, y </a:t>
            </a:r>
            <a:r>
              <a:rPr lang="es-EC" b="1" dirty="0"/>
              <a:t>para instalar uno nuevo tendrás que ir al botón donde pone “Añadir nuevo” [3]</a:t>
            </a:r>
            <a:r>
              <a:rPr lang="es-EC" dirty="0"/>
              <a:t>.</a:t>
            </a:r>
          </a:p>
          <a:p>
            <a:endParaRPr lang="es-EC" dirty="0"/>
          </a:p>
        </p:txBody>
      </p:sp>
      <p:pic>
        <p:nvPicPr>
          <p:cNvPr id="1026" name="Picture 2" descr="CÃ³mo instalar un tema en WordPre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4005" y="2590564"/>
            <a:ext cx="8866062" cy="4056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520037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a:t>INSTALAR TEMAS WORDPRESS</a:t>
            </a:r>
          </a:p>
        </p:txBody>
      </p:sp>
      <p:pic>
        <p:nvPicPr>
          <p:cNvPr id="2050" name="Picture 2" descr="CÃ³mo se hace para instalar una plantilla en WordPres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3935" y="1289316"/>
            <a:ext cx="6178685" cy="239424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Ã³mo subir una plantilla a tu blo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399" y="3770639"/>
            <a:ext cx="5795493" cy="2904991"/>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p:cNvSpPr/>
          <p:nvPr/>
        </p:nvSpPr>
        <p:spPr>
          <a:xfrm>
            <a:off x="774900" y="4729066"/>
            <a:ext cx="3874374" cy="1200329"/>
          </a:xfrm>
          <a:prstGeom prst="rect">
            <a:avLst/>
          </a:prstGeom>
        </p:spPr>
        <p:txBody>
          <a:bodyPr wrap="square">
            <a:spAutoFit/>
          </a:bodyPr>
          <a:lstStyle/>
          <a:p>
            <a:r>
              <a:rPr lang="es-EC" sz="2400" dirty="0" smtClean="0">
                <a:solidFill>
                  <a:schemeClr val="tx1">
                    <a:lumMod val="95000"/>
                  </a:schemeClr>
                </a:solidFill>
                <a:latin typeface="Open Sans"/>
              </a:rPr>
              <a:t>Hay posibilidad </a:t>
            </a:r>
            <a:r>
              <a:rPr lang="es-EC" sz="2400" dirty="0">
                <a:solidFill>
                  <a:schemeClr val="tx1">
                    <a:lumMod val="95000"/>
                  </a:schemeClr>
                </a:solidFill>
                <a:latin typeface="Open Sans"/>
              </a:rPr>
              <a:t>de subir un tema desde </a:t>
            </a:r>
            <a:r>
              <a:rPr lang="es-EC" sz="2400" dirty="0" smtClean="0">
                <a:solidFill>
                  <a:schemeClr val="tx1">
                    <a:lumMod val="95000"/>
                  </a:schemeClr>
                </a:solidFill>
                <a:latin typeface="Open Sans"/>
              </a:rPr>
              <a:t>nuestro </a:t>
            </a:r>
            <a:r>
              <a:rPr lang="es-EC" sz="2400" dirty="0">
                <a:solidFill>
                  <a:schemeClr val="tx1">
                    <a:lumMod val="95000"/>
                  </a:schemeClr>
                </a:solidFill>
                <a:latin typeface="Open Sans"/>
              </a:rPr>
              <a:t>ordenador.</a:t>
            </a:r>
            <a:endParaRPr lang="es-EC" sz="2400" dirty="0">
              <a:solidFill>
                <a:schemeClr val="tx1">
                  <a:lumMod val="95000"/>
                </a:schemeClr>
              </a:solidFill>
            </a:endParaRPr>
          </a:p>
        </p:txBody>
      </p:sp>
      <p:sp>
        <p:nvSpPr>
          <p:cNvPr id="7" name="Rectángulo 6"/>
          <p:cNvSpPr/>
          <p:nvPr/>
        </p:nvSpPr>
        <p:spPr>
          <a:xfrm>
            <a:off x="7637192" y="1711580"/>
            <a:ext cx="3979551" cy="1200329"/>
          </a:xfrm>
          <a:prstGeom prst="rect">
            <a:avLst/>
          </a:prstGeom>
        </p:spPr>
        <p:txBody>
          <a:bodyPr wrap="square">
            <a:spAutoFit/>
          </a:bodyPr>
          <a:lstStyle/>
          <a:p>
            <a:r>
              <a:rPr lang="es-EC" sz="2400" dirty="0" smtClean="0">
                <a:solidFill>
                  <a:schemeClr val="tx1">
                    <a:lumMod val="95000"/>
                  </a:schemeClr>
                </a:solidFill>
              </a:rPr>
              <a:t>Podremos descargar un tema desde la tienda de </a:t>
            </a:r>
            <a:r>
              <a:rPr lang="es-EC" sz="2400" dirty="0" err="1" smtClean="0">
                <a:solidFill>
                  <a:schemeClr val="tx1">
                    <a:lumMod val="95000"/>
                  </a:schemeClr>
                </a:solidFill>
              </a:rPr>
              <a:t>Wordpres</a:t>
            </a:r>
            <a:r>
              <a:rPr lang="es-EC" sz="2400" dirty="0" smtClean="0">
                <a:solidFill>
                  <a:schemeClr val="tx1">
                    <a:lumMod val="95000"/>
                  </a:schemeClr>
                </a:solidFill>
              </a:rPr>
              <a:t>.</a:t>
            </a:r>
            <a:endParaRPr lang="es-EC" sz="2400" dirty="0">
              <a:solidFill>
                <a:schemeClr val="tx1">
                  <a:lumMod val="95000"/>
                </a:schemeClr>
              </a:solidFill>
            </a:endParaRPr>
          </a:p>
        </p:txBody>
      </p:sp>
    </p:spTree>
    <p:extLst>
      <p:ext uri="{BB962C8B-B14F-4D97-AF65-F5344CB8AC3E}">
        <p14:creationId xmlns:p14="http://schemas.microsoft.com/office/powerpoint/2010/main" val="16215714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1419</TotalTime>
  <Words>873</Words>
  <Application>Microsoft Office PowerPoint</Application>
  <PresentationFormat>Panorámica</PresentationFormat>
  <Paragraphs>90</Paragraphs>
  <Slides>21</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21</vt:i4>
      </vt:variant>
    </vt:vector>
  </HeadingPairs>
  <TitlesOfParts>
    <vt:vector size="29" baseType="lpstr">
      <vt:lpstr>Arial</vt:lpstr>
      <vt:lpstr>Calibri</vt:lpstr>
      <vt:lpstr>Century Gothic</vt:lpstr>
      <vt:lpstr>open sans</vt:lpstr>
      <vt:lpstr>open sans</vt:lpstr>
      <vt:lpstr>Times New Roman</vt:lpstr>
      <vt:lpstr>Wingdings 3</vt:lpstr>
      <vt:lpstr>Ion</vt:lpstr>
      <vt:lpstr>Presentación de PowerPoint</vt:lpstr>
      <vt:lpstr>Presentación de PowerPoint</vt:lpstr>
      <vt:lpstr>¿Qué podemos hacer con WordPress?</vt:lpstr>
      <vt:lpstr>¿Qué debes hacer antes de comenzar? </vt:lpstr>
      <vt:lpstr>Instala WordPress en un entorno local</vt:lpstr>
      <vt:lpstr>Instala WordPress en un entorno local</vt:lpstr>
      <vt:lpstr>Instala WordPress en un entorno web</vt:lpstr>
      <vt:lpstr>INSTALAR TEMAS WORDPRESS</vt:lpstr>
      <vt:lpstr>INSTALAR TEMAS WORDPRESS</vt:lpstr>
      <vt:lpstr>Pulgins Básicos que deberías instalar</vt:lpstr>
      <vt:lpstr>JETPACK</vt:lpstr>
      <vt:lpstr>ManageWP Worker</vt:lpstr>
      <vt:lpstr>Plugin de cache en wordpress</vt:lpstr>
      <vt:lpstr>Cookie Law Info</vt:lpstr>
      <vt:lpstr>Really Simple SSL </vt:lpstr>
      <vt:lpstr>Yoast seo wordpress plugin</vt:lpstr>
      <vt:lpstr>UpdraftPlus</vt:lpstr>
      <vt:lpstr>Crear plugins para wordpress</vt:lpstr>
      <vt:lpstr>Presentación de PowerPoint</vt:lpstr>
      <vt:lpstr>Instalar y activar WooCommerce </vt:lpstr>
      <vt:lpstr>Administración de productos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COUNTER</dc:creator>
  <cp:lastModifiedBy>COUNTER</cp:lastModifiedBy>
  <cp:revision>38</cp:revision>
  <dcterms:created xsi:type="dcterms:W3CDTF">2019-02-23T15:24:04Z</dcterms:created>
  <dcterms:modified xsi:type="dcterms:W3CDTF">2019-03-01T01:51:02Z</dcterms:modified>
</cp:coreProperties>
</file>