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59" r:id="rId6"/>
    <p:sldId id="265" r:id="rId7"/>
    <p:sldId id="266" r:id="rId8"/>
    <p:sldId id="272" r:id="rId9"/>
    <p:sldId id="273" r:id="rId10"/>
    <p:sldId id="271" r:id="rId11"/>
    <p:sldId id="270" r:id="rId12"/>
    <p:sldId id="267" r:id="rId13"/>
    <p:sldId id="268" r:id="rId14"/>
    <p:sldId id="269" r:id="rId15"/>
    <p:sldId id="261" r:id="rId16"/>
    <p:sldId id="262" r:id="rId17"/>
  </p:sldIdLst>
  <p:sldSz cx="13004800" cy="9753600"/>
  <p:notesSz cx="6858000" cy="91440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21AA4-C086-4690-98D7-DEB61C415999}" v="45" dt="2024-03-18T01:24:50.885"/>
    <p1510:client id="{57BA831B-8FF8-4F74-8D53-2145C1B534E0}" v="10" dt="2024-03-19T11:58:30.451"/>
    <p1510:client id="{DC2340E3-24A7-4713-A9E8-0FD5E812348F}" v="111" dt="2024-03-18T22:42:30.636"/>
    <p1510:client id="{F9E0C2E2-0B83-440A-B3F9-DC40077C818A}" v="167" dt="2024-03-18T22:42:52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12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89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87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endParaRPr sz="4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" descr="uf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14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9h1g22hby8?feature=oembed" TargetMode="Externa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30227" y="3853205"/>
            <a:ext cx="12512606" cy="100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noAutofit/>
          </a:bodyPr>
          <a:lstStyle/>
          <a:p>
            <a:pPr algn="ctr"/>
            <a:r>
              <a:rPr lang="en-US" sz="6000" b="1">
                <a:latin typeface="Arial Narrow"/>
                <a:sym typeface="Arial Narrow"/>
              </a:rPr>
              <a:t>A* Pathfinding</a:t>
            </a:r>
            <a:endParaRPr lang="pt-BR"/>
          </a:p>
        </p:txBody>
      </p:sp>
      <p:sp>
        <p:nvSpPr>
          <p:cNvPr id="33" name="Google Shape;33;p7"/>
          <p:cNvSpPr/>
          <p:nvPr/>
        </p:nvSpPr>
        <p:spPr>
          <a:xfrm>
            <a:off x="121919" y="4956481"/>
            <a:ext cx="12760962" cy="110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Equipe</a:t>
            </a:r>
            <a:endParaRPr/>
          </a:p>
          <a:p>
            <a:pPr algn="ctr"/>
            <a:endParaRPr lang="en-US">
              <a:latin typeface="Arial Narrow"/>
            </a:endParaRPr>
          </a:p>
          <a:p>
            <a:pPr algn="ctr"/>
            <a:r>
              <a:rPr lang="en-US" sz="2400">
                <a:latin typeface="Arial Narrow"/>
              </a:rPr>
              <a:t>Luís Felipe Barros Pacheco.</a:t>
            </a:r>
          </a:p>
          <a:p>
            <a:pPr algn="ctr"/>
            <a:r>
              <a:rPr lang="en-US" sz="2400">
                <a:latin typeface="Arial Narrow"/>
              </a:rPr>
              <a:t>Walber Luis Santos da Paixão.</a:t>
            </a:r>
          </a:p>
          <a:p>
            <a:pPr algn="ctr"/>
            <a:r>
              <a:rPr lang="en-US" sz="2400">
                <a:latin typeface="Arial Narrow"/>
              </a:rPr>
              <a:t>Raul Alves do Nascimento.</a:t>
            </a:r>
          </a:p>
          <a:p>
            <a:pPr algn="ctr"/>
            <a:r>
              <a:rPr lang="en-US" sz="2400" err="1">
                <a:latin typeface="Arial Narrow"/>
              </a:rPr>
              <a:t>Ludson</a:t>
            </a:r>
            <a:r>
              <a:rPr lang="en-US" sz="2400">
                <a:latin typeface="Arial Narrow"/>
              </a:rPr>
              <a:t> Lira de Almeida.</a:t>
            </a:r>
          </a:p>
          <a:p>
            <a:pPr algn="ctr"/>
            <a:r>
              <a:rPr lang="en-US" sz="2400">
                <a:latin typeface="Arial Narrow"/>
              </a:rPr>
              <a:t>Kauê Patricius Montgomery Maranhão da Costa Montenegro.</a:t>
            </a:r>
          </a:p>
          <a:p>
            <a:pPr algn="ctr">
              <a:buSzPts val="3600"/>
            </a:pPr>
            <a:endParaRPr lang="en-US" sz="3600">
              <a:latin typeface="Helvetica Neue Light"/>
              <a:ea typeface="Arial Narrow"/>
              <a:cs typeface="Arial Narrow"/>
              <a:sym typeface="Arial Narrow"/>
            </a:endParaRPr>
          </a:p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endParaRPr lang="en-US" sz="3400" b="1">
              <a:latin typeface="Arial Narrow"/>
            </a:endParaRPr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D9C40-D5A4-EA95-A339-3845F83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15" y="127103"/>
            <a:ext cx="11883370" cy="1074994"/>
          </a:xfrm>
        </p:spPr>
        <p:txBody>
          <a:bodyPr/>
          <a:lstStyle/>
          <a:p>
            <a:r>
              <a:rPr lang="en-US">
                <a:latin typeface="Arial Narrow"/>
              </a:rPr>
              <a:t>Código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71E3C-A1CA-E23B-AC19-30454DC8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744" y="1187968"/>
            <a:ext cx="11339515" cy="7261845"/>
          </a:xfrm>
        </p:spPr>
        <p:txBody>
          <a:bodyPr>
            <a:normAutofit/>
          </a:bodyPr>
          <a:lstStyle/>
          <a:p>
            <a:r>
              <a:rPr lang="pt-BR" err="1">
                <a:latin typeface="Arial Narrow"/>
              </a:rPr>
              <a:t>ASPathCreate</a:t>
            </a:r>
          </a:p>
          <a:p>
            <a:pPr lvl="1">
              <a:buFont typeface="Courier New"/>
              <a:buChar char="o"/>
            </a:pPr>
            <a:r>
              <a:rPr lang="pt-BR">
                <a:latin typeface="Arial Narrow"/>
              </a:rPr>
              <a:t>É responsável por encontrar o caminho mais curto entre dois pontos em no grafo, utilizando o algoritmo A*. Ela inicializa estruturas de dados para rastrear nós visitados e criar listas de vizinhos, converte os nós de partida e destino em objetos utilizados pelo algoritmo, calcula heurísticas para guiar a busca e executa o algoritmo propriamente dito, explorando os nós do grafo até encontrar o destino ou esgotar todas as possibilidades. </a:t>
            </a:r>
          </a:p>
          <a:p>
            <a:pPr lvl="1">
              <a:buFont typeface="Courier New"/>
              <a:buChar char="o"/>
            </a:pPr>
            <a:r>
              <a:rPr lang="pt-BR">
                <a:latin typeface="Arial Narrow"/>
              </a:rPr>
              <a:t>Ao final, retorna o caminho encontrado ou NULL se nenhum caminho foi encontrado. Durante o processo, ela gerencia a memória alocada para as estruturas temporárias utilizadas.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7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D9C40-D5A4-EA95-A339-3845F83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15" y="127103"/>
            <a:ext cx="11883370" cy="1074994"/>
          </a:xfrm>
        </p:spPr>
        <p:txBody>
          <a:bodyPr/>
          <a:lstStyle/>
          <a:p>
            <a:r>
              <a:rPr lang="en-US">
                <a:latin typeface="Arial Narrow"/>
              </a:rPr>
              <a:t>Código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71E3C-A1CA-E23B-AC19-30454DC8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744" y="1187968"/>
            <a:ext cx="11339515" cy="7261845"/>
          </a:xfrm>
        </p:spPr>
        <p:txBody>
          <a:bodyPr>
            <a:normAutofit/>
          </a:bodyPr>
          <a:lstStyle/>
          <a:p>
            <a:r>
              <a:rPr lang="pt-BR" err="1">
                <a:latin typeface="Arial Narrow"/>
              </a:rPr>
              <a:t>ASPathGetNode</a:t>
            </a:r>
            <a:endParaRPr lang="pt-BR">
              <a:latin typeface="Arial Narrow"/>
            </a:endParaRPr>
          </a:p>
          <a:p>
            <a:pPr lvl="1">
              <a:buFont typeface="Courier New"/>
              <a:buChar char="o"/>
            </a:pPr>
            <a:endParaRPr lang="pt-BR"/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4E6CE4D-87C7-51AB-0992-DAEA24533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 b="-18487"/>
          <a:stretch/>
        </p:blipFill>
        <p:spPr>
          <a:xfrm>
            <a:off x="677443" y="1868969"/>
            <a:ext cx="11664483" cy="20824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4C39511-85C9-99B3-CA46-626022E251B9}"/>
              </a:ext>
            </a:extLst>
          </p:cNvPr>
          <p:cNvSpPr txBox="1"/>
          <p:nvPr/>
        </p:nvSpPr>
        <p:spPr>
          <a:xfrm>
            <a:off x="785144" y="3766780"/>
            <a:ext cx="678078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/>
            </a:br>
            <a:r>
              <a:rPr lang="pt-BR" sz="3200">
                <a:latin typeface="Arial Narrow"/>
              </a:rPr>
              <a:t>Essa função retorna o nó específico de um caminho dado, com base no índice fornecido. Ela verifica se o caminho é válido e se o índice está dentro dos limites, e então calcula a posição do nó desejado na memória e o retorna. Se o caminho for nulo ou o índice estiver fora dos limites, a função retorna NULL.</a:t>
            </a:r>
          </a:p>
        </p:txBody>
      </p:sp>
    </p:spTree>
    <p:extLst>
      <p:ext uri="{BB962C8B-B14F-4D97-AF65-F5344CB8AC3E}">
        <p14:creationId xmlns:p14="http://schemas.microsoft.com/office/powerpoint/2010/main" val="52778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D9C40-D5A4-EA95-A339-3845F83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15" y="127103"/>
            <a:ext cx="11883370" cy="1074994"/>
          </a:xfrm>
        </p:spPr>
        <p:txBody>
          <a:bodyPr/>
          <a:lstStyle/>
          <a:p>
            <a:r>
              <a:rPr lang="en-US">
                <a:latin typeface="Arial Narrow"/>
              </a:rPr>
              <a:t>Código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71E3C-A1CA-E23B-AC19-30454DC8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744" y="1203523"/>
            <a:ext cx="11339515" cy="3979535"/>
          </a:xfrm>
        </p:spPr>
        <p:txBody>
          <a:bodyPr>
            <a:normAutofit/>
          </a:bodyPr>
          <a:lstStyle/>
          <a:p>
            <a:r>
              <a:rPr lang="pt-BR">
                <a:latin typeface="Arial Narrow"/>
              </a:rPr>
              <a:t>Função Heurística</a:t>
            </a:r>
          </a:p>
          <a:p>
            <a:pPr lvl="1">
              <a:buFont typeface="Courier New"/>
              <a:buChar char="o"/>
            </a:pPr>
            <a:endParaRPr lang="pt-BR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B0CA5FF-A514-1C48-53E7-F2502A32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16" y="1917295"/>
            <a:ext cx="10825375" cy="28024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F47F5A-2B8A-58C5-92DF-A0B5CC0000B6}"/>
              </a:ext>
            </a:extLst>
          </p:cNvPr>
          <p:cNvSpPr txBox="1"/>
          <p:nvPr/>
        </p:nvSpPr>
        <p:spPr>
          <a:xfrm>
            <a:off x="698408" y="4876191"/>
            <a:ext cx="842113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latin typeface="Arial Narrow"/>
              </a:rPr>
              <a:t>Essa função recebe dois nós como argumentos (a e b). Verifica se a função heurística está disponível (</a:t>
            </a:r>
            <a:r>
              <a:rPr lang="pt-BR" sz="3200" err="1">
                <a:latin typeface="Arial Narrow"/>
              </a:rPr>
              <a:t>a.nodes</a:t>
            </a:r>
            <a:r>
              <a:rPr lang="pt-BR" sz="3200">
                <a:latin typeface="Arial Narrow"/>
              </a:rPr>
              <a:t>-&gt;</a:t>
            </a:r>
            <a:r>
              <a:rPr lang="pt-BR" sz="3200" err="1">
                <a:latin typeface="Arial Narrow"/>
              </a:rPr>
              <a:t>source</a:t>
            </a:r>
            <a:r>
              <a:rPr lang="pt-BR" sz="3200">
                <a:latin typeface="Arial Narrow"/>
              </a:rPr>
              <a:t>-&gt;</a:t>
            </a:r>
            <a:r>
              <a:rPr lang="pt-BR" sz="3200" err="1">
                <a:latin typeface="Arial Narrow"/>
              </a:rPr>
              <a:t>pathCostHeuristic</a:t>
            </a:r>
            <a:r>
              <a:rPr lang="pt-BR" sz="3200">
                <a:latin typeface="Arial Narrow"/>
              </a:rPr>
              <a:t>) e se os nós não são nulos. Se essas condições forem atendidas, a função heurística é chamada com os nós como argumentos, e seu resultado é retornado como a estimativa do custo restante. Caso contrário, retorna 0 como uma estimativa padrão.</a:t>
            </a:r>
          </a:p>
        </p:txBody>
      </p:sp>
    </p:spTree>
    <p:extLst>
      <p:ext uri="{BB962C8B-B14F-4D97-AF65-F5344CB8AC3E}">
        <p14:creationId xmlns:p14="http://schemas.microsoft.com/office/powerpoint/2010/main" val="298798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D9C40-D5A4-EA95-A339-3845F83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15" y="127103"/>
            <a:ext cx="11883370" cy="1074994"/>
          </a:xfrm>
        </p:spPr>
        <p:txBody>
          <a:bodyPr/>
          <a:lstStyle/>
          <a:p>
            <a:r>
              <a:rPr lang="en-US">
                <a:latin typeface="Arial Narrow"/>
              </a:rPr>
              <a:t>Código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71E3C-A1CA-E23B-AC19-30454DC8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785" y="1060695"/>
            <a:ext cx="11339515" cy="3979535"/>
          </a:xfrm>
        </p:spPr>
        <p:txBody>
          <a:bodyPr>
            <a:normAutofit/>
          </a:bodyPr>
          <a:lstStyle/>
          <a:p>
            <a:r>
              <a:rPr lang="pt-BR">
                <a:latin typeface="Arial Narrow"/>
              </a:rPr>
              <a:t>Função de Custo Real</a:t>
            </a:r>
            <a:endParaRPr lang="pt-BR"/>
          </a:p>
          <a:p>
            <a:pPr lvl="1">
              <a:buFont typeface="Courier New"/>
              <a:buChar char="o"/>
            </a:pP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BC5406-A404-3A00-898A-66118957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1" y="1900545"/>
            <a:ext cx="12256525" cy="21110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423174-11A1-606C-70E1-BD441CAAD1FE}"/>
              </a:ext>
            </a:extLst>
          </p:cNvPr>
          <p:cNvSpPr txBox="1"/>
          <p:nvPr/>
        </p:nvSpPr>
        <p:spPr>
          <a:xfrm>
            <a:off x="376847" y="4367478"/>
            <a:ext cx="7129985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r>
              <a:rPr lang="en-US" sz="3200">
                <a:latin typeface="Arial Narrow"/>
              </a:rPr>
              <a:t>A </a:t>
            </a:r>
            <a:r>
              <a:rPr lang="en-US" sz="3200" err="1">
                <a:latin typeface="Arial Narrow"/>
              </a:rPr>
              <a:t>função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retorna</a:t>
            </a:r>
            <a:r>
              <a:rPr lang="en-US" sz="3200">
                <a:latin typeface="Arial Narrow"/>
              </a:rPr>
              <a:t> o </a:t>
            </a:r>
            <a:r>
              <a:rPr lang="en-US" sz="3200" err="1">
                <a:latin typeface="Arial Narrow"/>
              </a:rPr>
              <a:t>custo</a:t>
            </a:r>
            <a:r>
              <a:rPr lang="en-US" sz="3200">
                <a:latin typeface="Arial Narrow"/>
              </a:rPr>
              <a:t> real </a:t>
            </a:r>
            <a:r>
              <a:rPr lang="en-US" sz="3200" err="1">
                <a:latin typeface="Arial Narrow"/>
              </a:rPr>
              <a:t>associado</a:t>
            </a:r>
            <a:r>
              <a:rPr lang="en-US" sz="3200">
                <a:latin typeface="Arial Narrow"/>
              </a:rPr>
              <a:t> à </a:t>
            </a:r>
            <a:r>
              <a:rPr lang="en-US" sz="3200" err="1">
                <a:latin typeface="Arial Narrow"/>
              </a:rPr>
              <a:t>aresta</a:t>
            </a:r>
            <a:r>
              <a:rPr lang="en-US" sz="3200">
                <a:latin typeface="Arial Narrow"/>
              </a:rPr>
              <a:t> entre o </a:t>
            </a:r>
            <a:r>
              <a:rPr lang="en-US" sz="3200" err="1">
                <a:latin typeface="Arial Narrow"/>
              </a:rPr>
              <a:t>nó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atual</a:t>
            </a:r>
            <a:r>
              <a:rPr lang="en-US" sz="3200">
                <a:latin typeface="Arial Narrow"/>
              </a:rPr>
              <a:t> e um de </a:t>
            </a:r>
            <a:r>
              <a:rPr lang="en-US" sz="3200" err="1">
                <a:latin typeface="Arial Narrow"/>
              </a:rPr>
              <a:t>seus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vizinhos</a:t>
            </a:r>
            <a:r>
              <a:rPr lang="en-US" sz="3200">
                <a:latin typeface="Arial Narrow"/>
              </a:rPr>
              <a:t>. Ela </a:t>
            </a:r>
            <a:r>
              <a:rPr lang="en-US" sz="3200" err="1">
                <a:latin typeface="Arial Narrow"/>
              </a:rPr>
              <a:t>recebe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como</a:t>
            </a:r>
            <a:r>
              <a:rPr lang="en-US" sz="3200">
                <a:latin typeface="Arial Narrow"/>
              </a:rPr>
              <a:t> entrada </a:t>
            </a:r>
            <a:r>
              <a:rPr lang="en-US" sz="3200" err="1">
                <a:latin typeface="Arial Narrow"/>
              </a:rPr>
              <a:t>uma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lista</a:t>
            </a:r>
            <a:r>
              <a:rPr lang="en-US" sz="3200">
                <a:latin typeface="Arial Narrow"/>
              </a:rPr>
              <a:t> de </a:t>
            </a:r>
            <a:r>
              <a:rPr lang="en-US" sz="3200" err="1">
                <a:latin typeface="Arial Narrow"/>
              </a:rPr>
              <a:t>vizinhos</a:t>
            </a:r>
            <a:r>
              <a:rPr lang="en-US" sz="3200">
                <a:latin typeface="Arial Narrow"/>
              </a:rPr>
              <a:t> (list) e o </a:t>
            </a:r>
            <a:r>
              <a:rPr lang="en-US" sz="3200" err="1">
                <a:latin typeface="Arial Narrow"/>
              </a:rPr>
              <a:t>índice</a:t>
            </a:r>
            <a:r>
              <a:rPr lang="en-US" sz="3200">
                <a:latin typeface="Arial Narrow"/>
              </a:rPr>
              <a:t> do </a:t>
            </a:r>
            <a:r>
              <a:rPr lang="en-US" sz="3200" err="1">
                <a:latin typeface="Arial Narrow"/>
              </a:rPr>
              <a:t>vizinho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em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questão</a:t>
            </a:r>
            <a:r>
              <a:rPr lang="en-US" sz="3200">
                <a:latin typeface="Arial Narrow"/>
              </a:rPr>
              <a:t> (index). A </a:t>
            </a:r>
            <a:r>
              <a:rPr lang="en-US" sz="3200" err="1">
                <a:latin typeface="Arial Narrow"/>
              </a:rPr>
              <a:t>função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retorna</a:t>
            </a:r>
            <a:r>
              <a:rPr lang="en-US" sz="3200">
                <a:latin typeface="Arial Narrow"/>
              </a:rPr>
              <a:t> o </a:t>
            </a:r>
            <a:r>
              <a:rPr lang="en-US" sz="3200" err="1">
                <a:latin typeface="Arial Narrow"/>
              </a:rPr>
              <a:t>custo</a:t>
            </a:r>
            <a:r>
              <a:rPr lang="en-US" sz="3200">
                <a:latin typeface="Arial Narrow"/>
              </a:rPr>
              <a:t> real da </a:t>
            </a:r>
            <a:r>
              <a:rPr lang="en-US" sz="3200" err="1">
                <a:latin typeface="Arial Narrow"/>
              </a:rPr>
              <a:t>aresta</a:t>
            </a:r>
            <a:r>
              <a:rPr lang="en-US" sz="3200">
                <a:latin typeface="Arial Narrow"/>
              </a:rPr>
              <a:t> entre o </a:t>
            </a:r>
            <a:r>
              <a:rPr lang="en-US" sz="3200" err="1">
                <a:latin typeface="Arial Narrow"/>
              </a:rPr>
              <a:t>nó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atual</a:t>
            </a:r>
            <a:r>
              <a:rPr lang="en-US" sz="3200">
                <a:latin typeface="Arial Narrow"/>
              </a:rPr>
              <a:t> e o </a:t>
            </a:r>
            <a:r>
              <a:rPr lang="en-US" sz="3200" err="1">
                <a:latin typeface="Arial Narrow"/>
              </a:rPr>
              <a:t>vizinho</a:t>
            </a:r>
            <a:r>
              <a:rPr lang="en-US" sz="3200">
                <a:latin typeface="Arial Narrow"/>
              </a:rPr>
              <a:t> no </a:t>
            </a:r>
            <a:r>
              <a:rPr lang="en-US" sz="3200" err="1">
                <a:latin typeface="Arial Narrow"/>
              </a:rPr>
              <a:t>índice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especificado</a:t>
            </a:r>
            <a:r>
              <a:rPr lang="en-US" sz="3200">
                <a:latin typeface="Arial Narrow"/>
              </a:rPr>
              <a:t>. Este </a:t>
            </a:r>
            <a:r>
              <a:rPr lang="en-US" sz="3200" err="1">
                <a:latin typeface="Arial Narrow"/>
              </a:rPr>
              <a:t>custo</a:t>
            </a:r>
            <a:r>
              <a:rPr lang="en-US" sz="3200">
                <a:latin typeface="Arial Narrow"/>
              </a:rPr>
              <a:t> real é </a:t>
            </a:r>
            <a:r>
              <a:rPr lang="en-US" sz="3200" err="1">
                <a:latin typeface="Arial Narrow"/>
              </a:rPr>
              <a:t>utilizado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durante</a:t>
            </a:r>
            <a:r>
              <a:rPr lang="en-US" sz="3200">
                <a:latin typeface="Arial Narrow"/>
              </a:rPr>
              <a:t> a </a:t>
            </a:r>
            <a:r>
              <a:rPr lang="en-US" sz="3200" err="1">
                <a:latin typeface="Arial Narrow"/>
              </a:rPr>
              <a:t>execução</a:t>
            </a:r>
            <a:r>
              <a:rPr lang="en-US" sz="3200">
                <a:latin typeface="Arial Narrow"/>
              </a:rPr>
              <a:t> do </a:t>
            </a:r>
            <a:r>
              <a:rPr lang="en-US" sz="3200" err="1">
                <a:latin typeface="Arial Narrow"/>
              </a:rPr>
              <a:t>algoritmo</a:t>
            </a:r>
            <a:r>
              <a:rPr lang="en-US" sz="3200">
                <a:latin typeface="Arial Narrow"/>
              </a:rPr>
              <a:t> A* para </a:t>
            </a:r>
            <a:r>
              <a:rPr lang="en-US" sz="3200" err="1">
                <a:latin typeface="Arial Narrow"/>
              </a:rPr>
              <a:t>determinar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os</a:t>
            </a:r>
            <a:r>
              <a:rPr lang="en-US" sz="3200">
                <a:latin typeface="Arial Narrow"/>
              </a:rPr>
              <a:t> custos dos </a:t>
            </a:r>
            <a:r>
              <a:rPr lang="en-US" sz="3200" err="1">
                <a:latin typeface="Arial Narrow"/>
              </a:rPr>
              <a:t>caminhos</a:t>
            </a:r>
            <a:r>
              <a:rPr lang="en-US" sz="3200">
                <a:latin typeface="Arial Narrow"/>
              </a:rPr>
              <a:t> para </a:t>
            </a:r>
            <a:r>
              <a:rPr lang="en-US" sz="3200" err="1">
                <a:latin typeface="Arial Narrow"/>
              </a:rPr>
              <a:t>os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nós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vizinhos</a:t>
            </a:r>
            <a:r>
              <a:rPr lang="en-US" sz="3200">
                <a:latin typeface="Arial Narrow"/>
              </a:rPr>
              <a:t>.</a:t>
            </a:r>
            <a:endParaRPr lang="pt-BR"/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7401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D9C40-D5A4-EA95-A339-3845F83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15" y="127103"/>
            <a:ext cx="11883370" cy="1074994"/>
          </a:xfrm>
        </p:spPr>
        <p:txBody>
          <a:bodyPr/>
          <a:lstStyle/>
          <a:p>
            <a:r>
              <a:rPr lang="en-US">
                <a:latin typeface="Arial Narrow"/>
              </a:rPr>
              <a:t>Código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71E3C-A1CA-E23B-AC19-30454DC8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29" y="1028955"/>
            <a:ext cx="11339515" cy="3979535"/>
          </a:xfrm>
        </p:spPr>
        <p:txBody>
          <a:bodyPr>
            <a:normAutofit/>
          </a:bodyPr>
          <a:lstStyle/>
          <a:p>
            <a:r>
              <a:rPr lang="pt-BR">
                <a:latin typeface="Arial Narrow"/>
              </a:rPr>
              <a:t>Função de Custo Total</a:t>
            </a:r>
            <a:endParaRPr lang="pt-BR" err="1">
              <a:latin typeface="Arial Narrow"/>
            </a:endParaRPr>
          </a:p>
          <a:p>
            <a:endParaRPr lang="pt-BR">
              <a:latin typeface="Arial Narrow"/>
            </a:endParaRPr>
          </a:p>
          <a:p>
            <a:pPr lvl="1">
              <a:buFont typeface="Courier New"/>
              <a:buChar char="o"/>
            </a:pPr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8F93F5-F27E-CD5F-2C29-BE6278C1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9" y="1614141"/>
            <a:ext cx="8674616" cy="31513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33F01E-A2C0-9509-5243-F992E4100B70}"/>
              </a:ext>
            </a:extLst>
          </p:cNvPr>
          <p:cNvSpPr txBox="1"/>
          <p:nvPr/>
        </p:nvSpPr>
        <p:spPr>
          <a:xfrm>
            <a:off x="250445" y="4752423"/>
            <a:ext cx="969212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r>
              <a:rPr lang="pt-BR" sz="3200">
                <a:latin typeface="Arial Narrow"/>
              </a:rPr>
              <a:t>Essa função retorna o custo total associado a um nó específico. Ela calcula o custo total somando o custo real do caminho até o nó (</a:t>
            </a:r>
            <a:r>
              <a:rPr lang="pt-BR" sz="3200" err="1">
                <a:latin typeface="Arial Narrow"/>
              </a:rPr>
              <a:t>record</a:t>
            </a:r>
            <a:r>
              <a:rPr lang="pt-BR" sz="3200">
                <a:latin typeface="Arial Narrow"/>
              </a:rPr>
              <a:t>-&gt;</a:t>
            </a:r>
            <a:r>
              <a:rPr lang="pt-BR" sz="3200" err="1">
                <a:latin typeface="Arial Narrow"/>
              </a:rPr>
              <a:t>cost</a:t>
            </a:r>
            <a:r>
              <a:rPr lang="pt-BR" sz="3200">
                <a:latin typeface="Arial Narrow"/>
              </a:rPr>
              <a:t>) e a estimativa do custo restante para alcançar o destino (</a:t>
            </a:r>
            <a:r>
              <a:rPr lang="pt-BR" sz="3200" err="1">
                <a:latin typeface="Arial Narrow"/>
              </a:rPr>
              <a:t>record</a:t>
            </a:r>
            <a:r>
              <a:rPr lang="pt-BR" sz="3200">
                <a:latin typeface="Arial Narrow"/>
              </a:rPr>
              <a:t>-&gt;</a:t>
            </a:r>
            <a:r>
              <a:rPr lang="pt-BR" sz="3200" err="1">
                <a:latin typeface="Arial Narrow"/>
              </a:rPr>
              <a:t>estimatedCost</a:t>
            </a:r>
            <a:r>
              <a:rPr lang="pt-BR" sz="3200">
                <a:latin typeface="Arial Narrow"/>
              </a:rPr>
              <a:t>). Essa estimativa do custo restante é fornecida pela função heurística e é atualizada durante a execução do algoritmo. A soma desses dois valores representa o custo total do caminho até o momento. Este custo total é usado para determinar a ordem dos nós na lista de abertos durante a execução do algoritmo A*.</a:t>
            </a: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10090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 err="1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Animação</a:t>
            </a:r>
            <a:endParaRPr lang="pt-BR" err="1">
              <a:latin typeface="Arial Narrow"/>
            </a:endParaRPr>
          </a:p>
        </p:txBody>
      </p:sp>
      <p:pic>
        <p:nvPicPr>
          <p:cNvPr id="2" name="Mídia Online 1" title="A* Pathfinding Algorithm Visualization">
            <a:hlinkClick r:id="" action="ppaction://media"/>
            <a:extLst>
              <a:ext uri="{FF2B5EF4-FFF2-40B4-BE49-F238E27FC236}">
                <a16:creationId xmlns:a16="http://schemas.microsoft.com/office/drawing/2014/main" id="{8D54715C-390E-A096-3C65-7F4AD94B7E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69950" y="1514300"/>
            <a:ext cx="9861021" cy="7404132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De volta à </a:t>
            </a:r>
            <a:r>
              <a:rPr lang="en-US" err="1">
                <a:latin typeface="Arial Narrow"/>
              </a:rPr>
              <a:t>motivação</a:t>
            </a: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…</a:t>
            </a:r>
            <a:endParaRPr>
              <a:latin typeface="Arial Narrow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878833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2700"/>
            </a:pPr>
            <a:r>
              <a:rPr lang="en-US">
                <a:latin typeface="Arial Narrow"/>
              </a:rPr>
              <a:t>O </a:t>
            </a:r>
            <a:r>
              <a:rPr lang="en-US" b="0" i="0" u="none" strike="noStrike" cap="none" err="1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algoritmo</a:t>
            </a:r>
            <a:r>
              <a:rPr lang="en-US" b="0" i="0" u="none" strike="noStrike" cap="none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Arial Narrow"/>
              </a:rPr>
              <a:t>A* resolve </a:t>
            </a:r>
            <a:r>
              <a:rPr lang="en-US" b="0" i="0" u="none" strike="noStrike" cap="none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o </a:t>
            </a:r>
            <a:r>
              <a:rPr lang="en-US" b="0" i="0" u="none" strike="noStrike" cap="none" err="1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problema</a:t>
            </a:r>
            <a:r>
              <a:rPr lang="en-US">
                <a:latin typeface="Arial Narrow"/>
              </a:rPr>
              <a:t> da </a:t>
            </a:r>
            <a:r>
              <a:rPr lang="en-US" err="1">
                <a:latin typeface="Arial Narrow"/>
              </a:rPr>
              <a:t>descrito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na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motivação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porque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combina</a:t>
            </a:r>
            <a:r>
              <a:rPr lang="en-US">
                <a:latin typeface="Arial Narrow"/>
              </a:rPr>
              <a:t> as </a:t>
            </a:r>
            <a:r>
              <a:rPr lang="en-US" err="1">
                <a:latin typeface="Arial Narrow"/>
              </a:rPr>
              <a:t>vantagens</a:t>
            </a:r>
            <a:r>
              <a:rPr lang="en-US">
                <a:latin typeface="Arial Narrow"/>
              </a:rPr>
              <a:t> da </a:t>
            </a:r>
            <a:r>
              <a:rPr lang="en-US" err="1">
                <a:latin typeface="Arial Narrow"/>
              </a:rPr>
              <a:t>busca</a:t>
            </a:r>
            <a:r>
              <a:rPr lang="en-US">
                <a:latin typeface="Arial Narrow"/>
              </a:rPr>
              <a:t> de </a:t>
            </a:r>
            <a:r>
              <a:rPr lang="en-US" err="1">
                <a:latin typeface="Arial Narrow"/>
              </a:rPr>
              <a:t>custo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uniforme</a:t>
            </a:r>
            <a:r>
              <a:rPr lang="en-US">
                <a:latin typeface="Arial Narrow"/>
              </a:rPr>
              <a:t> (Dijkstra) e da </a:t>
            </a:r>
            <a:r>
              <a:rPr lang="en-US" err="1">
                <a:latin typeface="Arial Narrow"/>
              </a:rPr>
              <a:t>busca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gulosa</a:t>
            </a:r>
            <a:r>
              <a:rPr lang="en-US">
                <a:latin typeface="Arial Narrow"/>
              </a:rPr>
              <a:t> (best-first search). Ele </a:t>
            </a:r>
            <a:r>
              <a:rPr lang="en-US" err="1">
                <a:latin typeface="Arial Narrow"/>
              </a:rPr>
              <a:t>utiliza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uma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função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heurística</a:t>
            </a:r>
            <a:r>
              <a:rPr lang="en-US">
                <a:latin typeface="Arial Narrow"/>
              </a:rPr>
              <a:t> para </a:t>
            </a:r>
            <a:r>
              <a:rPr lang="en-US" err="1">
                <a:latin typeface="Arial Narrow"/>
              </a:rPr>
              <a:t>guiar</a:t>
            </a:r>
            <a:r>
              <a:rPr lang="en-US">
                <a:latin typeface="Arial Narrow"/>
              </a:rPr>
              <a:t> a </a:t>
            </a:r>
            <a:r>
              <a:rPr lang="en-US" err="1">
                <a:latin typeface="Arial Narrow"/>
              </a:rPr>
              <a:t>busca</a:t>
            </a:r>
            <a:r>
              <a:rPr lang="en-US">
                <a:latin typeface="Arial Narrow"/>
              </a:rPr>
              <a:t> </a:t>
            </a:r>
            <a:r>
              <a:rPr lang="en-US" b="0" i="0" u="none" strike="noStrike" cap="none" err="1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na</a:t>
            </a:r>
            <a:r>
              <a:rPr lang="en-US" b="0" i="0" u="none" strike="noStrike" cap="none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 </a:t>
            </a:r>
            <a:r>
              <a:rPr lang="en-US" err="1">
                <a:latin typeface="Arial Narrow"/>
              </a:rPr>
              <a:t>direção</a:t>
            </a:r>
            <a:r>
              <a:rPr lang="en-US">
                <a:latin typeface="Arial Narrow"/>
              </a:rPr>
              <a:t> do </a:t>
            </a:r>
            <a:r>
              <a:rPr lang="en-US" err="1">
                <a:latin typeface="Arial Narrow"/>
              </a:rPr>
              <a:t>objetivo</a:t>
            </a:r>
            <a:r>
              <a:rPr lang="en-US">
                <a:latin typeface="Arial Narrow"/>
              </a:rPr>
              <a:t>, </a:t>
            </a:r>
            <a:r>
              <a:rPr lang="en-US" err="1">
                <a:latin typeface="Arial Narrow"/>
              </a:rPr>
              <a:t>enquanto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garante</a:t>
            </a:r>
            <a:r>
              <a:rPr lang="en-US">
                <a:latin typeface="Arial Narrow"/>
              </a:rPr>
              <a:t> que </a:t>
            </a:r>
            <a:r>
              <a:rPr lang="en-US" err="1">
                <a:latin typeface="Arial Narrow"/>
              </a:rPr>
              <a:t>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caminho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encontrado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seja</a:t>
            </a:r>
            <a:r>
              <a:rPr lang="en-US">
                <a:latin typeface="Arial Narrow"/>
              </a:rPr>
              <a:t> o </a:t>
            </a:r>
            <a:r>
              <a:rPr lang="en-US" err="1">
                <a:latin typeface="Arial Narrow"/>
              </a:rPr>
              <a:t>mais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curto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possível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em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termos</a:t>
            </a:r>
            <a:r>
              <a:rPr lang="en-US">
                <a:latin typeface="Arial Narrow"/>
              </a:rPr>
              <a:t> de </a:t>
            </a:r>
            <a:r>
              <a:rPr lang="en-US" err="1">
                <a:latin typeface="Arial Narrow"/>
              </a:rPr>
              <a:t>custo</a:t>
            </a:r>
            <a:r>
              <a:rPr lang="en-US">
                <a:latin typeface="Arial Narrow"/>
              </a:rPr>
              <a:t>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 err="1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Motivação</a:t>
            </a:r>
            <a:endParaRPr lang="pt-BR" err="1">
              <a:latin typeface="Arial Narrow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5896381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2700"/>
            </a:pPr>
            <a:r>
              <a:rPr lang="en-US">
                <a:latin typeface="Arial Narrow"/>
              </a:rPr>
              <a:t>Um </a:t>
            </a:r>
            <a:r>
              <a:rPr lang="en-US" err="1">
                <a:latin typeface="Arial Narrow"/>
                <a:sym typeface="Calibri"/>
              </a:rPr>
              <a:t>problema</a:t>
            </a:r>
            <a:r>
              <a:rPr lang="en-US" b="0" i="0" u="none" strike="noStrike" cap="none">
                <a:latin typeface="Arial Narrow"/>
                <a:ea typeface="Calibri"/>
                <a:cs typeface="Calibri"/>
                <a:sym typeface="Calibri"/>
              </a:rPr>
              <a:t> </a:t>
            </a:r>
            <a:r>
              <a:rPr lang="en-US" err="1">
                <a:latin typeface="Arial Narrow"/>
              </a:rPr>
              <a:t>comum</a:t>
            </a:r>
            <a:r>
              <a:rPr lang="en-US">
                <a:latin typeface="Arial Narrow"/>
              </a:rPr>
              <a:t> </a:t>
            </a:r>
            <a:r>
              <a:rPr lang="en-US" b="0" i="0" u="none" strike="noStrike" cap="none">
                <a:latin typeface="Arial Narrow"/>
                <a:ea typeface="Calibri"/>
                <a:cs typeface="Calibri"/>
                <a:sym typeface="Calibri"/>
              </a:rPr>
              <a:t>que </a:t>
            </a:r>
            <a:r>
              <a:rPr lang="en-US" err="1">
                <a:latin typeface="Arial Narrow"/>
              </a:rPr>
              <a:t>motiva</a:t>
            </a:r>
            <a:r>
              <a:rPr lang="en-US">
                <a:latin typeface="Arial Narrow"/>
              </a:rPr>
              <a:t> </a:t>
            </a:r>
            <a:r>
              <a:rPr lang="en-US" b="0" i="0" u="none" strike="noStrike" cap="none">
                <a:latin typeface="Arial Narrow"/>
                <a:ea typeface="Calibri"/>
                <a:cs typeface="Calibri"/>
                <a:sym typeface="Calibri"/>
              </a:rPr>
              <a:t>o </a:t>
            </a:r>
            <a:r>
              <a:rPr lang="en-US" err="1">
                <a:latin typeface="Arial Narrow"/>
              </a:rPr>
              <a:t>uso</a:t>
            </a:r>
            <a:r>
              <a:rPr lang="en-US">
                <a:latin typeface="Arial Narrow"/>
              </a:rPr>
              <a:t> do </a:t>
            </a:r>
            <a:r>
              <a:rPr lang="en-US" b="0" i="0" u="none" strike="noStrike" cap="none" err="1">
                <a:latin typeface="Arial Narrow"/>
                <a:ea typeface="Calibri"/>
                <a:cs typeface="Calibri"/>
                <a:sym typeface="Calibri"/>
              </a:rPr>
              <a:t>algoritmo</a:t>
            </a:r>
            <a:r>
              <a:rPr lang="en-US" b="0" i="0" u="none" strike="noStrike" cap="none">
                <a:latin typeface="Arial Narrow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Arial Narrow"/>
              </a:rPr>
              <a:t>A* é </a:t>
            </a:r>
            <a:r>
              <a:rPr lang="en-US" err="1">
                <a:latin typeface="Arial Narrow"/>
              </a:rPr>
              <a:t>encontrar</a:t>
            </a:r>
            <a:r>
              <a:rPr lang="en-US">
                <a:latin typeface="Arial Narrow"/>
              </a:rPr>
              <a:t> o </a:t>
            </a:r>
            <a:r>
              <a:rPr lang="en-US" b="1" err="1">
                <a:latin typeface="Arial Narrow"/>
              </a:rPr>
              <a:t>caminho</a:t>
            </a:r>
            <a:r>
              <a:rPr lang="en-US" b="1">
                <a:latin typeface="Arial Narrow"/>
              </a:rPr>
              <a:t> </a:t>
            </a:r>
            <a:r>
              <a:rPr lang="en-US" b="1" err="1">
                <a:latin typeface="Arial Narrow"/>
              </a:rPr>
              <a:t>mais</a:t>
            </a:r>
            <a:r>
              <a:rPr lang="en-US" b="1">
                <a:latin typeface="Arial Narrow"/>
              </a:rPr>
              <a:t> </a:t>
            </a:r>
            <a:r>
              <a:rPr lang="en-US" b="1" err="1">
                <a:latin typeface="Arial Narrow"/>
              </a:rPr>
              <a:t>curto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em</a:t>
            </a:r>
            <a:r>
              <a:rPr lang="en-US">
                <a:latin typeface="Arial Narrow"/>
              </a:rPr>
              <a:t> um </a:t>
            </a:r>
            <a:r>
              <a:rPr lang="en-US" err="1">
                <a:latin typeface="Arial Narrow"/>
              </a:rPr>
              <a:t>mapa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ou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em</a:t>
            </a:r>
            <a:r>
              <a:rPr lang="en-US">
                <a:latin typeface="Arial Narrow"/>
              </a:rPr>
              <a:t> um </a:t>
            </a:r>
            <a:r>
              <a:rPr lang="en-US" err="1">
                <a:latin typeface="Arial Narrow"/>
              </a:rPr>
              <a:t>ambiente</a:t>
            </a:r>
            <a:r>
              <a:rPr lang="en-US">
                <a:latin typeface="Arial Narrow"/>
              </a:rPr>
              <a:t> virtual. </a:t>
            </a:r>
            <a:endParaRPr lang="pt-BR" err="1">
              <a:latin typeface="Arial Narrow"/>
            </a:endParaRPr>
          </a:p>
          <a:p>
            <a:pPr marL="342900" indent="-342900">
              <a:spcBef>
                <a:spcPts val="0"/>
              </a:spcBef>
              <a:buSzPts val="2700"/>
            </a:pPr>
            <a:endParaRPr lang="en-US">
              <a:latin typeface="Arial Narrow"/>
            </a:endParaRPr>
          </a:p>
          <a:p>
            <a:pPr marL="0" indent="0">
              <a:spcBef>
                <a:spcPts val="0"/>
              </a:spcBef>
              <a:buSzPts val="2700"/>
              <a:buNone/>
            </a:pPr>
            <a:endParaRPr lang="en-US" sz="3200" b="1">
              <a:latin typeface="Arial Narrow"/>
            </a:endParaRPr>
          </a:p>
          <a:p>
            <a:pPr marL="342900" indent="-342900">
              <a:spcBef>
                <a:spcPts val="0"/>
              </a:spcBef>
              <a:buSzPts val="2700"/>
            </a:pPr>
            <a:endParaRPr lang="en-US">
              <a:latin typeface="Arial Narrow"/>
            </a:endParaRPr>
          </a:p>
          <a:p>
            <a:pPr marL="0" indent="0">
              <a:buSzPts val="2700"/>
              <a:buNone/>
            </a:pPr>
            <a:br>
              <a:rPr lang="en-US">
                <a:latin typeface="Arial Narrow"/>
              </a:rPr>
            </a:br>
            <a:endParaRPr lang="pt-BR">
              <a:latin typeface="Arial Narrow"/>
            </a:endParaRPr>
          </a:p>
          <a:p>
            <a:pPr marL="3429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lang="en-US">
              <a:latin typeface="Arial Narrow"/>
            </a:endParaRPr>
          </a:p>
          <a:p>
            <a:pPr marL="3429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lang="en-US">
              <a:latin typeface="Arial Narrow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Narrow"/>
              </a:rPr>
              <a:t>A*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688182" y="1378406"/>
            <a:ext cx="6268266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O que é</a:t>
            </a:r>
            <a:endParaRPr lang="pt-BR">
              <a:latin typeface="Arial Narrow"/>
            </a:endParaRPr>
          </a:p>
          <a:p>
            <a:pPr marL="800100" lvl="1">
              <a:buSzPts val="2700"/>
              <a:buFont typeface="Courier New"/>
              <a:buChar char="o"/>
            </a:pPr>
            <a:r>
              <a:rPr lang="en-US">
                <a:latin typeface="Arial Narrow"/>
              </a:rPr>
              <a:t>A* é um </a:t>
            </a:r>
            <a:r>
              <a:rPr lang="en-US" err="1">
                <a:latin typeface="Arial Narrow"/>
              </a:rPr>
              <a:t>algoritmo</a:t>
            </a:r>
            <a:r>
              <a:rPr lang="en-US">
                <a:latin typeface="Arial Narrow"/>
              </a:rPr>
              <a:t> de </a:t>
            </a:r>
            <a:r>
              <a:rPr lang="en-US" err="1">
                <a:latin typeface="Arial Narrow"/>
              </a:rPr>
              <a:t>busca</a:t>
            </a:r>
            <a:r>
              <a:rPr lang="en-US">
                <a:latin typeface="Arial Narrow"/>
              </a:rPr>
              <a:t> que </a:t>
            </a:r>
            <a:r>
              <a:rPr lang="en-US" err="1">
                <a:latin typeface="Arial Narrow"/>
              </a:rPr>
              <a:t>utiliza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uma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função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heurística</a:t>
            </a:r>
            <a:r>
              <a:rPr lang="en-US">
                <a:latin typeface="Arial Narrow"/>
              </a:rPr>
              <a:t> para </a:t>
            </a:r>
            <a:r>
              <a:rPr lang="en-US" err="1">
                <a:latin typeface="Arial Narrow"/>
              </a:rPr>
              <a:t>encontrar</a:t>
            </a:r>
            <a:r>
              <a:rPr lang="en-US">
                <a:latin typeface="Arial Narrow"/>
              </a:rPr>
              <a:t> o </a:t>
            </a:r>
            <a:r>
              <a:rPr lang="en-US" err="1">
                <a:latin typeface="Arial Narrow"/>
              </a:rPr>
              <a:t>caminho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mais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curto</a:t>
            </a:r>
            <a:r>
              <a:rPr lang="en-US">
                <a:latin typeface="Arial Narrow"/>
              </a:rPr>
              <a:t> entre </a:t>
            </a:r>
            <a:r>
              <a:rPr lang="en-US" err="1">
                <a:latin typeface="Arial Narrow"/>
              </a:rPr>
              <a:t>dois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pontos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em</a:t>
            </a:r>
            <a:r>
              <a:rPr lang="en-US">
                <a:latin typeface="Arial Narrow"/>
              </a:rPr>
              <a:t> um </a:t>
            </a:r>
            <a:r>
              <a:rPr lang="en-US" err="1">
                <a:latin typeface="Arial Narrow"/>
              </a:rPr>
              <a:t>grafo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ou</a:t>
            </a:r>
            <a:r>
              <a:rPr lang="en-US">
                <a:latin typeface="Arial Narrow"/>
              </a:rPr>
              <a:t> rede.</a:t>
            </a:r>
            <a:endParaRPr lang="en-US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Para que serve</a:t>
            </a:r>
            <a:endParaRPr>
              <a:latin typeface="Arial Narrow"/>
            </a:endParaRPr>
          </a:p>
          <a:p>
            <a:pPr marL="800100" lvl="1" indent="-457200">
              <a:buSzPts val="2700"/>
              <a:buFont typeface="Courier New"/>
              <a:buChar char="o"/>
            </a:pPr>
            <a:r>
              <a:rPr lang="en-US">
                <a:latin typeface="Arial Narrow"/>
              </a:rPr>
              <a:t>Serve para resolver </a:t>
            </a:r>
            <a:r>
              <a:rPr lang="en-US" err="1">
                <a:latin typeface="Arial Narrow"/>
              </a:rPr>
              <a:t>problemas</a:t>
            </a:r>
            <a:r>
              <a:rPr lang="en-US">
                <a:latin typeface="Arial Narrow"/>
              </a:rPr>
              <a:t> de </a:t>
            </a:r>
            <a:r>
              <a:rPr lang="en-US" err="1">
                <a:latin typeface="Arial Narrow"/>
              </a:rPr>
              <a:t>busca</a:t>
            </a:r>
            <a:r>
              <a:rPr lang="en-US">
                <a:latin typeface="Arial Narrow"/>
              </a:rPr>
              <a:t> de </a:t>
            </a:r>
            <a:r>
              <a:rPr lang="en-US" err="1">
                <a:latin typeface="Arial Narrow"/>
              </a:rPr>
              <a:t>caminho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em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mapas</a:t>
            </a:r>
            <a:r>
              <a:rPr lang="en-US">
                <a:latin typeface="Arial Narrow"/>
              </a:rPr>
              <a:t>, </a:t>
            </a:r>
            <a:r>
              <a:rPr lang="en-US" err="1">
                <a:latin typeface="Arial Narrow"/>
              </a:rPr>
              <a:t>como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em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sistemas</a:t>
            </a:r>
            <a:r>
              <a:rPr lang="en-US">
                <a:latin typeface="Arial Narrow"/>
              </a:rPr>
              <a:t> de </a:t>
            </a:r>
            <a:r>
              <a:rPr lang="en-US" err="1">
                <a:latin typeface="Arial Narrow"/>
              </a:rPr>
              <a:t>navegação</a:t>
            </a:r>
            <a:r>
              <a:rPr lang="en-US">
                <a:latin typeface="Arial Narrow"/>
              </a:rPr>
              <a:t>, </a:t>
            </a:r>
            <a:r>
              <a:rPr lang="en-US" err="1">
                <a:latin typeface="Arial Narrow"/>
              </a:rPr>
              <a:t>jogos</a:t>
            </a:r>
            <a:r>
              <a:rPr lang="en-US">
                <a:latin typeface="Arial Narrow"/>
              </a:rPr>
              <a:t> de </a:t>
            </a:r>
            <a:r>
              <a:rPr lang="en-US" err="1">
                <a:latin typeface="Arial Narrow"/>
              </a:rPr>
              <a:t>vídeo</a:t>
            </a:r>
            <a:r>
              <a:rPr lang="en-US">
                <a:latin typeface="Arial Narrow"/>
              </a:rPr>
              <a:t> game, </a:t>
            </a:r>
            <a:r>
              <a:rPr lang="en-US" err="1">
                <a:latin typeface="Arial Narrow"/>
              </a:rPr>
              <a:t>sistemas</a:t>
            </a:r>
            <a:r>
              <a:rPr lang="en-US">
                <a:latin typeface="Arial Narrow"/>
              </a:rPr>
              <a:t> de </a:t>
            </a:r>
            <a:r>
              <a:rPr lang="en-US" err="1">
                <a:latin typeface="Arial Narrow"/>
              </a:rPr>
              <a:t>roteamento</a:t>
            </a:r>
            <a:r>
              <a:rPr lang="en-US">
                <a:latin typeface="Arial Narrow"/>
              </a:rPr>
              <a:t> de redes, entre outros.</a:t>
            </a:r>
            <a:endParaRPr lang="en-US" b="0" i="0" u="none" strike="noStrike" cap="none">
              <a:latin typeface="Arial Narrow"/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</a:pPr>
            <a:endParaRPr lang="en-US">
              <a:latin typeface="Arial Narrow"/>
            </a:endParaRPr>
          </a:p>
        </p:txBody>
      </p:sp>
      <p:pic>
        <p:nvPicPr>
          <p:cNvPr id="2" name="Imagem 1" descr="Teclado de computador&#10;&#10;Descrição gerada automaticamente">
            <a:extLst>
              <a:ext uri="{FF2B5EF4-FFF2-40B4-BE49-F238E27FC236}">
                <a16:creationId xmlns:a16="http://schemas.microsoft.com/office/drawing/2014/main" id="{1AC0932E-7481-FE28-F6FF-A0849C46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12" y="3248996"/>
            <a:ext cx="4499734" cy="3256456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80981" y="-6183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Narrow"/>
              </a:rPr>
              <a:t>TAD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DB785C6-B361-509C-27FC-0E44E6843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655" y="1664063"/>
            <a:ext cx="12216064" cy="7118410"/>
          </a:xfrm>
        </p:spPr>
        <p:txBody>
          <a:bodyPr spcFirstLastPara="1" wrap="square" lIns="50800" tIns="50800" rIns="50800" bIns="50800" anchor="t" anchorCtr="0">
            <a:noAutofit/>
          </a:bodyPr>
          <a:lstStyle/>
          <a:p>
            <a:pPr>
              <a:buNone/>
            </a:pPr>
            <a:endParaRPr lang="pt-BR" sz="1800"/>
          </a:p>
          <a:p>
            <a:pPr>
              <a:buNone/>
            </a:pPr>
            <a:endParaRPr lang="pt-BR" sz="2000"/>
          </a:p>
          <a:p>
            <a:pPr>
              <a:buNone/>
            </a:pPr>
            <a:endParaRPr lang="pt-BR" sz="2000"/>
          </a:p>
          <a:p>
            <a:pPr>
              <a:buNone/>
            </a:pPr>
            <a:endParaRPr lang="pt-BR" sz="180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2CDF8D1-F711-95AC-C850-C5500E81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8" y="860960"/>
            <a:ext cx="7917549" cy="87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74558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 err="1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Definições</a:t>
            </a:r>
            <a:endParaRPr err="1">
              <a:latin typeface="Arial Narrow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2700"/>
            </a:pPr>
            <a:r>
              <a:rPr lang="en-US" err="1">
                <a:latin typeface="Arial Narrow"/>
              </a:rPr>
              <a:t>Grafo</a:t>
            </a:r>
            <a:r>
              <a:rPr lang="en-US">
                <a:latin typeface="Arial Narrow"/>
              </a:rPr>
              <a:t>: O </a:t>
            </a:r>
            <a:r>
              <a:rPr lang="en-US" err="1">
                <a:latin typeface="Arial Narrow"/>
              </a:rPr>
              <a:t>algoritmo</a:t>
            </a:r>
            <a:r>
              <a:rPr lang="en-US">
                <a:latin typeface="Arial Narrow"/>
              </a:rPr>
              <a:t> A* opera </a:t>
            </a:r>
            <a:r>
              <a:rPr lang="en-US" err="1">
                <a:latin typeface="Arial Narrow"/>
              </a:rPr>
              <a:t>em</a:t>
            </a:r>
            <a:r>
              <a:rPr lang="en-US">
                <a:latin typeface="Arial Narrow"/>
              </a:rPr>
              <a:t> um </a:t>
            </a:r>
            <a:r>
              <a:rPr lang="en-US" err="1">
                <a:latin typeface="Arial Narrow"/>
              </a:rPr>
              <a:t>grafo</a:t>
            </a:r>
            <a:r>
              <a:rPr lang="en-US">
                <a:latin typeface="Arial Narrow"/>
              </a:rPr>
              <a:t>, que </a:t>
            </a:r>
            <a:r>
              <a:rPr lang="en-US" err="1">
                <a:latin typeface="Arial Narrow"/>
              </a:rPr>
              <a:t>consiste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em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nós</a:t>
            </a:r>
            <a:r>
              <a:rPr lang="en-US">
                <a:latin typeface="Arial Narrow"/>
              </a:rPr>
              <a:t> (</a:t>
            </a:r>
            <a:r>
              <a:rPr lang="en-US" err="1">
                <a:latin typeface="Arial Narrow"/>
              </a:rPr>
              <a:t>ou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vértices</a:t>
            </a:r>
            <a:r>
              <a:rPr lang="en-US">
                <a:latin typeface="Arial Narrow"/>
              </a:rPr>
              <a:t>) </a:t>
            </a:r>
            <a:r>
              <a:rPr lang="en-US" err="1">
                <a:latin typeface="Arial Narrow"/>
              </a:rPr>
              <a:t>conectados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por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arestas</a:t>
            </a:r>
            <a:r>
              <a:rPr lang="en-US">
                <a:latin typeface="Arial Narrow"/>
              </a:rPr>
              <a:t> (</a:t>
            </a:r>
            <a:r>
              <a:rPr lang="en-US" err="1">
                <a:latin typeface="Arial Narrow"/>
              </a:rPr>
              <a:t>ou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arcos</a:t>
            </a:r>
            <a:r>
              <a:rPr lang="en-US">
                <a:latin typeface="Arial Narrow"/>
              </a:rPr>
              <a:t>). Cada </a:t>
            </a:r>
            <a:r>
              <a:rPr lang="en-US" err="1">
                <a:latin typeface="Arial Narrow"/>
              </a:rPr>
              <a:t>nó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representa</a:t>
            </a:r>
            <a:r>
              <a:rPr lang="en-US">
                <a:latin typeface="Arial Narrow"/>
              </a:rPr>
              <a:t> um </a:t>
            </a:r>
            <a:r>
              <a:rPr lang="en-US" err="1">
                <a:latin typeface="Arial Narrow"/>
              </a:rPr>
              <a:t>estado</a:t>
            </a:r>
            <a:r>
              <a:rPr lang="en-US">
                <a:latin typeface="Arial Narrow"/>
              </a:rPr>
              <a:t> no </a:t>
            </a:r>
            <a:r>
              <a:rPr lang="en-US" err="1">
                <a:latin typeface="Arial Narrow"/>
              </a:rPr>
              <a:t>problema</a:t>
            </a:r>
            <a:r>
              <a:rPr lang="en-US">
                <a:latin typeface="Arial Narrow"/>
              </a:rPr>
              <a:t> que </a:t>
            </a:r>
            <a:r>
              <a:rPr lang="en-US" err="1">
                <a:latin typeface="Arial Narrow"/>
              </a:rPr>
              <a:t>está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sendo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resolvido</a:t>
            </a:r>
            <a:r>
              <a:rPr lang="en-US">
                <a:latin typeface="Arial Narrow"/>
              </a:rPr>
              <a:t>.</a:t>
            </a:r>
            <a:endParaRPr lang="pt-BR">
              <a:latin typeface="Arial Narrow"/>
            </a:endParaRPr>
          </a:p>
          <a:p>
            <a:pPr marL="342900" indent="-342900">
              <a:spcBef>
                <a:spcPts val="0"/>
              </a:spcBef>
              <a:buSzPts val="2700"/>
            </a:pPr>
            <a:endParaRPr lang="en-US">
              <a:latin typeface="Arial Narrow"/>
            </a:endParaRPr>
          </a:p>
          <a:p>
            <a:pPr marL="342900" indent="-342900">
              <a:spcBef>
                <a:spcPts val="0"/>
              </a:spcBef>
              <a:buSzPts val="2700"/>
            </a:pPr>
            <a:r>
              <a:rPr lang="en-US" err="1">
                <a:latin typeface="Arial Narrow"/>
              </a:rPr>
              <a:t>Nó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Inicial</a:t>
            </a:r>
            <a:r>
              <a:rPr lang="en-US">
                <a:latin typeface="Arial Narrow"/>
              </a:rPr>
              <a:t> e </a:t>
            </a:r>
            <a:r>
              <a:rPr lang="en-US" err="1">
                <a:latin typeface="Arial Narrow"/>
              </a:rPr>
              <a:t>Nó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Objetivo</a:t>
            </a:r>
            <a:r>
              <a:rPr lang="en-US">
                <a:latin typeface="Arial Narrow"/>
              </a:rPr>
              <a:t>: O </a:t>
            </a:r>
            <a:r>
              <a:rPr lang="en-US" err="1">
                <a:latin typeface="Arial Narrow"/>
              </a:rPr>
              <a:t>algoritmo</a:t>
            </a:r>
            <a:r>
              <a:rPr lang="en-US">
                <a:latin typeface="Arial Narrow"/>
              </a:rPr>
              <a:t> A* </a:t>
            </a:r>
            <a:r>
              <a:rPr lang="en-US" err="1">
                <a:latin typeface="Arial Narrow"/>
              </a:rPr>
              <a:t>requer</a:t>
            </a:r>
            <a:r>
              <a:rPr lang="en-US">
                <a:latin typeface="Arial Narrow"/>
              </a:rPr>
              <a:t> um </a:t>
            </a:r>
            <a:r>
              <a:rPr lang="en-US" err="1">
                <a:latin typeface="Arial Narrow"/>
              </a:rPr>
              <a:t>nó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inicial</a:t>
            </a:r>
            <a:r>
              <a:rPr lang="en-US">
                <a:latin typeface="Arial Narrow"/>
              </a:rPr>
              <a:t>, de </a:t>
            </a:r>
            <a:r>
              <a:rPr lang="en-US" err="1">
                <a:latin typeface="Arial Narrow"/>
              </a:rPr>
              <a:t>onde</a:t>
            </a:r>
            <a:r>
              <a:rPr lang="en-US">
                <a:latin typeface="Arial Narrow"/>
              </a:rPr>
              <a:t> a </a:t>
            </a:r>
            <a:r>
              <a:rPr lang="en-US" err="1">
                <a:latin typeface="Arial Narrow"/>
              </a:rPr>
              <a:t>busca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começa</a:t>
            </a:r>
            <a:r>
              <a:rPr lang="en-US">
                <a:latin typeface="Arial Narrow"/>
              </a:rPr>
              <a:t>, e um </a:t>
            </a:r>
            <a:r>
              <a:rPr lang="en-US" err="1">
                <a:latin typeface="Arial Narrow"/>
              </a:rPr>
              <a:t>nó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objetivo</a:t>
            </a:r>
            <a:r>
              <a:rPr lang="en-US">
                <a:latin typeface="Arial Narrow"/>
              </a:rPr>
              <a:t>, que é o </a:t>
            </a:r>
            <a:r>
              <a:rPr lang="en-US" err="1">
                <a:latin typeface="Arial Narrow"/>
              </a:rPr>
              <a:t>estado</a:t>
            </a:r>
            <a:r>
              <a:rPr lang="en-US">
                <a:latin typeface="Arial Narrow"/>
              </a:rPr>
              <a:t> que </a:t>
            </a:r>
            <a:r>
              <a:rPr lang="en-US" err="1">
                <a:latin typeface="Arial Narrow"/>
              </a:rPr>
              <a:t>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algoritmo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está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tentando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alcançar</a:t>
            </a:r>
            <a:r>
              <a:rPr lang="en-US">
                <a:latin typeface="Arial Narrow"/>
              </a:rPr>
              <a:t>.</a:t>
            </a:r>
            <a:endParaRPr lang="en-US"/>
          </a:p>
          <a:p>
            <a:pPr marL="342900" indent="-342900">
              <a:spcBef>
                <a:spcPts val="0"/>
              </a:spcBef>
              <a:buSzPts val="2700"/>
            </a:pPr>
            <a:endParaRPr lang="en-US">
              <a:latin typeface="Arial Narrow"/>
            </a:endParaRPr>
          </a:p>
          <a:p>
            <a:pPr marL="342900" indent="-342900">
              <a:spcBef>
                <a:spcPts val="0"/>
              </a:spcBef>
              <a:buSzPts val="2700"/>
            </a:pPr>
            <a:r>
              <a:rPr lang="en-US" err="1">
                <a:latin typeface="Arial Narrow"/>
              </a:rPr>
              <a:t>Função</a:t>
            </a:r>
            <a:r>
              <a:rPr lang="en-US">
                <a:latin typeface="Arial Narrow"/>
              </a:rPr>
              <a:t> de Custo Real (g): Para </a:t>
            </a:r>
            <a:r>
              <a:rPr lang="en-US" err="1">
                <a:latin typeface="Arial Narrow"/>
              </a:rPr>
              <a:t>cada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nó</a:t>
            </a:r>
            <a:r>
              <a:rPr lang="en-US">
                <a:latin typeface="Arial Narrow"/>
              </a:rPr>
              <a:t> no </a:t>
            </a:r>
            <a:r>
              <a:rPr lang="en-US" err="1">
                <a:latin typeface="Arial Narrow"/>
              </a:rPr>
              <a:t>grafo</a:t>
            </a:r>
            <a:r>
              <a:rPr lang="en-US">
                <a:latin typeface="Arial Narrow"/>
              </a:rPr>
              <a:t>, o </a:t>
            </a:r>
            <a:r>
              <a:rPr lang="en-US" err="1">
                <a:latin typeface="Arial Narrow"/>
              </a:rPr>
              <a:t>algoritmo</a:t>
            </a:r>
            <a:r>
              <a:rPr lang="en-US">
                <a:latin typeface="Arial Narrow"/>
              </a:rPr>
              <a:t> A* </a:t>
            </a:r>
            <a:r>
              <a:rPr lang="en-US" err="1">
                <a:latin typeface="Arial Narrow"/>
              </a:rPr>
              <a:t>mantém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uma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estimativa</a:t>
            </a:r>
            <a:r>
              <a:rPr lang="en-US">
                <a:latin typeface="Arial Narrow"/>
              </a:rPr>
              <a:t> do </a:t>
            </a:r>
            <a:r>
              <a:rPr lang="en-US" err="1">
                <a:latin typeface="Arial Narrow"/>
              </a:rPr>
              <a:t>custo</a:t>
            </a:r>
            <a:r>
              <a:rPr lang="en-US">
                <a:latin typeface="Arial Narrow"/>
              </a:rPr>
              <a:t> real para </a:t>
            </a:r>
            <a:r>
              <a:rPr lang="en-US" err="1">
                <a:latin typeface="Arial Narrow"/>
              </a:rPr>
              <a:t>alcançar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esse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nó</a:t>
            </a:r>
            <a:r>
              <a:rPr lang="en-US">
                <a:latin typeface="Arial Narrow"/>
              </a:rPr>
              <a:t> a </a:t>
            </a:r>
            <a:r>
              <a:rPr lang="en-US" err="1">
                <a:latin typeface="Arial Narrow"/>
              </a:rPr>
              <a:t>partir</a:t>
            </a:r>
            <a:r>
              <a:rPr lang="en-US">
                <a:latin typeface="Arial Narrow"/>
              </a:rPr>
              <a:t> do </a:t>
            </a:r>
            <a:r>
              <a:rPr lang="en-US" err="1">
                <a:latin typeface="Arial Narrow"/>
              </a:rPr>
              <a:t>nó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inicial</a:t>
            </a:r>
            <a:r>
              <a:rPr lang="en-US">
                <a:latin typeface="Arial Narrow"/>
              </a:rPr>
              <a:t>. Esse </a:t>
            </a:r>
            <a:r>
              <a:rPr lang="en-US" err="1">
                <a:latin typeface="Arial Narrow"/>
              </a:rPr>
              <a:t>custo</a:t>
            </a:r>
            <a:r>
              <a:rPr lang="en-US">
                <a:latin typeface="Arial Narrow"/>
              </a:rPr>
              <a:t> real é </a:t>
            </a:r>
            <a:r>
              <a:rPr lang="en-US" err="1">
                <a:latin typeface="Arial Narrow"/>
              </a:rPr>
              <a:t>denotado</a:t>
            </a:r>
            <a:r>
              <a:rPr lang="en-US">
                <a:latin typeface="Arial Narrow"/>
              </a:rPr>
              <a:t> pela </a:t>
            </a:r>
            <a:r>
              <a:rPr lang="en-US" err="1">
                <a:latin typeface="Arial Narrow"/>
              </a:rPr>
              <a:t>função</a:t>
            </a:r>
            <a:r>
              <a:rPr lang="en-US">
                <a:latin typeface="Arial Narrow"/>
              </a:rPr>
              <a:t> g(n), </a:t>
            </a:r>
            <a:r>
              <a:rPr lang="en-US" err="1">
                <a:latin typeface="Arial Narrow"/>
              </a:rPr>
              <a:t>onde</a:t>
            </a:r>
            <a:r>
              <a:rPr lang="en-US">
                <a:latin typeface="Arial Narrow"/>
              </a:rPr>
              <a:t> n é o </a:t>
            </a:r>
            <a:r>
              <a:rPr lang="en-US" err="1">
                <a:latin typeface="Arial Narrow"/>
              </a:rPr>
              <a:t>nó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em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questão</a:t>
            </a:r>
            <a:r>
              <a:rPr lang="en-US">
                <a:latin typeface="Arial Narrow"/>
              </a:rPr>
              <a:t>.</a:t>
            </a:r>
            <a:endParaRPr lang="pt-BR"/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endParaRPr lang="en-US" sz="3600" b="0" i="0" u="none" strike="noStrike" cap="none">
              <a:solidFill>
                <a:srgbClr val="000000"/>
              </a:solidFill>
              <a:latin typeface="Arial Narrow"/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</a:pPr>
            <a:endParaRPr lang="en-US">
              <a:latin typeface="Arial Narrow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60715" y="145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 err="1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Definições</a:t>
            </a:r>
            <a:endParaRPr err="1">
              <a:latin typeface="Arial Narrow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735791" y="1235578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700"/>
            </a:pPr>
            <a:r>
              <a:rPr lang="en-US" sz="3200" err="1">
                <a:latin typeface="Arial Narrow"/>
              </a:rPr>
              <a:t>Função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Heurística</a:t>
            </a:r>
            <a:r>
              <a:rPr lang="en-US" sz="3200">
                <a:latin typeface="Arial Narrow"/>
              </a:rPr>
              <a:t> (h): </a:t>
            </a:r>
            <a:r>
              <a:rPr lang="en-US" sz="3200" err="1">
                <a:latin typeface="Arial Narrow"/>
              </a:rPr>
              <a:t>Fornece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uma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estimativa</a:t>
            </a:r>
            <a:r>
              <a:rPr lang="en-US" sz="3200">
                <a:latin typeface="Arial Narrow"/>
              </a:rPr>
              <a:t> do </a:t>
            </a:r>
            <a:r>
              <a:rPr lang="en-US" sz="3200" err="1">
                <a:latin typeface="Arial Narrow"/>
              </a:rPr>
              <a:t>custo</a:t>
            </a:r>
            <a:r>
              <a:rPr lang="en-US" sz="3200">
                <a:latin typeface="Arial Narrow"/>
              </a:rPr>
              <a:t> restante para </a:t>
            </a:r>
            <a:r>
              <a:rPr lang="en-US" sz="3200" err="1">
                <a:latin typeface="Arial Narrow"/>
              </a:rPr>
              <a:t>alcançar</a:t>
            </a:r>
            <a:r>
              <a:rPr lang="en-US" sz="3200">
                <a:latin typeface="Arial Narrow"/>
              </a:rPr>
              <a:t> o </a:t>
            </a:r>
            <a:r>
              <a:rPr lang="en-US" sz="3200" err="1">
                <a:latin typeface="Arial Narrow"/>
              </a:rPr>
              <a:t>nó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objetivo</a:t>
            </a:r>
            <a:r>
              <a:rPr lang="en-US" sz="3200">
                <a:latin typeface="Arial Narrow"/>
              </a:rPr>
              <a:t> a </a:t>
            </a:r>
            <a:r>
              <a:rPr lang="en-US" sz="3200" err="1">
                <a:latin typeface="Arial Narrow"/>
              </a:rPr>
              <a:t>partir</a:t>
            </a:r>
            <a:r>
              <a:rPr lang="en-US" sz="3200">
                <a:latin typeface="Arial Narrow"/>
              </a:rPr>
              <a:t> de um </a:t>
            </a:r>
            <a:r>
              <a:rPr lang="en-US" sz="3200" err="1">
                <a:latin typeface="Arial Narrow"/>
              </a:rPr>
              <a:t>determinado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nó</a:t>
            </a:r>
            <a:r>
              <a:rPr lang="en-US" sz="3200">
                <a:latin typeface="Arial Narrow"/>
              </a:rPr>
              <a:t>. Esta </a:t>
            </a:r>
            <a:r>
              <a:rPr lang="en-US" sz="3200" err="1">
                <a:latin typeface="Arial Narrow"/>
              </a:rPr>
              <a:t>função</a:t>
            </a:r>
            <a:r>
              <a:rPr lang="en-US" sz="3200">
                <a:latin typeface="Arial Narrow"/>
              </a:rPr>
              <a:t> é </a:t>
            </a:r>
            <a:r>
              <a:rPr lang="en-US" sz="3200" err="1">
                <a:latin typeface="Arial Narrow"/>
              </a:rPr>
              <a:t>denotada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por</a:t>
            </a:r>
            <a:r>
              <a:rPr lang="en-US" sz="3200">
                <a:latin typeface="Arial Narrow"/>
              </a:rPr>
              <a:t> h(n), </a:t>
            </a:r>
            <a:r>
              <a:rPr lang="en-US" sz="3200" err="1">
                <a:latin typeface="Arial Narrow"/>
              </a:rPr>
              <a:t>onde</a:t>
            </a:r>
            <a:r>
              <a:rPr lang="en-US" sz="3200">
                <a:latin typeface="Arial Narrow"/>
              </a:rPr>
              <a:t> n é o </a:t>
            </a:r>
            <a:r>
              <a:rPr lang="en-US" sz="3200" err="1">
                <a:latin typeface="Arial Narrow"/>
              </a:rPr>
              <a:t>nó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em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questão</a:t>
            </a:r>
            <a:r>
              <a:rPr lang="en-US" sz="3200">
                <a:latin typeface="Arial Narrow"/>
              </a:rPr>
              <a:t>. A </a:t>
            </a:r>
            <a:r>
              <a:rPr lang="en-US" sz="3200" err="1">
                <a:latin typeface="Arial Narrow"/>
              </a:rPr>
              <a:t>função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heurística</a:t>
            </a:r>
            <a:r>
              <a:rPr lang="en-US" sz="3200">
                <a:latin typeface="Arial Narrow"/>
              </a:rPr>
              <a:t> é </a:t>
            </a:r>
            <a:r>
              <a:rPr lang="en-US" sz="3200" err="1">
                <a:latin typeface="Arial Narrow"/>
              </a:rPr>
              <a:t>essencial</a:t>
            </a:r>
            <a:r>
              <a:rPr lang="en-US" sz="3200">
                <a:latin typeface="Arial Narrow"/>
              </a:rPr>
              <a:t> para o </a:t>
            </a:r>
            <a:r>
              <a:rPr lang="en-US" sz="3200" err="1">
                <a:latin typeface="Arial Narrow"/>
              </a:rPr>
              <a:t>funcionamento</a:t>
            </a:r>
            <a:r>
              <a:rPr lang="en-US" sz="3200">
                <a:latin typeface="Arial Narrow"/>
              </a:rPr>
              <a:t> do A* e </a:t>
            </a:r>
            <a:r>
              <a:rPr lang="en-US" sz="3200" err="1">
                <a:latin typeface="Arial Narrow"/>
              </a:rPr>
              <a:t>deve</a:t>
            </a:r>
            <a:r>
              <a:rPr lang="en-US" sz="3200">
                <a:latin typeface="Arial Narrow"/>
              </a:rPr>
              <a:t> ser </a:t>
            </a:r>
            <a:r>
              <a:rPr lang="en-US" sz="3200" err="1">
                <a:latin typeface="Arial Narrow"/>
              </a:rPr>
              <a:t>admissível</a:t>
            </a:r>
            <a:r>
              <a:rPr lang="en-US" sz="3200">
                <a:latin typeface="Arial Narrow"/>
              </a:rPr>
              <a:t>  e </a:t>
            </a:r>
            <a:r>
              <a:rPr lang="en-US" sz="3200" err="1">
                <a:latin typeface="Arial Narrow"/>
              </a:rPr>
              <a:t>consistente</a:t>
            </a:r>
            <a:r>
              <a:rPr lang="en-US" sz="3200">
                <a:latin typeface="Arial Narrow"/>
              </a:rPr>
              <a:t>.</a:t>
            </a:r>
          </a:p>
          <a:p>
            <a:pPr marL="342900" indent="-342900">
              <a:spcBef>
                <a:spcPts val="0"/>
              </a:spcBef>
              <a:buSzPts val="2700"/>
            </a:pPr>
            <a:endParaRPr lang="en-US" sz="3200">
              <a:latin typeface="Arial Narrow"/>
            </a:endParaRPr>
          </a:p>
          <a:p>
            <a:pPr marL="342900" indent="-342900">
              <a:spcBef>
                <a:spcPts val="0"/>
              </a:spcBef>
              <a:buSzPts val="2700"/>
            </a:pPr>
            <a:r>
              <a:rPr lang="en-US" sz="3200" err="1">
                <a:latin typeface="Arial Narrow"/>
              </a:rPr>
              <a:t>Função</a:t>
            </a:r>
            <a:r>
              <a:rPr lang="en-US" sz="3200">
                <a:latin typeface="Arial Narrow"/>
              </a:rPr>
              <a:t> de Custo Total (f): </a:t>
            </a:r>
            <a:r>
              <a:rPr lang="en-US" sz="3200" err="1">
                <a:latin typeface="Arial Narrow"/>
              </a:rPr>
              <a:t>Denotada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por</a:t>
            </a:r>
            <a:r>
              <a:rPr lang="en-US" sz="3200">
                <a:latin typeface="Arial Narrow"/>
              </a:rPr>
              <a:t> f(n), é a soma da </a:t>
            </a:r>
            <a:r>
              <a:rPr lang="en-US" sz="3200" err="1">
                <a:latin typeface="Arial Narrow"/>
              </a:rPr>
              <a:t>função</a:t>
            </a:r>
            <a:r>
              <a:rPr lang="en-US" sz="3200">
                <a:latin typeface="Arial Narrow"/>
              </a:rPr>
              <a:t> de </a:t>
            </a:r>
            <a:r>
              <a:rPr lang="en-US" sz="3200" err="1">
                <a:latin typeface="Arial Narrow"/>
              </a:rPr>
              <a:t>custo</a:t>
            </a:r>
            <a:r>
              <a:rPr lang="en-US" sz="3200">
                <a:latin typeface="Arial Narrow"/>
              </a:rPr>
              <a:t> real g(n) e da </a:t>
            </a:r>
            <a:r>
              <a:rPr lang="en-US" sz="3200" err="1">
                <a:latin typeface="Arial Narrow"/>
              </a:rPr>
              <a:t>função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heurística</a:t>
            </a:r>
            <a:r>
              <a:rPr lang="en-US" sz="3200">
                <a:latin typeface="Arial Narrow"/>
              </a:rPr>
              <a:t> h(n) para um </a:t>
            </a:r>
            <a:r>
              <a:rPr lang="en-US" sz="3200" err="1">
                <a:latin typeface="Arial Narrow"/>
              </a:rPr>
              <a:t>nó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específico</a:t>
            </a:r>
            <a:r>
              <a:rPr lang="en-US" sz="3200">
                <a:latin typeface="Arial Narrow"/>
              </a:rPr>
              <a:t>. Essa </a:t>
            </a:r>
            <a:r>
              <a:rPr lang="en-US" sz="3200" err="1">
                <a:latin typeface="Arial Narrow"/>
              </a:rPr>
              <a:t>função</a:t>
            </a:r>
            <a:r>
              <a:rPr lang="en-US" sz="3200">
                <a:latin typeface="Arial Narrow"/>
              </a:rPr>
              <a:t> é </a:t>
            </a:r>
            <a:r>
              <a:rPr lang="en-US" sz="3200" err="1">
                <a:latin typeface="Arial Narrow"/>
              </a:rPr>
              <a:t>usada</a:t>
            </a:r>
            <a:r>
              <a:rPr lang="en-US" sz="3200">
                <a:latin typeface="Arial Narrow"/>
              </a:rPr>
              <a:t> para </a:t>
            </a:r>
            <a:r>
              <a:rPr lang="en-US" sz="3200" err="1">
                <a:latin typeface="Arial Narrow"/>
              </a:rPr>
              <a:t>determinar</a:t>
            </a:r>
            <a:r>
              <a:rPr lang="en-US" sz="3200">
                <a:latin typeface="Arial Narrow"/>
              </a:rPr>
              <a:t> a </a:t>
            </a:r>
            <a:r>
              <a:rPr lang="en-US" sz="3200" err="1">
                <a:latin typeface="Arial Narrow"/>
              </a:rPr>
              <a:t>ordem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em</a:t>
            </a:r>
            <a:r>
              <a:rPr lang="en-US" sz="3200">
                <a:latin typeface="Arial Narrow"/>
              </a:rPr>
              <a:t> que </a:t>
            </a:r>
            <a:r>
              <a:rPr lang="en-US" sz="3200" err="1">
                <a:latin typeface="Arial Narrow"/>
              </a:rPr>
              <a:t>os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nós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são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explorados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durante</a:t>
            </a:r>
            <a:r>
              <a:rPr lang="en-US" sz="3200">
                <a:latin typeface="Arial Narrow"/>
              </a:rPr>
              <a:t> a </a:t>
            </a:r>
            <a:r>
              <a:rPr lang="en-US" sz="3200" err="1">
                <a:latin typeface="Arial Narrow"/>
              </a:rPr>
              <a:t>busca</a:t>
            </a:r>
            <a:r>
              <a:rPr lang="en-US" sz="3200">
                <a:latin typeface="Arial Narrow"/>
              </a:rPr>
              <a:t>.</a:t>
            </a:r>
          </a:p>
          <a:p>
            <a:pPr marL="342900" indent="-342900">
              <a:spcBef>
                <a:spcPts val="0"/>
              </a:spcBef>
              <a:buSzPts val="2700"/>
            </a:pPr>
            <a:endParaRPr lang="en-US" sz="3200">
              <a:latin typeface="Arial Narrow"/>
            </a:endParaRPr>
          </a:p>
          <a:p>
            <a:pPr marL="342900" indent="-342900">
              <a:spcBef>
                <a:spcPts val="0"/>
              </a:spcBef>
              <a:buSzPts val="2700"/>
            </a:pPr>
            <a:r>
              <a:rPr lang="en-US" sz="3200">
                <a:latin typeface="Arial Narrow"/>
              </a:rPr>
              <a:t>Lista Aberta e Lista </a:t>
            </a:r>
            <a:r>
              <a:rPr lang="en-US" sz="3200" err="1">
                <a:latin typeface="Arial Narrow"/>
              </a:rPr>
              <a:t>Fechada</a:t>
            </a:r>
            <a:r>
              <a:rPr lang="en-US" sz="3200">
                <a:latin typeface="Arial Narrow"/>
              </a:rPr>
              <a:t>: Durante a </a:t>
            </a:r>
            <a:r>
              <a:rPr lang="en-US" sz="3200" err="1">
                <a:latin typeface="Arial Narrow"/>
              </a:rPr>
              <a:t>execução</a:t>
            </a:r>
            <a:r>
              <a:rPr lang="en-US" sz="3200">
                <a:latin typeface="Arial Narrow"/>
              </a:rPr>
              <a:t>, o </a:t>
            </a:r>
            <a:r>
              <a:rPr lang="en-US" sz="3200" err="1">
                <a:latin typeface="Arial Narrow"/>
              </a:rPr>
              <a:t>algoritmo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mantém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uma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lista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aberta</a:t>
            </a:r>
            <a:r>
              <a:rPr lang="en-US" sz="3200">
                <a:latin typeface="Arial Narrow"/>
              </a:rPr>
              <a:t> de </a:t>
            </a:r>
            <a:r>
              <a:rPr lang="en-US" sz="3200" err="1">
                <a:latin typeface="Arial Narrow"/>
              </a:rPr>
              <a:t>nós</a:t>
            </a:r>
            <a:r>
              <a:rPr lang="en-US" sz="3200">
                <a:latin typeface="Arial Narrow"/>
              </a:rPr>
              <a:t> a </a:t>
            </a:r>
            <a:r>
              <a:rPr lang="en-US" sz="3200" err="1">
                <a:latin typeface="Arial Narrow"/>
              </a:rPr>
              <a:t>serem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explorados</a:t>
            </a:r>
            <a:r>
              <a:rPr lang="en-US" sz="3200">
                <a:latin typeface="Arial Narrow"/>
              </a:rPr>
              <a:t> e </a:t>
            </a:r>
            <a:r>
              <a:rPr lang="en-US" sz="3200" err="1">
                <a:latin typeface="Arial Narrow"/>
              </a:rPr>
              <a:t>uma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lista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fechada</a:t>
            </a:r>
            <a:r>
              <a:rPr lang="en-US" sz="3200">
                <a:latin typeface="Arial Narrow"/>
              </a:rPr>
              <a:t> de </a:t>
            </a:r>
            <a:r>
              <a:rPr lang="en-US" sz="3200" err="1">
                <a:latin typeface="Arial Narrow"/>
              </a:rPr>
              <a:t>nós</a:t>
            </a:r>
            <a:r>
              <a:rPr lang="en-US" sz="3200">
                <a:latin typeface="Arial Narrow"/>
              </a:rPr>
              <a:t> que </a:t>
            </a:r>
            <a:r>
              <a:rPr lang="en-US" sz="3200" err="1">
                <a:latin typeface="Arial Narrow"/>
              </a:rPr>
              <a:t>já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foram</a:t>
            </a:r>
            <a:r>
              <a:rPr lang="en-US" sz="3200">
                <a:latin typeface="Arial Narrow"/>
              </a:rPr>
              <a:t> </a:t>
            </a:r>
            <a:r>
              <a:rPr lang="en-US" sz="3200" err="1">
                <a:latin typeface="Arial Narrow"/>
              </a:rPr>
              <a:t>avaliados</a:t>
            </a:r>
            <a:r>
              <a:rPr lang="en-US" sz="3200">
                <a:latin typeface="Arial Narrow"/>
              </a:rPr>
              <a:t>.</a:t>
            </a:r>
            <a:endParaRPr lang="pt-BR" sz="3200">
              <a:latin typeface="Arial Narrow"/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endParaRPr lang="en-US" sz="3600" b="0" i="0" u="none" strike="noStrike" cap="none">
              <a:solidFill>
                <a:srgbClr val="000000"/>
              </a:solidFill>
              <a:latin typeface="Arial Narrow"/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</a:pPr>
            <a:endParaRPr lang="en-US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74060058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 err="1">
                <a:solidFill>
                  <a:srgbClr val="000000"/>
                </a:solidFill>
                <a:latin typeface="Arial Narrow"/>
                <a:ea typeface="Calibri"/>
                <a:cs typeface="Calibri"/>
                <a:sym typeface="Calibri"/>
              </a:rPr>
              <a:t>Definições</a:t>
            </a:r>
            <a:endParaRPr err="1">
              <a:latin typeface="Arial Narrow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2700"/>
            </a:pPr>
            <a:endParaRPr lang="en-US">
              <a:latin typeface="Arial Narrow"/>
            </a:endParaRPr>
          </a:p>
          <a:p>
            <a:pPr marL="342900" indent="-342900">
              <a:spcBef>
                <a:spcPts val="0"/>
              </a:spcBef>
              <a:buSzPts val="2700"/>
            </a:pPr>
            <a:r>
              <a:rPr lang="en-US" err="1">
                <a:latin typeface="Arial Narrow"/>
              </a:rPr>
              <a:t>Expansão</a:t>
            </a:r>
            <a:r>
              <a:rPr lang="en-US">
                <a:latin typeface="Arial Narrow"/>
              </a:rPr>
              <a:t> de </a:t>
            </a:r>
            <a:r>
              <a:rPr lang="en-US" err="1">
                <a:latin typeface="Arial Narrow"/>
              </a:rPr>
              <a:t>Nós</a:t>
            </a:r>
            <a:r>
              <a:rPr lang="en-US">
                <a:latin typeface="Arial Narrow"/>
              </a:rPr>
              <a:t>: O </a:t>
            </a:r>
            <a:r>
              <a:rPr lang="en-US" err="1">
                <a:latin typeface="Arial Narrow"/>
              </a:rPr>
              <a:t>processo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envolve</a:t>
            </a:r>
            <a:r>
              <a:rPr lang="en-US">
                <a:latin typeface="Arial Narrow"/>
              </a:rPr>
              <a:t> a </a:t>
            </a:r>
            <a:r>
              <a:rPr lang="en-US" err="1">
                <a:latin typeface="Arial Narrow"/>
              </a:rPr>
              <a:t>seleção</a:t>
            </a:r>
            <a:r>
              <a:rPr lang="en-US">
                <a:latin typeface="Arial Narrow"/>
              </a:rPr>
              <a:t> do </a:t>
            </a:r>
            <a:r>
              <a:rPr lang="en-US" err="1">
                <a:latin typeface="Arial Narrow"/>
              </a:rPr>
              <a:t>próximo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nó</a:t>
            </a:r>
            <a:r>
              <a:rPr lang="en-US">
                <a:latin typeface="Arial Narrow"/>
              </a:rPr>
              <a:t> a ser </a:t>
            </a:r>
            <a:r>
              <a:rPr lang="en-US" err="1">
                <a:latin typeface="Arial Narrow"/>
              </a:rPr>
              <a:t>explorado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na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lista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aberta</a:t>
            </a:r>
            <a:r>
              <a:rPr lang="en-US">
                <a:latin typeface="Arial Narrow"/>
              </a:rPr>
              <a:t> com o </a:t>
            </a:r>
            <a:r>
              <a:rPr lang="en-US" err="1">
                <a:latin typeface="Arial Narrow"/>
              </a:rPr>
              <a:t>menor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custo</a:t>
            </a:r>
            <a:r>
              <a:rPr lang="en-US">
                <a:latin typeface="Arial Narrow"/>
              </a:rPr>
              <a:t> total f(n), </a:t>
            </a:r>
            <a:r>
              <a:rPr lang="en-US" err="1">
                <a:latin typeface="Arial Narrow"/>
              </a:rPr>
              <a:t>calculando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os</a:t>
            </a:r>
            <a:r>
              <a:rPr lang="en-US">
                <a:latin typeface="Arial Narrow"/>
              </a:rPr>
              <a:t> custos </a:t>
            </a:r>
            <a:r>
              <a:rPr lang="en-US" err="1">
                <a:latin typeface="Arial Narrow"/>
              </a:rPr>
              <a:t>associados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aos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seus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nós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vizinhos</a:t>
            </a:r>
            <a:r>
              <a:rPr lang="en-US">
                <a:latin typeface="Arial Narrow"/>
              </a:rPr>
              <a:t> e </a:t>
            </a:r>
            <a:r>
              <a:rPr lang="en-US" err="1">
                <a:latin typeface="Arial Narrow"/>
              </a:rPr>
              <a:t>atualizando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os</a:t>
            </a:r>
            <a:r>
              <a:rPr lang="en-US">
                <a:latin typeface="Arial Narrow"/>
              </a:rPr>
              <a:t> custos dos </a:t>
            </a:r>
            <a:r>
              <a:rPr lang="en-US" err="1">
                <a:latin typeface="Arial Narrow"/>
              </a:rPr>
              <a:t>nós</a:t>
            </a:r>
            <a:r>
              <a:rPr lang="en-US">
                <a:latin typeface="Arial Narrow"/>
              </a:rPr>
              <a:t> e </a:t>
            </a:r>
            <a:r>
              <a:rPr lang="en-US" err="1">
                <a:latin typeface="Arial Narrow"/>
              </a:rPr>
              <a:t>suas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estimativas</a:t>
            </a:r>
            <a:r>
              <a:rPr lang="en-US">
                <a:latin typeface="Arial Narrow"/>
              </a:rPr>
              <a:t> de </a:t>
            </a:r>
            <a:r>
              <a:rPr lang="en-US" err="1">
                <a:latin typeface="Arial Narrow"/>
              </a:rPr>
              <a:t>custo</a:t>
            </a:r>
            <a:r>
              <a:rPr lang="en-US">
                <a:latin typeface="Arial Narrow"/>
              </a:rPr>
              <a:t> total, se </a:t>
            </a:r>
            <a:r>
              <a:rPr lang="en-US" err="1">
                <a:latin typeface="Arial Narrow"/>
              </a:rPr>
              <a:t>necessário</a:t>
            </a:r>
            <a:r>
              <a:rPr lang="en-US">
                <a:latin typeface="Arial Narrow"/>
              </a:rPr>
              <a:t>.</a:t>
            </a:r>
            <a:endParaRPr lang="en-US" b="0" i="0" u="none" strike="noStrike" cap="none">
              <a:latin typeface="Arial Narrow"/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</a:pPr>
            <a:endParaRPr lang="en-US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4493693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71E3C-A1CA-E23B-AC19-30454DC8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9" y="-2269"/>
            <a:ext cx="11339515" cy="7261845"/>
          </a:xfrm>
        </p:spPr>
        <p:txBody>
          <a:bodyPr>
            <a:normAutofit/>
          </a:bodyPr>
          <a:lstStyle/>
          <a:p>
            <a:pPr marL="142875" indent="0">
              <a:buNone/>
            </a:pPr>
            <a:r>
              <a:rPr lang="pt-BR" b="1" err="1">
                <a:latin typeface="Arial Narrow"/>
              </a:rPr>
              <a:t>ASPathCreate</a:t>
            </a:r>
          </a:p>
          <a:p>
            <a:pPr lvl="1">
              <a:buFont typeface="Courier New"/>
              <a:buChar char="o"/>
            </a:pPr>
            <a:endParaRPr lang="pt-BR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E80E5665-FD66-D3C2-BF79-E382E72F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0" y="765259"/>
            <a:ext cx="8686800" cy="86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71E3C-A1CA-E23B-AC19-30454DC8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" y="6868"/>
            <a:ext cx="11339515" cy="7261845"/>
          </a:xfrm>
        </p:spPr>
        <p:txBody>
          <a:bodyPr>
            <a:normAutofit/>
          </a:bodyPr>
          <a:lstStyle/>
          <a:p>
            <a:pPr marL="142875" indent="0">
              <a:buNone/>
            </a:pPr>
            <a:r>
              <a:rPr lang="pt-BR" b="1" err="1">
                <a:latin typeface="Arial Narrow"/>
              </a:rPr>
              <a:t>ASPathCreate</a:t>
            </a:r>
          </a:p>
          <a:p>
            <a:pPr lvl="1">
              <a:buFont typeface="Courier New"/>
              <a:buChar char="o"/>
            </a:pPr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E73B2945-D321-A285-8895-BBF8315D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9" y="734178"/>
            <a:ext cx="7507857" cy="88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0940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16</Slides>
  <Notes>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White</vt:lpstr>
      <vt:lpstr>Apresentação do PowerPoint</vt:lpstr>
      <vt:lpstr>Motivação</vt:lpstr>
      <vt:lpstr>A*</vt:lpstr>
      <vt:lpstr>TAD</vt:lpstr>
      <vt:lpstr>Definições</vt:lpstr>
      <vt:lpstr>Definições</vt:lpstr>
      <vt:lpstr>Definições</vt:lpstr>
      <vt:lpstr>Apresentação do PowerPoint</vt:lpstr>
      <vt:lpstr>Apresentação do PowerPoint</vt:lpstr>
      <vt:lpstr>Código</vt:lpstr>
      <vt:lpstr>Código</vt:lpstr>
      <vt:lpstr>Código</vt:lpstr>
      <vt:lpstr>Código</vt:lpstr>
      <vt:lpstr>Código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8</cp:revision>
  <dcterms:modified xsi:type="dcterms:W3CDTF">2024-03-19T11:58:53Z</dcterms:modified>
</cp:coreProperties>
</file>