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0" r:id="rId5"/>
    <p:sldId id="259" r:id="rId6"/>
    <p:sldId id="264" r:id="rId7"/>
    <p:sldId id="261" r:id="rId8"/>
    <p:sldId id="269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0DD73-F155-8A76-A12C-EFD6C2E7E895}" v="839" dt="2024-12-08T05:31:31.147"/>
    <p1510:client id="{86278574-864B-CD91-A9A0-0C7986D2AD67}" v="267" dt="2024-12-09T04:59:15.658"/>
    <p1510:client id="{974FDC73-0B56-F78B-9650-3538B25011F3}" v="63" dt="2024-12-09T17:23:45.743"/>
    <p1510:client id="{DA20401F-1718-67B0-88C2-E279D600D4AC}" v="357" dt="2024-12-09T17:30:16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9T16:49:19.5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26024 10171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9T16:50:04.6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27062 12054 16383 0 0,'4'0'0'0'0,"7"0"0"0"0,5 0 0 0 0,5 0 0 0 0,3 0 0 0 0,2 0 0 0 0,1 0 0 0 0,0 0 0 0 0,1 0 0 0 0,-1 0 0 0 0,1 0 0 0 0,-1 0 0 0 0,-1 0 0 0 0,1 0 0 0 0,-1 0 0 0 0,1 0 0 0 0,-1 0 0 0 0,1 0 0 0 0,-1 0 0 0 0,0 0 0 0 0,1 0 0 0 0,4 0 0 0 0,1 0 0 0 0,0 0 0 0 0,-1 0 0 0 0,-1 0 0 0 0,-1 0 0 0 0,-2 0 0 0 0,0 0 0 0 0,0 0 0 0 0,-1 0 0 0 0,0 0 0 0 0,0 0 0 0 0,1 0 0 0 0,-1 0 0 0 0,0 0 0 0 0,1 0 0 0 0,-1 0 0 0 0,1 0 0 0 0,-1 0 0 0 0,0 0 0 0 0,1 0 0 0 0,-1 0 0 0 0,1 0 0 0 0,-1 0 0 0 0,-4 5 0 0 0,-1 1 0 0 0,-1 0 0 0 0,2-2 0 0 0,2-1 0 0 0,0 0 0 0 0,1-2 0 0 0,1-1 0 0 0,-4 5 0 0 0,-1 0 0 0 0,0 1 0 0 0,1-2 0 0 0,2-1 0 0 0,0-1 0 0 0,2-1 0 0 0,-5-1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9T16:50:04.6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20754 12351 16383 0 0,'4'0'0'0'0,"11"0"0"0"0,12 0 0 0 0,15 0 0 0 0,8 0 0 0 0,2 0 0 0 0,4 0 0 0 0,2 0 0 0 0,5 0 0 0 0,1 0 0 0 0,-7 0 0 0 0,-3 0 0 0 0,2 0 0 0 0,-4 0 0 0 0,-6 0 0 0 0,-2 0 0 0 0,-3 0 0 0 0,-6 0 0 0 0,-3 0 0 0 0,-2 0 0 0 0,1 0 0 0 0,2 0 0 0 0,-2 0 0 0 0,-1 0 0 0 0,-1 0 0 0 0,-1 0 0 0 0,-1 0 0 0 0,0 0 0 0 0,-1 0 0 0 0,0 0 0 0 0,1 0 0 0 0,-1 0 0 0 0,-9 0 0 0 0,-11 0 0 0 0,-12 0 0 0 0,-10 0 0 0 0,-5 0 0 0 0,-5 0 0 0 0,-2 0 0 0 0,-1 0 0 0 0,1 0 0 0 0,-1 0 0 0 0,1 0 0 0 0,10 0 0 0 0,8 4 0 0 0,9 2 0 0 0,6 4 0 0 0,6 1 0 0 0,2-2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9T16:50:19.5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25749 12330 16383 0 0,'9'0'0'0'0,"17"0"0"0"0,8 0 0 0 0,7 0 0 0 0,1 0 0 0 0,3 0 0 0 0,3 0 0 0 0,-3 0 0 0 0,-4 0 0 0 0,-5 0 0 0 0,-4 0 0 0 0,2 0 0 0 0,-1 0 0 0 0,-1 0 0 0 0,-2 0 0 0 0,-1 0 0 0 0,-1 0 0 0 0,-1 0 0 0 0,4 0 0 0 0,1 0 0 0 0,0 0 0 0 0,-1 0 0 0 0,-2 0 0 0 0,-1 0 0 0 0,0 0 0 0 0,-1 0 0 0 0,-1 0 0 0 0,0 0 0 0 0,1 0 0 0 0,-1 0 0 0 0,0 0 0 0 0,0 0 0 0 0,5 0 0 0 0,6 0 0 0 0,6 0 0 0 0,-1 0 0 0 0,-1 0 0 0 0,-5 0 0 0 0,-3 0 0 0 0,-3 0 0 0 0,-2 0 0 0 0,-2 0 0 0 0,0 0 0 0 0,0 0 0 0 0,-5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9T16:50:49.9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26257 8885 16383 0 0,'9'0'0'0'0,"8"0"0"0"0,5 0 0 0 0,3 0 0 0 0,2 0 0 0 0,1 0 0 0 0,1 0 0 0 0,-1 0 0 0 0,-1 0 0 0 0,1 0 0 0 0,-2 0 0 0 0,1 0 0 0 0,4 0 0 0 0,2 0 0 0 0,3 0 0 0 0,1 0 0 0 0,-2 0 0 0 0,3 0 0 0 0,-1 0 0 0 0,-3 0 0 0 0,3 0 0 0 0,3 0 0 0 0,5 0 0 0 0,3 0 0 0 0,2 0 0 0 0,-2 0 0 0 0,-5 0 0 0 0,-6 0 0 0 0,-4 0 0 0 0,-3 0 0 0 0,1 0 0 0 0,2 0 0 0 0,2 0 0 0 0,1 0 0 0 0,3 0 0 0 0,0 0 0 0 0,-3 0 0 0 0,-3 0 0 0 0,-2 0 0 0 0,-3 0 0 0 0,4 0 0 0 0,-4-5 0 0 0,-2-1 0 0 0,-1 1 0 0 0,-1 0 0 0 0,1 2 0 0 0,0 1 0 0 0,1 1 0 0 0,0 0 0 0 0,0 1 0 0 0,0 1 0 0 0,1-1 0 0 0,-1 0 0 0 0,-4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9T16:50:49.9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26173 9176 16383 0 0,'9'0'0'0'0,"7"0"0"0"0,6 0 0 0 0,8 0 0 0 0,3 0 0 0 0,1 0 0 0 0,-1 0 0 0 0,3 0 0 0 0,-1 0 0 0 0,-1 0 0 0 0,-2 0 0 0 0,-2 0 0 0 0,-1 0 0 0 0,-2 0 0 0 0,-1 0 0 0 0,1 0 0 0 0,-1 0 0 0 0,0 0 0 0 0,0 0 0 0 0,0 0 0 0 0,0 0 0 0 0,1 0 0 0 0,-1 0 0 0 0,1 0 0 0 0,-1 0 0 0 0,0 0 0 0 0,1 0 0 0 0,-1 0 0 0 0,1 0 0 0 0,-1 0 0 0 0,1 0 0 0 0,-1 0 0 0 0,1 0 0 0 0,-1 0 0 0 0,1 0 0 0 0,-1 0 0 0 0,1 0 0 0 0,-1 0 0 0 0,0 0 0 0 0,1 0 0 0 0,-1 0 0 0 0,1 4 0 0 0,-1 2 0 0 0,1 0 0 0 0,4-1 0 0 0,1-2 0 0 0,5-1 0 0 0,0-1 0 0 0,-2-1 0 0 0,-2 0 0 0 0,-6 5 0 0 0,-4 0 0 0 0,3 1 0 0 0,-2 3 0 0 0,-2 0 0 0 0,1-1 0 0 0,1-3 0 0 0,0-1 0 0 0,1-2 0 0 0,1-1 0 0 0,0-1 0 0 0,1 0 0 0 0,-5 4 0 0 0,-2 1 0 0 0,1 1 0 0 0,1-2 0 0 0,2-1 0 0 0,0-1 0 0 0,2-1 0 0 0,0 0 0 0 0,0-1 0 0 0,1-1 0 0 0,-1 1 0 0 0,1 0 0 0 0,0 0 0 0 0,-1 0 0 0 0,-8 0 0 0 0,-13 0 0 0 0,-10 0 0 0 0,-11 0 0 0 0,-5 0 0 0 0,-5 0 0 0 0,-2 4 0 0 0,-1 2 0 0 0,1 0 0 0 0,-1 3 0 0 0,1 0 0 0 0,1-1 0 0 0,0-2 0 0 0,0-3 0 0 0,1-1 0 0 0,-1-1 0 0 0,1-1 0 0 0,0 0 0 0 0,-1 0 0 0 0,1-1 0 0 0,0 1 0 0 0,-1 0 0 0 0,5 4 0 0 0,2 2 0 0 0,8 0 0 0 0,11-2 0 0 0,10-1 0 0 0,8 0 0 0 0,6-2 0 0 0,3-1 0 0 0,2 0 0 0 0,1 0 0 0 0,-1 0 0 0 0,0-1 0 0 0,0 1 0 0 0,-1 0 0 0 0,0 0 0 0 0,0 0 0 0 0,-5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9T16:50: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26257 9539 16383 0 0,'5'0'0'0'0,"10"0"0"0"0,7 0 0 0 0,4 0 0 0 0,3 0 0 0 0,5 0 0 0 0,1 0 0 0 0,-1 0 0 0 0,-1 0 0 0 0,-2 0 0 0 0,2 0 0 0 0,1 0 0 0 0,-1 0 0 0 0,2 0 0 0 0,1 0 0 0 0,-3 0 0 0 0,-1 0 0 0 0,-2 0 0 0 0,-2 0 0 0 0,4 0 0 0 0,1 0 0 0 0,3 0 0 0 0,1 0 0 0 0,-2 0 0 0 0,2 0 0 0 0,0 0 0 0 0,-3 0 0 0 0,-2 0 0 0 0,-2 0 0 0 0,-2 0 0 0 0,-1 0 0 0 0,4 0 0 0 0,1 0 0 0 0,0 0 0 0 0,-1 0 0 0 0,-2 0 0 0 0,-1 0 0 0 0,0 0 0 0 0,-1 0 0 0 0,-1 0 0 0 0,0 0 0 0 0,0 0 0 0 0,1 0 0 0 0,-1 0 0 0 0,0 0 0 0 0,1 0 0 0 0,-1 0 0 0 0,1 0 0 0 0,-1 0 0 0 0,0 0 0 0 0,1 0 0 0 0,-1 0 0 0 0,1 0 0 0 0,-1 0 0 0 0,1 0 0 0 0,-1 0 0 0 0,1 0 0 0 0,-1 0 0 0 0,1 0 0 0 0,-1 0 0 0 0,1 0 0 0 0,-1 0 0 0 0,0 0 0 0 0,1 0 0 0 0,-1 0 0 0 0,1 0 0 0 0,-1 0 0 0 0,1 0 0 0 0,-5-5 0 0 0,-2-1 0 0 0,1 1 0 0 0,-4 5 0 0 0,-9 2 0 0 0,-10 2 0 0 0,-9-1 0 0 0,-8 0 0 0 0,0-1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9T17:24:37.4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2572 2932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9T16:49:34.6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25770 10128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9T16:49:34.6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26384 10044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9T16:49:34.6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26173 10128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9T16:49:34.6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21029 10107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9T16:49:34.6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21347 10107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9T16:49:34.6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21093 10065 16383 0 0,'9'0'0'0'0,"12"0"0"0"0,6 0 0 0 0,5 0 0 0 0,-1 0 0 0 0,1 0 0 0 0,-2 0 0 0 0,-1 0 0 0 0,-1 0 0 0 0,4 0 0 0 0,5 0 0 0 0,1 0 0 0 0,-1 0 0 0 0,-3 0 0 0 0,-2 0 0 0 0,-3 0 0 0 0,-1 0 0 0 0,-1 0 0 0 0,-1 0 0 0 0,0 0 0 0 0,0 0 0 0 0,0 0 0 0 0,0 0 0 0 0,0 0 0 0 0,0 0 0 0 0,1 0 0 0 0,-1 0 0 0 0,1 0 0 0 0,-1 0 0 0 0,1 0 0 0 0,-1 0 0 0 0,1 0 0 0 0,-1 0 0 0 0,1 0 0 0 0,-1 0 0 0 0,1 0 0 0 0,-1 0 0 0 0,0 0 0 0 0,1 0 0 0 0,-1 0 0 0 0,1 0 0 0 0,-1 0 0 0 0,1 0 0 0 0,-1 0 0 0 0,1 0 0 0 0,-1 0 0 0 0,1 0 0 0 0,-1 0 0 0 0,1 0 0 0 0,-1 0 0 0 0,0 0 0 0 0,-4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9T16:49:49.6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20754 11600 16383 0 0,'4'-5'0'0'0,"7"-1"0"0"0,5 0 0 0 0,5 2 0 0 0,3 1 0 0 0,2 0 0 0 0,-3-2 0 0 0,-2-1 0 0 0,1 0 0 0 0,1 1 0 0 0,1 2 0 0 0,1 2 0 0 0,0 0 0 0 0,2 0 0 0 0,-1 1 0 0 0,1 1 0 0 0,-1-1 0 0 0,1 0 0 0 0,0 0 0 0 0,-1 1 0 0 0,1-1 0 0 0,-1 0 0 0 0,1 0 0 0 0,-1 0 0 0 0,1 0 0 0 0,-1 0 0 0 0,0 0 0 0 0,1 0 0 0 0,-1 0 0 0 0,1 0 0 0 0,-1 0 0 0 0,1 0 0 0 0,-1 0 0 0 0,5 0 0 0 0,2 0 0 0 0,-1 0 0 0 0,-1 0 0 0 0,-1 0 0 0 0,-2 0 0 0 0,0 0 0 0 0,-2 0 0 0 0,1 0 0 0 0,-1 0 0 0 0,0 0 0 0 0,1 0 0 0 0,-1 0 0 0 0,0 0 0 0 0,1 0 0 0 0,-1 0 0 0 0,-4 4 0 0 0,-2 2 0 0 0,1 0 0 0 0,1-2 0 0 0,-3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9T16:49:49.6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25876 11546 16383 0 0,'5'0'0'0'0,"10"0"0"0"0,7 0 0 0 0,4 0 0 0 0,3 0 0 0 0,0 0 0 0 0,1 0 0 0 0,-2 0 0 0 0,0 0 0 0 0,4 0 0 0 0,1 0 0 0 0,0 0 0 0 0,-2 0 0 0 0,-2 0 0 0 0,0 0 0 0 0,-2 0 0 0 0,0 0 0 0 0,-1 0 0 0 0,0 0 0 0 0,1 0 0 0 0,-1 0 0 0 0,0 0 0 0 0,0 0 0 0 0,1 0 0 0 0,-1 0 0 0 0,1 0 0 0 0,-1 0 0 0 0,1 0 0 0 0,-1 0 0 0 0,1 0 0 0 0,-1 0 0 0 0,0 0 0 0 0,1 0 0 0 0,-1 0 0 0 0,1 0 0 0 0,-1 0 0 0 0,1 0 0 0 0,-1 0 0 0 0,1 0 0 0 0,-1 0 0 0 0,1 0 0 0 0,-5 5 0 0 0,-2 1 0 0 0,1 0 0 0 0,1-2 0 0 0,-4 4 0 0 0,1 0 0 0 0,-4 3 0 0 0,0 0 0 0 0,3-2 0 0 0,2-2 0 0 0,-2-3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3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5.png"/><Relationship Id="rId15" Type="http://schemas.openxmlformats.org/officeDocument/2006/relationships/customXml" Target="../ink/ink9.xml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4.xml"/><Relationship Id="rId18" Type="http://schemas.openxmlformats.org/officeDocument/2006/relationships/image" Target="../media/image5.png"/><Relationship Id="rId3" Type="http://schemas.openxmlformats.org/officeDocument/2006/relationships/image" Target="../media/image5.jpeg"/><Relationship Id="rId7" Type="http://schemas.openxmlformats.org/officeDocument/2006/relationships/customXml" Target="../ink/ink11.xml"/><Relationship Id="rId12" Type="http://schemas.openxmlformats.org/officeDocument/2006/relationships/image" Target="../media/image14.png"/><Relationship Id="rId17" Type="http://schemas.openxmlformats.org/officeDocument/2006/relationships/customXml" Target="../ink/ink16.xml"/><Relationship Id="rId2" Type="http://schemas.openxmlformats.org/officeDocument/2006/relationships/image" Target="../media/image3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customXml" Target="../ink/ink12.xml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7180" y="573136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Rumeysa Yilmaz &amp; Luis Heredia Vasquez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2E74D-F894-BA0F-5DE7-0B93D4027DE5}"/>
              </a:ext>
            </a:extLst>
          </p:cNvPr>
          <p:cNvSpPr/>
          <p:nvPr/>
        </p:nvSpPr>
        <p:spPr>
          <a:xfrm>
            <a:off x="-8592" y="0"/>
            <a:ext cx="12200590" cy="33894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5E230-1386-2ECD-753D-FF3827891555}"/>
              </a:ext>
            </a:extLst>
          </p:cNvPr>
          <p:cNvSpPr txBox="1"/>
          <p:nvPr/>
        </p:nvSpPr>
        <p:spPr>
          <a:xfrm>
            <a:off x="1578166" y="1888475"/>
            <a:ext cx="10154825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ECON057 Final Presentation</a:t>
            </a:r>
            <a:endParaRPr lang="en-US" sz="5400" dirty="0">
              <a:solidFill>
                <a:schemeClr val="bg1"/>
              </a:solidFill>
            </a:endParaRPr>
          </a:p>
          <a:p>
            <a:endParaRPr lang="en-US" sz="2400" b="1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91F7B0-D470-6414-FCEB-DED2A430D7E9}"/>
              </a:ext>
            </a:extLst>
          </p:cNvPr>
          <p:cNvSpPr/>
          <p:nvPr/>
        </p:nvSpPr>
        <p:spPr>
          <a:xfrm>
            <a:off x="461357" y="448178"/>
            <a:ext cx="11294892" cy="59212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975BD-4DA6-CBAE-F7FE-D9788D741144}"/>
              </a:ext>
            </a:extLst>
          </p:cNvPr>
          <p:cNvSpPr txBox="1"/>
          <p:nvPr/>
        </p:nvSpPr>
        <p:spPr>
          <a:xfrm>
            <a:off x="660374" y="3415566"/>
            <a:ext cx="1107904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The Influence of Net Migration, Unemployment, and Inflation on Economic Growth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66E3-E689-A849-610B-1F136EE3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&amp; Takeaways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286A93-55DF-C924-01E6-763C694C1908}"/>
              </a:ext>
            </a:extLst>
          </p:cNvPr>
          <p:cNvSpPr/>
          <p:nvPr/>
        </p:nvSpPr>
        <p:spPr>
          <a:xfrm>
            <a:off x="461357" y="448178"/>
            <a:ext cx="11294892" cy="59212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6ECED-55AF-A5DE-CA3F-69879072E4B0}"/>
              </a:ext>
            </a:extLst>
          </p:cNvPr>
          <p:cNvSpPr txBox="1"/>
          <p:nvPr/>
        </p:nvSpPr>
        <p:spPr>
          <a:xfrm>
            <a:off x="967146" y="1428401"/>
            <a:ext cx="9853177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Aptos Display"/>
                <a:ea typeface="+mn-lt"/>
                <a:cs typeface="+mn-lt"/>
              </a:rPr>
              <a:t>Unemployment rate has the most significant negative impact on GDP growth. Net migration and inflation don't show statistical significance. </a:t>
            </a:r>
            <a:endParaRPr lang="en-US" sz="2400">
              <a:latin typeface="Aptos Display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latin typeface="Aptos Display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latin typeface="Aptos Display"/>
            </a:endParaRPr>
          </a:p>
          <a:p>
            <a:r>
              <a:rPr lang="en-US" sz="2400" b="1">
                <a:latin typeface="Aptos Display"/>
              </a:rPr>
              <a:t>Recommendations: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Aptos Display"/>
                <a:ea typeface="+mn-lt"/>
                <a:cs typeface="+mn-lt"/>
              </a:rPr>
              <a:t>Use alternative regression models:</a:t>
            </a:r>
            <a:endParaRPr lang="en-US" sz="2400">
              <a:latin typeface="Aptos Display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err="1">
                <a:latin typeface="Aptos Display"/>
              </a:rPr>
              <a:t>rlm</a:t>
            </a:r>
            <a:r>
              <a:rPr lang="en-US" sz="2400">
                <a:latin typeface="Aptos Display"/>
              </a:rPr>
              <a:t>()</a:t>
            </a:r>
            <a:r>
              <a:rPr lang="en-US" sz="2400">
                <a:latin typeface="Aptos Display"/>
                <a:ea typeface="+mn-lt"/>
                <a:cs typeface="+mn-lt"/>
              </a:rPr>
              <a:t> , </a:t>
            </a:r>
            <a:r>
              <a:rPr lang="en-US" sz="2400" err="1">
                <a:latin typeface="Aptos Display"/>
                <a:ea typeface="+mn-lt"/>
                <a:cs typeface="+mn-lt"/>
              </a:rPr>
              <a:t>glm</a:t>
            </a:r>
            <a:r>
              <a:rPr lang="en-US" sz="2400">
                <a:latin typeface="Aptos Display"/>
                <a:ea typeface="+mn-lt"/>
                <a:cs typeface="+mn-lt"/>
              </a:rPr>
              <a:t>(), </a:t>
            </a:r>
            <a:r>
              <a:rPr lang="en-US" sz="2400">
                <a:latin typeface="Aptos Display"/>
              </a:rPr>
              <a:t> </a:t>
            </a:r>
            <a:r>
              <a:rPr lang="en-US" sz="2400" err="1">
                <a:latin typeface="Aptos Display"/>
              </a:rPr>
              <a:t>optim</a:t>
            </a:r>
            <a:r>
              <a:rPr lang="en-US" sz="2400">
                <a:latin typeface="Aptos Display"/>
              </a:rPr>
              <a:t>()</a:t>
            </a:r>
            <a:r>
              <a:rPr lang="en-US" sz="2400">
                <a:latin typeface="Aptos Display"/>
                <a:ea typeface="+mn-lt"/>
                <a:cs typeface="+mn-lt"/>
              </a:rPr>
              <a:t> for better model fit.</a:t>
            </a:r>
            <a:endParaRPr lang="en-US" sz="2400">
              <a:latin typeface="Aptos Display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Aptos Display"/>
                <a:ea typeface="+mn-lt"/>
                <a:cs typeface="+mn-lt"/>
              </a:rPr>
              <a:t>Analyze variable correlations using </a:t>
            </a:r>
            <a:r>
              <a:rPr lang="en-US" sz="2400" err="1">
                <a:latin typeface="Aptos Display"/>
              </a:rPr>
              <a:t>cor</a:t>
            </a:r>
            <a:r>
              <a:rPr lang="en-US" sz="2400">
                <a:latin typeface="Aptos Display"/>
              </a:rPr>
              <a:t>().</a:t>
            </a:r>
            <a:endParaRPr lang="en-US" sz="2400">
              <a:latin typeface="Aptos Display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Aptos Display"/>
                <a:ea typeface="+mn-lt"/>
                <a:cs typeface="+mn-lt"/>
              </a:rPr>
              <a:t>Reverse the model: Net Migration as the response variable for additional insights.</a:t>
            </a:r>
            <a:endParaRPr lang="en-US" sz="2400">
              <a:latin typeface="Aptos Display"/>
            </a:endParaRPr>
          </a:p>
          <a:p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A0FE-71B3-486A-E7BF-3BACFA5E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D9D8C-8EE3-1B16-45E6-FBB187E8D9FB}"/>
              </a:ext>
            </a:extLst>
          </p:cNvPr>
          <p:cNvSpPr txBox="1"/>
          <p:nvPr/>
        </p:nvSpPr>
        <p:spPr>
          <a:xfrm>
            <a:off x="1020536" y="1624714"/>
            <a:ext cx="10436678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400">
                <a:latin typeface="Aptos Display"/>
                <a:cs typeface="Times New Roman"/>
              </a:rPr>
              <a:t>Globalization &amp; increasing movement of people </a:t>
            </a:r>
          </a:p>
          <a:p>
            <a:endParaRPr lang="en-US" sz="2400">
              <a:latin typeface="Aptos Display"/>
              <a:cs typeface="Times New Roman"/>
            </a:endParaRPr>
          </a:p>
          <a:p>
            <a:pPr marL="285750" indent="-285750">
              <a:buFont typeface="Calibri,Sans-Serif"/>
              <a:buChar char="-"/>
            </a:pPr>
            <a:r>
              <a:rPr lang="en-US" sz="2400">
                <a:latin typeface="Aptos Display"/>
                <a:cs typeface="Times New Roman"/>
              </a:rPr>
              <a:t>Research gap</a:t>
            </a:r>
          </a:p>
          <a:p>
            <a:endParaRPr lang="en-US" sz="2400">
              <a:latin typeface="Aptos Display"/>
              <a:cs typeface="Times New Roman"/>
            </a:endParaRPr>
          </a:p>
          <a:p>
            <a:pPr marL="285750" indent="-285750">
              <a:buFont typeface="Calibri"/>
              <a:buChar char="-"/>
            </a:pPr>
            <a:r>
              <a:rPr lang="en-US" sz="2400">
                <a:latin typeface="Aptos Display"/>
                <a:cs typeface="Times New Roman"/>
              </a:rPr>
              <a:t>Policy implications</a:t>
            </a:r>
          </a:p>
          <a:p>
            <a:pPr marL="285750" indent="-285750">
              <a:buFont typeface="Calibri"/>
              <a:buChar char="-"/>
            </a:pPr>
            <a:endParaRPr lang="en-US">
              <a:latin typeface="Aptos Display"/>
              <a:cs typeface="Times New Roman"/>
            </a:endParaRPr>
          </a:p>
          <a:p>
            <a:pPr lvl="1"/>
            <a:endParaRPr lang="en-US">
              <a:latin typeface="Aptos Display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endParaRPr lang="en-US">
              <a:latin typeface="Aptos Display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endParaRPr lang="en-US">
              <a:latin typeface="Aptos Display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endParaRPr lang="en-US">
              <a:latin typeface="Aptos Display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endParaRPr lang="en-US">
              <a:latin typeface="Aptos Display"/>
              <a:cs typeface="Times New Roman"/>
            </a:endParaRPr>
          </a:p>
          <a:p>
            <a:pPr marL="285750" indent="-285750">
              <a:buFont typeface="Calibri"/>
              <a:buChar char="-"/>
            </a:pPr>
            <a:endParaRPr lang="en-US">
              <a:latin typeface="Aptos Display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5BFDA-A27C-E7CB-B9ED-42370B1C8CA5}"/>
              </a:ext>
            </a:extLst>
          </p:cNvPr>
          <p:cNvSpPr/>
          <p:nvPr/>
        </p:nvSpPr>
        <p:spPr>
          <a:xfrm>
            <a:off x="461357" y="448178"/>
            <a:ext cx="11294892" cy="59212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5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A0FE-71B3-486A-E7BF-3BACFA5E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D9D8C-8EE3-1B16-45E6-FBB187E8D9FB}"/>
              </a:ext>
            </a:extLst>
          </p:cNvPr>
          <p:cNvSpPr txBox="1"/>
          <p:nvPr/>
        </p:nvSpPr>
        <p:spPr>
          <a:xfrm>
            <a:off x="996536" y="1690714"/>
            <a:ext cx="10436678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ptos Display"/>
                <a:cs typeface="Times New Roman"/>
              </a:rPr>
              <a:t>3 Explanatory Variables (Independent)</a:t>
            </a:r>
            <a:endParaRPr lang="en-US" sz="2000">
              <a:latin typeface="Aptos Display"/>
            </a:endParaRPr>
          </a:p>
          <a:p>
            <a:pPr marL="742950" lvl="1" indent="-285750">
              <a:buFont typeface="Courier New,monospace"/>
              <a:buChar char="o"/>
            </a:pPr>
            <a:r>
              <a:rPr lang="en-US" sz="2000">
                <a:latin typeface="Aptos Display"/>
                <a:cs typeface="Times New Roman"/>
              </a:rPr>
              <a:t>Net migration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000">
                <a:latin typeface="Aptos Display"/>
                <a:cs typeface="Times New Roman"/>
              </a:rPr>
              <a:t>Unemployment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000">
                <a:latin typeface="Aptos Display"/>
                <a:cs typeface="Times New Roman"/>
              </a:rPr>
              <a:t>Inflation </a:t>
            </a:r>
          </a:p>
          <a:p>
            <a:pPr lvl="1"/>
            <a:r>
              <a:rPr lang="en-US" sz="2000" err="1">
                <a:latin typeface="Aptos Display"/>
                <a:cs typeface="Times New Roman"/>
              </a:rPr>
              <a:t>y</a:t>
            </a:r>
            <a:r>
              <a:rPr lang="en-US" sz="2000" baseline="-25000" err="1">
                <a:latin typeface="Aptos Display"/>
                <a:cs typeface="Times New Roman"/>
              </a:rPr>
              <a:t>i</a:t>
            </a:r>
            <a:r>
              <a:rPr lang="en-US" sz="2000">
                <a:latin typeface="Aptos Display"/>
                <a:cs typeface="Times New Roman"/>
              </a:rPr>
              <a:t> = β</a:t>
            </a:r>
            <a:r>
              <a:rPr lang="en-US" sz="2000" baseline="-25000">
                <a:latin typeface="Aptos Display"/>
                <a:cs typeface="Times New Roman"/>
              </a:rPr>
              <a:t>0</a:t>
            </a:r>
            <a:r>
              <a:rPr lang="en-US" sz="2000">
                <a:latin typeface="Aptos Display"/>
                <a:cs typeface="Times New Roman"/>
              </a:rPr>
              <a:t> + β</a:t>
            </a:r>
            <a:r>
              <a:rPr lang="en-US" sz="2000" baseline="-25000">
                <a:latin typeface="Aptos Display"/>
                <a:cs typeface="Times New Roman"/>
              </a:rPr>
              <a:t>1</a:t>
            </a:r>
            <a:r>
              <a:rPr lang="en-US" sz="2000">
                <a:latin typeface="Aptos Display"/>
                <a:cs typeface="Times New Roman"/>
              </a:rPr>
              <a:t>x</a:t>
            </a:r>
            <a:r>
              <a:rPr lang="en-US" sz="2000" baseline="-25000">
                <a:latin typeface="Aptos Display"/>
                <a:cs typeface="Times New Roman"/>
              </a:rPr>
              <a:t>1</a:t>
            </a:r>
            <a:r>
              <a:rPr lang="en-US" sz="2000">
                <a:latin typeface="Aptos Display"/>
                <a:cs typeface="Times New Roman"/>
              </a:rPr>
              <a:t> + β</a:t>
            </a:r>
            <a:r>
              <a:rPr lang="en-US" sz="2000" baseline="-25000">
                <a:latin typeface="Aptos Display"/>
                <a:cs typeface="Times New Roman"/>
              </a:rPr>
              <a:t>2</a:t>
            </a:r>
            <a:r>
              <a:rPr lang="en-US" sz="2000">
                <a:latin typeface="Aptos Display"/>
                <a:cs typeface="Times New Roman"/>
              </a:rPr>
              <a:t>x</a:t>
            </a:r>
            <a:r>
              <a:rPr lang="en-US" sz="2000" baseline="-25000">
                <a:latin typeface="Aptos Display"/>
                <a:cs typeface="Times New Roman"/>
              </a:rPr>
              <a:t>2</a:t>
            </a:r>
            <a:r>
              <a:rPr lang="en-US" sz="2000">
                <a:latin typeface="Aptos Display"/>
                <a:cs typeface="Times New Roman"/>
              </a:rPr>
              <a:t> + β</a:t>
            </a:r>
            <a:r>
              <a:rPr lang="en-US" sz="2000" baseline="-25000">
                <a:latin typeface="Aptos Display"/>
                <a:cs typeface="Times New Roman"/>
              </a:rPr>
              <a:t>3</a:t>
            </a:r>
            <a:r>
              <a:rPr lang="en-US" sz="2000">
                <a:latin typeface="Aptos Display"/>
                <a:cs typeface="Times New Roman"/>
              </a:rPr>
              <a:t>x</a:t>
            </a:r>
            <a:r>
              <a:rPr lang="en-US" sz="2000" baseline="-25000">
                <a:latin typeface="Aptos Display"/>
                <a:cs typeface="Times New Roman"/>
              </a:rPr>
              <a:t>3</a:t>
            </a:r>
            <a:r>
              <a:rPr lang="en-US" sz="2000">
                <a:latin typeface="Aptos Display"/>
                <a:cs typeface="Times New Roman"/>
              </a:rPr>
              <a:t> + </a:t>
            </a:r>
            <a:r>
              <a:rPr lang="en-US" sz="2000" err="1">
                <a:latin typeface="Aptos Display"/>
                <a:cs typeface="Times New Roman"/>
              </a:rPr>
              <a:t>ε</a:t>
            </a:r>
            <a:r>
              <a:rPr lang="en-US" sz="2000" baseline="-25000" err="1">
                <a:latin typeface="Aptos Display"/>
                <a:cs typeface="Times New Roman"/>
              </a:rPr>
              <a:t>i</a:t>
            </a:r>
            <a:endParaRPr lang="en-US" sz="2000">
              <a:latin typeface="Aptos Display"/>
            </a:endParaRPr>
          </a:p>
          <a:p>
            <a:endParaRPr lang="en-US" sz="2000">
              <a:latin typeface="Aptos Display"/>
              <a:cs typeface="Times New Roman"/>
            </a:endParaRPr>
          </a:p>
          <a:p>
            <a:r>
              <a:rPr lang="en-US" sz="2000" b="1">
                <a:solidFill>
                  <a:srgbClr val="156082"/>
                </a:solidFill>
                <a:latin typeface="Aptos Display"/>
                <a:cs typeface="Times New Roman"/>
              </a:rPr>
              <a:t>Research Question: </a:t>
            </a:r>
            <a:r>
              <a:rPr lang="en-US" sz="2000">
                <a:latin typeface="Aptos Display"/>
                <a:cs typeface="Times New Roman"/>
              </a:rPr>
              <a:t>How do patterns of net migration, alongside unemployment rates and inflation, impact economic growth?</a:t>
            </a:r>
          </a:p>
          <a:p>
            <a:endParaRPr lang="en-US" sz="2000">
              <a:latin typeface="Aptos Display"/>
              <a:cs typeface="Times New Roman"/>
            </a:endParaRPr>
          </a:p>
          <a:p>
            <a:r>
              <a:rPr lang="en-US" sz="2000" b="1">
                <a:solidFill>
                  <a:srgbClr val="156082"/>
                </a:solidFill>
                <a:latin typeface="Aptos Display"/>
                <a:cs typeface="Times New Roman"/>
              </a:rPr>
              <a:t>Hypothesis:</a:t>
            </a:r>
            <a:r>
              <a:rPr lang="en-US" sz="2000">
                <a:solidFill>
                  <a:srgbClr val="156082"/>
                </a:solidFill>
                <a:latin typeface="Aptos Display"/>
                <a:cs typeface="Times New Roman"/>
              </a:rPr>
              <a:t> </a:t>
            </a:r>
            <a:r>
              <a:rPr lang="en-US" sz="2000">
                <a:latin typeface="Aptos"/>
                <a:cs typeface="Times New Roman"/>
              </a:rPr>
              <a:t>We</a:t>
            </a:r>
            <a:r>
              <a:rPr lang="en-US" sz="2000">
                <a:ea typeface="+mn-lt"/>
                <a:cs typeface="+mn-lt"/>
              </a:rPr>
              <a:t> hypothesize that an increase in net migration to the United States will positively impact the economy, helping to mitigate the effects of unemployment and inflation, and ultimately contributing to a balanced growth equilibrium in the long run.</a:t>
            </a:r>
          </a:p>
          <a:p>
            <a:endParaRPr lang="en-US" sz="2000">
              <a:latin typeface="Aptos Display"/>
            </a:endParaRPr>
          </a:p>
          <a:p>
            <a:endParaRPr lang="en-US" sz="2000">
              <a:latin typeface="Aptos Display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endParaRPr lang="en-US" sz="2000">
              <a:latin typeface="Aptos Display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endParaRPr lang="en-US" sz="2000">
              <a:latin typeface="Aptos Display"/>
              <a:cs typeface="Times New Roman"/>
            </a:endParaRPr>
          </a:p>
          <a:p>
            <a:pPr lvl="1"/>
            <a:endParaRPr lang="en-US" baseline="-25000">
              <a:latin typeface="Times New Roman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endParaRPr lang="en-US">
              <a:latin typeface="Aptos Display"/>
              <a:cs typeface="Times New Roman"/>
            </a:endParaRPr>
          </a:p>
          <a:p>
            <a:pPr marL="285750" indent="-285750">
              <a:buFont typeface="Calibri"/>
              <a:buChar char="-"/>
            </a:pPr>
            <a:endParaRPr lang="en-US">
              <a:latin typeface="Aptos Display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5BFDA-A27C-E7CB-B9ED-42370B1C8CA5}"/>
              </a:ext>
            </a:extLst>
          </p:cNvPr>
          <p:cNvSpPr/>
          <p:nvPr/>
        </p:nvSpPr>
        <p:spPr>
          <a:xfrm>
            <a:off x="461357" y="448178"/>
            <a:ext cx="11294892" cy="59212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83DC-DE40-B5AE-1BD7-47EF52DA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F0E548-7976-86A4-33BD-5735AA99B61B}"/>
              </a:ext>
            </a:extLst>
          </p:cNvPr>
          <p:cNvSpPr/>
          <p:nvPr/>
        </p:nvSpPr>
        <p:spPr>
          <a:xfrm>
            <a:off x="461357" y="448178"/>
            <a:ext cx="11294892" cy="59212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26991-4A73-EEA4-7B20-F66B9CD64C43}"/>
              </a:ext>
            </a:extLst>
          </p:cNvPr>
          <p:cNvSpPr txBox="1"/>
          <p:nvPr/>
        </p:nvSpPr>
        <p:spPr>
          <a:xfrm>
            <a:off x="1616869" y="1688307"/>
            <a:ext cx="8279605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ptos Display"/>
                <a:cs typeface="Times New Roman"/>
              </a:rPr>
              <a:t>𝚫</a:t>
            </a:r>
            <a:r>
              <a:rPr lang="en-US" sz="2000" b="1">
                <a:latin typeface="Aptos Display"/>
                <a:cs typeface="Times New Roman"/>
              </a:rPr>
              <a:t>Real GDP  </a:t>
            </a:r>
            <a:r>
              <a:rPr lang="en-US" sz="2000">
                <a:latin typeface="Aptos Display"/>
                <a:cs typeface="Times New Roman"/>
              </a:rPr>
              <a:t>​= β0 + β1​ Net Migration ​+ β2​ Unemployment Rate ​+ β3​​ Inflation + 𝜖</a:t>
            </a:r>
            <a:endParaRPr lang="en-US" sz="2000">
              <a:latin typeface="Aptos Displa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2984C-AE55-848E-5742-B7AB42A94CE5}"/>
              </a:ext>
            </a:extLst>
          </p:cNvPr>
          <p:cNvSpPr txBox="1"/>
          <p:nvPr/>
        </p:nvSpPr>
        <p:spPr>
          <a:xfrm>
            <a:off x="1458159" y="2544339"/>
            <a:ext cx="9448278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>
              <a:latin typeface="Aptos Display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latin typeface="Times New Roman"/>
                <a:ea typeface="+mn-lt"/>
                <a:cs typeface="Times New Roman"/>
              </a:rPr>
              <a:t>β</a:t>
            </a:r>
            <a:r>
              <a:rPr lang="en-US" sz="2000">
                <a:latin typeface="Times New Roman"/>
                <a:ea typeface="+mn-lt"/>
                <a:cs typeface="Times New Roman"/>
              </a:rPr>
              <a:t>0: Intercept </a:t>
            </a:r>
            <a:endParaRPr lang="en-US" sz="2000" b="1">
              <a:latin typeface="Aptos Display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latin typeface="Aptos Display"/>
                <a:ea typeface="+mn-lt"/>
                <a:cs typeface="+mn-lt"/>
              </a:rPr>
              <a:t>β1 (Net Migration)</a:t>
            </a:r>
            <a:r>
              <a:rPr lang="en-US" sz="2000">
                <a:latin typeface="Aptos Display"/>
                <a:ea typeface="+mn-lt"/>
                <a:cs typeface="+mn-lt"/>
              </a:rPr>
              <a:t>: The slope (β1) is expected to be </a:t>
            </a:r>
            <a:r>
              <a:rPr lang="en-US" sz="2000" b="1">
                <a:latin typeface="Aptos Display"/>
                <a:ea typeface="+mn-lt"/>
                <a:cs typeface="+mn-lt"/>
              </a:rPr>
              <a:t>positive</a:t>
            </a:r>
            <a:r>
              <a:rPr lang="en-US" sz="2000">
                <a:latin typeface="Aptos Display"/>
                <a:ea typeface="+mn-lt"/>
                <a:cs typeface="+mn-lt"/>
              </a:rPr>
              <a:t>, as higher net migration is associated with an overall increase in GDP growth 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2000">
              <a:latin typeface="Aptos Display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latin typeface="Aptos Display"/>
                <a:ea typeface="+mn-lt"/>
                <a:cs typeface="+mn-lt"/>
              </a:rPr>
              <a:t>β2 (Unemployment Rate)</a:t>
            </a:r>
            <a:r>
              <a:rPr lang="en-US" sz="2000">
                <a:latin typeface="Aptos Display"/>
                <a:ea typeface="+mn-lt"/>
                <a:cs typeface="+mn-lt"/>
              </a:rPr>
              <a:t>: The slope (β2) is expected to be </a:t>
            </a:r>
            <a:r>
              <a:rPr lang="en-US" sz="2000" b="1">
                <a:latin typeface="Aptos Display"/>
                <a:ea typeface="+mn-lt"/>
                <a:cs typeface="+mn-lt"/>
              </a:rPr>
              <a:t>negative</a:t>
            </a:r>
            <a:r>
              <a:rPr lang="en-US" sz="2000">
                <a:latin typeface="Aptos Display"/>
                <a:ea typeface="+mn-lt"/>
                <a:cs typeface="+mn-lt"/>
              </a:rPr>
              <a:t>, indicating an inverse relationship between unemployment and GDP growth.</a:t>
            </a:r>
            <a:endParaRPr lang="en-US" sz="2000">
              <a:latin typeface="Aptos Display"/>
            </a:endParaRPr>
          </a:p>
          <a:p>
            <a:endParaRPr lang="en-US" sz="2000">
              <a:latin typeface="Aptos Display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latin typeface="Aptos Display"/>
                <a:ea typeface="+mn-lt"/>
                <a:cs typeface="+mn-lt"/>
              </a:rPr>
              <a:t>β3 (Inflation)</a:t>
            </a:r>
            <a:r>
              <a:rPr lang="en-US" sz="2000">
                <a:latin typeface="Aptos Display"/>
                <a:ea typeface="+mn-lt"/>
                <a:cs typeface="+mn-lt"/>
              </a:rPr>
              <a:t>: The slope (β3) is expected to be </a:t>
            </a:r>
            <a:r>
              <a:rPr lang="en-US" sz="2000" b="1">
                <a:latin typeface="Aptos Display"/>
                <a:ea typeface="+mn-lt"/>
                <a:cs typeface="+mn-lt"/>
              </a:rPr>
              <a:t>negative</a:t>
            </a:r>
            <a:r>
              <a:rPr lang="en-US" sz="2000">
                <a:latin typeface="Aptos Display"/>
                <a:ea typeface="+mn-lt"/>
                <a:cs typeface="+mn-lt"/>
              </a:rPr>
              <a:t>, as higher inflation (measured by CPI changes) tends to correspond to lower GDP growth over the observed period.</a:t>
            </a:r>
            <a:endParaRPr lang="en-US" sz="2000">
              <a:latin typeface="Aptos Display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Aptos Display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latin typeface="Aptos Display"/>
                <a:ea typeface="+mn-lt"/>
                <a:cs typeface="+mn-lt"/>
              </a:rPr>
              <a:t>𝜖 (Residual Error)</a:t>
            </a:r>
            <a:r>
              <a:rPr lang="en-US" sz="2000">
                <a:latin typeface="Aptos Display"/>
                <a:ea typeface="+mn-lt"/>
                <a:cs typeface="+mn-lt"/>
              </a:rPr>
              <a:t>: Represents the unexplained variation in GDP growth</a:t>
            </a:r>
            <a:endParaRPr lang="en-US" sz="2000">
              <a:latin typeface="Aptos Display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0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6BA7-0BE1-F219-6A71-B73F179B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664E8-EF29-1EEE-80E7-04F15BB24D58}"/>
              </a:ext>
            </a:extLst>
          </p:cNvPr>
          <p:cNvSpPr/>
          <p:nvPr/>
        </p:nvSpPr>
        <p:spPr>
          <a:xfrm>
            <a:off x="461357" y="448178"/>
            <a:ext cx="11294892" cy="59212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BA4AC-224E-64E7-CEF9-86956AE0A689}"/>
              </a:ext>
            </a:extLst>
          </p:cNvPr>
          <p:cNvSpPr txBox="1"/>
          <p:nvPr/>
        </p:nvSpPr>
        <p:spPr>
          <a:xfrm>
            <a:off x="996536" y="1690714"/>
            <a:ext cx="10436678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ptos Display"/>
                <a:cs typeface="Times New Roman"/>
              </a:rPr>
              <a:t>Time series data spanning 63 years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 sz="2000">
                <a:latin typeface="Aptos Display"/>
                <a:cs typeface="Times New Roman"/>
              </a:rPr>
              <a:t>1961 to 2023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>
                <a:latin typeface="Aptos Display"/>
                <a:cs typeface="Times New Roman"/>
              </a:rPr>
              <a:t>World Bank &amp; Federal Reserve Bank of St. Louis</a:t>
            </a:r>
          </a:p>
          <a:p>
            <a:pPr marL="742950" lvl="1" indent="-285750">
              <a:buFont typeface="Courier New"/>
              <a:buChar char="o"/>
            </a:pPr>
            <a:endParaRPr lang="en-US">
              <a:latin typeface="Aptos Display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endParaRPr lang="en-US">
              <a:latin typeface="Aptos Display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endParaRPr lang="en-US">
              <a:latin typeface="Aptos Display"/>
              <a:cs typeface="Times New Roman"/>
            </a:endParaRPr>
          </a:p>
          <a:p>
            <a:endParaRPr lang="en-US" sz="1200">
              <a:latin typeface="Times New Roman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endParaRPr lang="en-US">
              <a:latin typeface="Aptos Display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endParaRPr lang="en-US">
              <a:latin typeface="Aptos Display"/>
              <a:cs typeface="Times New Roman"/>
            </a:endParaRPr>
          </a:p>
          <a:p>
            <a:pPr lvl="1"/>
            <a:endParaRPr lang="en-US" baseline="-25000">
              <a:latin typeface="Times New Roman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endParaRPr lang="en-US">
              <a:latin typeface="Aptos Display"/>
              <a:cs typeface="Times New Roman"/>
            </a:endParaRPr>
          </a:p>
          <a:p>
            <a:pPr marL="285750" indent="-285750">
              <a:buFont typeface="Calibri"/>
              <a:buChar char="-"/>
            </a:pPr>
            <a:endParaRPr lang="en-US">
              <a:latin typeface="Aptos Display"/>
              <a:cs typeface="Times New Roman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3BF2B6C-0E33-01B3-2529-4706A729D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00" y="3762562"/>
            <a:ext cx="10503600" cy="159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DD01D9-49CC-F7D1-8BBA-5CCE9A7E8091}"/>
              </a:ext>
            </a:extLst>
          </p:cNvPr>
          <p:cNvSpPr txBox="1"/>
          <p:nvPr/>
        </p:nvSpPr>
        <p:spPr>
          <a:xfrm>
            <a:off x="816625" y="3776608"/>
            <a:ext cx="10526243" cy="1483513"/>
          </a:xfrm>
          <a:prstGeom prst="rect">
            <a:avLst/>
          </a:prstGeom>
          <a:noFill/>
          <a:ln w="28575">
            <a:solidFill>
              <a:srgbClr val="15608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6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6BA7-0BE1-F219-6A71-B73F179B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664E8-EF29-1EEE-80E7-04F15BB24D58}"/>
              </a:ext>
            </a:extLst>
          </p:cNvPr>
          <p:cNvSpPr/>
          <p:nvPr/>
        </p:nvSpPr>
        <p:spPr>
          <a:xfrm>
            <a:off x="461357" y="448178"/>
            <a:ext cx="11294892" cy="59212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showing the growth of economic indicators&#10;&#10;Description automatically generated">
            <a:extLst>
              <a:ext uri="{FF2B5EF4-FFF2-40B4-BE49-F238E27FC236}">
                <a16:creationId xmlns:a16="http://schemas.microsoft.com/office/drawing/2014/main" id="{ED22F8AA-973A-972D-CA63-7162B1FF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25" y="1600200"/>
            <a:ext cx="7271550" cy="421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946B88-B04A-0A90-6F27-7CB02A275874}"/>
              </a:ext>
            </a:extLst>
          </p:cNvPr>
          <p:cNvSpPr txBox="1"/>
          <p:nvPr/>
        </p:nvSpPr>
        <p:spPr>
          <a:xfrm>
            <a:off x="2466625" y="1574608"/>
            <a:ext cx="7280243" cy="4231513"/>
          </a:xfrm>
          <a:prstGeom prst="rect">
            <a:avLst/>
          </a:prstGeom>
          <a:noFill/>
          <a:ln w="28575">
            <a:solidFill>
              <a:srgbClr val="15608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5CC8-F229-6FEC-FBD5-B2A1A9F1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55EC6-2900-274E-0391-319EA7909A38}"/>
              </a:ext>
            </a:extLst>
          </p:cNvPr>
          <p:cNvSpPr/>
          <p:nvPr/>
        </p:nvSpPr>
        <p:spPr>
          <a:xfrm>
            <a:off x="461357" y="448178"/>
            <a:ext cx="11294892" cy="59212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blue and red dots&#10;&#10;Description automatically generated">
            <a:extLst>
              <a:ext uri="{FF2B5EF4-FFF2-40B4-BE49-F238E27FC236}">
                <a16:creationId xmlns:a16="http://schemas.microsoft.com/office/drawing/2014/main" id="{455D7111-2815-16F1-430A-1C87F11B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50" y="1565325"/>
            <a:ext cx="6145500" cy="410535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57E824-BD1F-4845-AFD8-3B5AF53488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890" b="295"/>
          <a:stretch/>
        </p:blipFill>
        <p:spPr>
          <a:xfrm>
            <a:off x="6964859" y="3392372"/>
            <a:ext cx="4672056" cy="2134114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89ADC8-F3C1-1476-50B3-040B629914FA}"/>
              </a:ext>
            </a:extLst>
          </p:cNvPr>
          <p:cNvSpPr txBox="1"/>
          <p:nvPr/>
        </p:nvSpPr>
        <p:spPr>
          <a:xfrm>
            <a:off x="672625" y="1550608"/>
            <a:ext cx="6152243" cy="4087513"/>
          </a:xfrm>
          <a:prstGeom prst="rect">
            <a:avLst/>
          </a:prstGeom>
          <a:noFill/>
          <a:ln w="28575">
            <a:solidFill>
              <a:srgbClr val="15608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00A7C-989F-936D-4953-4E34B1F1AE57}"/>
              </a:ext>
            </a:extLst>
          </p:cNvPr>
          <p:cNvSpPr txBox="1"/>
          <p:nvPr/>
        </p:nvSpPr>
        <p:spPr>
          <a:xfrm>
            <a:off x="6969211" y="1696995"/>
            <a:ext cx="439076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Aptos Display"/>
                <a:cs typeface="Times New Roman"/>
              </a:rPr>
              <a:t>a)Null Hypothesis</a:t>
            </a:r>
            <a:r>
              <a:rPr lang="en-US" sz="1600">
                <a:latin typeface="Aptos Display"/>
                <a:cs typeface="Times New Roman"/>
              </a:rPr>
              <a:t>:.</a:t>
            </a:r>
            <a:br>
              <a:rPr lang="en-US" sz="1600">
                <a:latin typeface="Aptos Display"/>
                <a:cs typeface="Times New Roman"/>
              </a:rPr>
            </a:br>
            <a:r>
              <a:rPr lang="en-US" sz="1600">
                <a:latin typeface="Aptos Display"/>
                <a:cs typeface="Times New Roman"/>
              </a:rPr>
              <a:t>H0:β1=0</a:t>
            </a:r>
          </a:p>
          <a:p>
            <a:endParaRPr lang="en-US" sz="1600">
              <a:latin typeface="Aptos Display"/>
              <a:cs typeface="Times New Roman"/>
            </a:endParaRPr>
          </a:p>
          <a:p>
            <a:r>
              <a:rPr lang="en-US" sz="1600" b="1">
                <a:latin typeface="Aptos Display"/>
                <a:cs typeface="Times New Roman"/>
              </a:rPr>
              <a:t>b) Alternative Hypothesis</a:t>
            </a:r>
            <a:r>
              <a:rPr lang="en-US" sz="1600">
                <a:latin typeface="Aptos Display"/>
                <a:cs typeface="Times New Roman"/>
              </a:rPr>
              <a:t>: There is a relationship between Net Migration and GDP growth.</a:t>
            </a:r>
            <a:br>
              <a:rPr lang="en-US" sz="1600">
                <a:latin typeface="Aptos Display"/>
                <a:cs typeface="Times New Roman"/>
              </a:rPr>
            </a:br>
            <a:r>
              <a:rPr lang="en-US" sz="1600">
                <a:latin typeface="Aptos Display"/>
                <a:cs typeface="Times New Roman"/>
              </a:rPr>
              <a:t>H0:β1</a:t>
            </a:r>
            <a:r>
              <a:rPr lang="en-US" sz="1600">
                <a:solidFill>
                  <a:srgbClr val="111111"/>
                </a:solidFill>
                <a:latin typeface="Aptos Display"/>
                <a:cs typeface="Times New Roman"/>
              </a:rPr>
              <a:t>≠ </a:t>
            </a:r>
            <a:r>
              <a:rPr lang="en-US" sz="1600">
                <a:latin typeface="Aptos Display"/>
                <a:cs typeface="Times New Roman"/>
              </a:rPr>
              <a:t>0</a:t>
            </a:r>
            <a:endParaRPr lang="en-US" sz="1600">
              <a:latin typeface="Aptos Display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A6C8A1-05F5-36B4-803D-AA89F96F56F3}"/>
                  </a:ext>
                </a:extLst>
              </p14:cNvPr>
              <p14:cNvContentPartPr/>
              <p14:nvPr/>
            </p14:nvContentPartPr>
            <p14:xfrm>
              <a:off x="10258426" y="4748212"/>
              <a:ext cx="11906" cy="1190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A6C8A1-05F5-36B4-803D-AA89F96F56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2526" y="1176412"/>
                <a:ext cx="3571800" cy="71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CD74BB-5095-51BC-F5FD-A9D44033DE44}"/>
                  </a:ext>
                </a:extLst>
              </p14:cNvPr>
              <p14:cNvContentPartPr/>
              <p14:nvPr/>
            </p14:nvContentPartPr>
            <p14:xfrm>
              <a:off x="10144125" y="4729162"/>
              <a:ext cx="11906" cy="11906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CD74BB-5095-51BC-F5FD-A9D44033DE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58225" y="1157362"/>
                <a:ext cx="3571800" cy="71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DBB6393-A532-2545-C473-1E22DAF07DBB}"/>
                  </a:ext>
                </a:extLst>
              </p14:cNvPr>
              <p14:cNvContentPartPr/>
              <p14:nvPr/>
            </p14:nvContentPartPr>
            <p14:xfrm>
              <a:off x="10420350" y="4691063"/>
              <a:ext cx="11906" cy="11906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DBB6393-A532-2545-C473-1E22DAF07D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34450" y="1119263"/>
                <a:ext cx="3571800" cy="71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A4A94F-7731-B3CE-9F23-A317034CC0EC}"/>
                  </a:ext>
                </a:extLst>
              </p14:cNvPr>
              <p14:cNvContentPartPr/>
              <p14:nvPr/>
            </p14:nvContentPartPr>
            <p14:xfrm>
              <a:off x="10325100" y="4729162"/>
              <a:ext cx="11906" cy="11906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A4A94F-7731-B3CE-9F23-A317034CC0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39200" y="1157362"/>
                <a:ext cx="3571800" cy="71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4DF9F7B-1B64-4C4A-E4B3-EE1314302388}"/>
                  </a:ext>
                </a:extLst>
              </p14:cNvPr>
              <p14:cNvContentPartPr/>
              <p14:nvPr/>
            </p14:nvContentPartPr>
            <p14:xfrm>
              <a:off x="8010524" y="4719637"/>
              <a:ext cx="11906" cy="11906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4DF9F7B-1B64-4C4A-E4B3-EE13143023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24624" y="1147837"/>
                <a:ext cx="3571800" cy="71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4AF39A1-C87D-05D8-F9CC-CEF1C05632BA}"/>
                  </a:ext>
                </a:extLst>
              </p14:cNvPr>
              <p14:cNvContentPartPr/>
              <p14:nvPr/>
            </p14:nvContentPartPr>
            <p14:xfrm>
              <a:off x="8153399" y="4719637"/>
              <a:ext cx="11906" cy="11906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4AF39A1-C87D-05D8-F9CC-CEF1C05632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7499" y="1147837"/>
                <a:ext cx="3571800" cy="71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43B8641-525A-C822-1602-8A9DE61C0F7F}"/>
                  </a:ext>
                </a:extLst>
              </p14:cNvPr>
              <p14:cNvContentPartPr/>
              <p14:nvPr/>
            </p14:nvContentPartPr>
            <p14:xfrm>
              <a:off x="8039099" y="4700587"/>
              <a:ext cx="513291" cy="11906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43B8641-525A-C822-1602-8A9DE61C0F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85106" y="1128787"/>
                <a:ext cx="620917" cy="71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30021A-7FB6-9B38-DC28-998ED206564B}"/>
                  </a:ext>
                </a:extLst>
              </p14:cNvPr>
              <p14:cNvContentPartPr/>
              <p14:nvPr/>
            </p14:nvContentPartPr>
            <p14:xfrm>
              <a:off x="7886699" y="5366887"/>
              <a:ext cx="485575" cy="19499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30021A-7FB6-9B38-DC28-998ED20656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32746" y="5262428"/>
                <a:ext cx="593121" cy="228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9DBFB4F-C769-078A-AD64-C7044A11430D}"/>
                  </a:ext>
                </a:extLst>
              </p14:cNvPr>
              <p14:cNvContentPartPr/>
              <p14:nvPr/>
            </p14:nvContentPartPr>
            <p14:xfrm>
              <a:off x="10191750" y="5367337"/>
              <a:ext cx="466020" cy="28221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9DBFB4F-C769-078A-AD64-C7044A11430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37812" y="5261508"/>
                <a:ext cx="573535" cy="2395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14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5CC8-F229-6FEC-FBD5-B2A1A9F1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7075" y="1531936"/>
            <a:ext cx="4622005" cy="1206501"/>
          </a:xfrm>
        </p:spPr>
        <p:txBody>
          <a:bodyPr/>
          <a:lstStyle/>
          <a:p>
            <a:r>
              <a:rPr lang="en-US" sz="1600" b="1">
                <a:latin typeface="Aptos Display"/>
                <a:ea typeface="Times New Roman"/>
                <a:cs typeface="Times New Roman"/>
              </a:rPr>
              <a:t>a)Null Hypothesis</a:t>
            </a:r>
            <a:r>
              <a:rPr lang="en-US" sz="1600">
                <a:latin typeface="Aptos Display"/>
                <a:ea typeface="Times New Roman"/>
                <a:cs typeface="Times New Roman"/>
              </a:rPr>
              <a:t>: </a:t>
            </a:r>
            <a:br>
              <a:rPr lang="en-US" sz="1600">
                <a:latin typeface="Aptos Display"/>
                <a:ea typeface="Times New Roman"/>
                <a:cs typeface="Times New Roman"/>
              </a:rPr>
            </a:br>
            <a:r>
              <a:rPr lang="en-US" sz="1600">
                <a:latin typeface="Aptos Display"/>
                <a:ea typeface="Times New Roman"/>
                <a:cs typeface="Times New Roman"/>
              </a:rPr>
              <a:t>H0:</a:t>
            </a:r>
            <a:r>
              <a:rPr lang="el-GR" sz="1600">
                <a:latin typeface="Aptos Display"/>
                <a:ea typeface="Times New Roman"/>
                <a:cs typeface="Times New Roman"/>
              </a:rPr>
              <a:t>β1,β2, β3=0</a:t>
            </a:r>
            <a:br>
              <a:rPr lang="el-GR" sz="1600">
                <a:latin typeface="Aptos Display"/>
                <a:ea typeface="Times New Roman"/>
                <a:cs typeface="Times New Roman"/>
              </a:rPr>
            </a:br>
            <a:r>
              <a:rPr lang="en-US" sz="1600">
                <a:latin typeface="Aptos Display"/>
                <a:ea typeface="Times New Roman"/>
                <a:cs typeface="Times New Roman"/>
              </a:rPr>
              <a:t>.</a:t>
            </a:r>
            <a:r>
              <a:rPr lang="en-US" sz="1600" b="1">
                <a:latin typeface="Aptos Display"/>
                <a:ea typeface="Times New Roman"/>
                <a:cs typeface="Times New Roman"/>
              </a:rPr>
              <a:t>b) Alternative Hypothesis</a:t>
            </a:r>
            <a:r>
              <a:rPr lang="en-US" sz="1600">
                <a:latin typeface="Aptos Display"/>
                <a:ea typeface="Times New Roman"/>
                <a:cs typeface="Times New Roman"/>
              </a:rPr>
              <a:t>:  </a:t>
            </a:r>
            <a:br>
              <a:rPr lang="en-US" sz="1600">
                <a:latin typeface="Aptos Display"/>
                <a:ea typeface="Times New Roman"/>
                <a:cs typeface="Times New Roman"/>
              </a:rPr>
            </a:br>
            <a:r>
              <a:rPr lang="en-US" sz="1600">
                <a:latin typeface="Aptos Display"/>
                <a:cs typeface="Times New Roman"/>
              </a:rPr>
              <a:t>H0:β1,β2, β3≠ 0</a:t>
            </a:r>
            <a:endParaRPr lang="el-GR" sz="1600">
              <a:latin typeface="Aptos Display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55EC6-2900-274E-0391-319EA7909A38}"/>
              </a:ext>
            </a:extLst>
          </p:cNvPr>
          <p:cNvSpPr/>
          <p:nvPr/>
        </p:nvSpPr>
        <p:spPr>
          <a:xfrm>
            <a:off x="461357" y="448178"/>
            <a:ext cx="11294892" cy="59212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blue and red dots&#10;&#10;Description automatically generated">
            <a:extLst>
              <a:ext uri="{FF2B5EF4-FFF2-40B4-BE49-F238E27FC236}">
                <a16:creationId xmlns:a16="http://schemas.microsoft.com/office/drawing/2014/main" id="{455D7111-2815-16F1-430A-1C87F11B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50" y="1565325"/>
            <a:ext cx="6145500" cy="4105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89ADC8-F3C1-1476-50B3-040B629914FA}"/>
              </a:ext>
            </a:extLst>
          </p:cNvPr>
          <p:cNvSpPr txBox="1"/>
          <p:nvPr/>
        </p:nvSpPr>
        <p:spPr>
          <a:xfrm>
            <a:off x="672625" y="1550608"/>
            <a:ext cx="6152243" cy="4087513"/>
          </a:xfrm>
          <a:prstGeom prst="rect">
            <a:avLst/>
          </a:prstGeom>
          <a:noFill/>
          <a:ln w="28575">
            <a:solidFill>
              <a:srgbClr val="15608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6" name="Picture 5" descr="A graph with orange and purple dots&#10;&#10;Description automatically generated">
            <a:extLst>
              <a:ext uri="{FF2B5EF4-FFF2-40B4-BE49-F238E27FC236}">
                <a16:creationId xmlns:a16="http://schemas.microsoft.com/office/drawing/2014/main" id="{2D82592E-1617-CD90-BEA8-5C8928D3A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00" y="1591800"/>
            <a:ext cx="5985600" cy="4034400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5629411-5D68-9350-4611-4EDF2AD825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76" t="5098" r="18620" b="3725"/>
          <a:stretch/>
        </p:blipFill>
        <p:spPr>
          <a:xfrm>
            <a:off x="6954300" y="2729944"/>
            <a:ext cx="4407803" cy="2788628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742CA8-90C9-39B0-1D8C-081CE16F0F9D}"/>
                  </a:ext>
                </a:extLst>
              </p14:cNvPr>
              <p14:cNvContentPartPr/>
              <p14:nvPr/>
            </p14:nvContentPartPr>
            <p14:xfrm>
              <a:off x="10725149" y="5329238"/>
              <a:ext cx="550993" cy="19447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742CA8-90C9-39B0-1D8C-081CE16F0F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71165" y="5223163"/>
                <a:ext cx="658600" cy="231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DDB5E-96C4-55E6-4B7A-5246EFF65B5E}"/>
                  </a:ext>
                </a:extLst>
              </p14:cNvPr>
              <p14:cNvContentPartPr/>
              <p14:nvPr/>
            </p14:nvContentPartPr>
            <p14:xfrm>
              <a:off x="7886699" y="5462587"/>
              <a:ext cx="446995" cy="1448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DDB5E-96C4-55E6-4B7A-5246EFF65B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32758" y="5356599"/>
                <a:ext cx="554518" cy="226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72D9E83-D7E3-155D-85D6-02E7BF283D9D}"/>
                  </a:ext>
                </a:extLst>
              </p14:cNvPr>
              <p14:cNvContentPartPr/>
              <p14:nvPr/>
            </p14:nvContentPartPr>
            <p14:xfrm>
              <a:off x="10134599" y="5453062"/>
              <a:ext cx="513803" cy="11906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72D9E83-D7E3-155D-85D6-02E7BF283D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80628" y="1881262"/>
                <a:ext cx="621385" cy="71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5685120-3EDB-C780-29BA-B130ED440275}"/>
                  </a:ext>
                </a:extLst>
              </p14:cNvPr>
              <p14:cNvContentPartPr/>
              <p14:nvPr/>
            </p14:nvContentPartPr>
            <p14:xfrm>
              <a:off x="10363200" y="4309647"/>
              <a:ext cx="608473" cy="11906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5685120-3EDB-C780-29BA-B130ED44027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09225" y="4186481"/>
                <a:ext cx="716062" cy="257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A0754D-35FC-5E12-B49D-AFA032C40D62}"/>
                  </a:ext>
                </a:extLst>
              </p14:cNvPr>
              <p14:cNvContentPartPr/>
              <p14:nvPr/>
            </p14:nvContentPartPr>
            <p14:xfrm>
              <a:off x="10325100" y="4452937"/>
              <a:ext cx="742261" cy="67086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A0754D-35FC-5E12-B49D-AFA032C40D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71104" y="4345312"/>
                <a:ext cx="849892" cy="281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D7D9E42-F9EC-A749-9D9E-8DAB8C20DD0C}"/>
                  </a:ext>
                </a:extLst>
              </p14:cNvPr>
              <p14:cNvContentPartPr/>
              <p14:nvPr/>
            </p14:nvContentPartPr>
            <p14:xfrm>
              <a:off x="10363200" y="4608998"/>
              <a:ext cx="737365" cy="11906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7D9E42-F9EC-A749-9D9E-8DAB8C20DD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309220" y="4398892"/>
                <a:ext cx="844965" cy="431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816A4B-10AB-8BB1-ACF1-B43D059059D8}"/>
                  </a:ext>
                </a:extLst>
              </p14:cNvPr>
              <p14:cNvContentPartPr/>
              <p14:nvPr/>
            </p14:nvContentPartPr>
            <p14:xfrm>
              <a:off x="-295274" y="1233487"/>
              <a:ext cx="11906" cy="11906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816A4B-10AB-8BB1-ACF1-B43D059059D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81174" y="-2338313"/>
                <a:ext cx="3571800" cy="71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66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5CC8-F229-6FEC-FBD5-B2A1A9F1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55EC6-2900-274E-0391-319EA7909A38}"/>
              </a:ext>
            </a:extLst>
          </p:cNvPr>
          <p:cNvSpPr/>
          <p:nvPr/>
        </p:nvSpPr>
        <p:spPr>
          <a:xfrm>
            <a:off x="461357" y="448178"/>
            <a:ext cx="11294892" cy="59212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graph with red dotted line&#10;&#10;Description automatically generated">
            <a:extLst>
              <a:ext uri="{FF2B5EF4-FFF2-40B4-BE49-F238E27FC236}">
                <a16:creationId xmlns:a16="http://schemas.microsoft.com/office/drawing/2014/main" id="{33B3C7FE-C30D-DA61-79FF-DAB9EF74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00" y="1399800"/>
            <a:ext cx="6381600" cy="424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4ADCC2-1B14-32F4-0B1A-38EF2401C771}"/>
              </a:ext>
            </a:extLst>
          </p:cNvPr>
          <p:cNvSpPr txBox="1"/>
          <p:nvPr/>
        </p:nvSpPr>
        <p:spPr>
          <a:xfrm>
            <a:off x="2718625" y="1400608"/>
            <a:ext cx="6644243" cy="4237513"/>
          </a:xfrm>
          <a:prstGeom prst="rect">
            <a:avLst/>
          </a:prstGeom>
          <a:noFill/>
          <a:ln w="28575">
            <a:solidFill>
              <a:srgbClr val="15608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7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Motivation</vt:lpstr>
      <vt:lpstr>Introduction</vt:lpstr>
      <vt:lpstr>Methods</vt:lpstr>
      <vt:lpstr>Data </vt:lpstr>
      <vt:lpstr>Data </vt:lpstr>
      <vt:lpstr>Analysis of Results</vt:lpstr>
      <vt:lpstr>a)Null Hypothesis:  H0:β1,β2, β3=0 .b) Alternative Hypothesis:   H0:β1,β2, β3≠ 0</vt:lpstr>
      <vt:lpstr>Analysis of Results</vt:lpstr>
      <vt:lpstr>Conclusion &amp;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8</cp:revision>
  <dcterms:created xsi:type="dcterms:W3CDTF">2024-12-02T19:13:00Z</dcterms:created>
  <dcterms:modified xsi:type="dcterms:W3CDTF">2024-12-13T04:27:25Z</dcterms:modified>
</cp:coreProperties>
</file>