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Garamond"/>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Garamond-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Garamond-italic.fntdata"/><Relationship Id="rId14" Type="http://schemas.openxmlformats.org/officeDocument/2006/relationships/font" Target="fonts/Garamond-bold.fntdata"/><Relationship Id="rId16" Type="http://schemas.openxmlformats.org/officeDocument/2006/relationships/font" Target="fonts/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603ffe6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603ffe6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603ffe61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603ffe61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603ffe61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603ffe61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603ffe61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603ffe61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603ffe61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603ffe61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603ffe61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603ffe61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4.7, 4.8, 4.9</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Luis Huachaca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4.7</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Declaraciones if-else anidadas:</a:t>
            </a:r>
            <a:endParaRPr/>
          </a:p>
          <a:p>
            <a:pPr indent="-361950" lvl="0" marL="457200" marR="38100" rtl="0" algn="l">
              <a:lnSpc>
                <a:spcPct val="128571"/>
              </a:lnSpc>
              <a:spcBef>
                <a:spcPts val="1600"/>
              </a:spcBef>
              <a:spcAft>
                <a:spcPts val="0"/>
              </a:spcAft>
              <a:buClr>
                <a:srgbClr val="202124"/>
              </a:buClr>
              <a:buSzPts val="2100"/>
              <a:buChar char="-"/>
            </a:pPr>
            <a:r>
              <a:rPr lang="es" sz="2100">
                <a:solidFill>
                  <a:srgbClr val="202124"/>
                </a:solidFill>
                <a:highlight>
                  <a:srgbClr val="F8F9FA"/>
                </a:highlight>
              </a:rPr>
              <a:t>Operadores lógicos que pueden probar múltiples condiciones.</a:t>
            </a:r>
            <a:endParaRPr sz="2100">
              <a:solidFill>
                <a:srgbClr val="202124"/>
              </a:solidFill>
              <a:highlight>
                <a:srgbClr val="F8F9FA"/>
              </a:highlight>
            </a:endParaRPr>
          </a:p>
          <a:p>
            <a:pPr indent="0" lvl="0" marL="0" marR="38100" rtl="0" algn="l">
              <a:lnSpc>
                <a:spcPct val="128571"/>
              </a:lnSpc>
              <a:spcBef>
                <a:spcPts val="0"/>
              </a:spcBef>
              <a:spcAft>
                <a:spcPts val="0"/>
              </a:spcAft>
              <a:buNone/>
            </a:pPr>
            <a:r>
              <a:t/>
            </a:r>
            <a:endParaRPr sz="2100">
              <a:solidFill>
                <a:srgbClr val="202124"/>
              </a:solidFill>
              <a:highlight>
                <a:srgbClr val="F8F9FA"/>
              </a:highlight>
            </a:endParaRPr>
          </a:p>
          <a:p>
            <a:pPr indent="0" lvl="0" marL="0" marR="38100" rtl="0" algn="l">
              <a:lnSpc>
                <a:spcPct val="128571"/>
              </a:lnSpc>
              <a:spcBef>
                <a:spcPts val="0"/>
              </a:spcBef>
              <a:spcAft>
                <a:spcPts val="0"/>
              </a:spcAft>
              <a:buNone/>
            </a:pPr>
            <a:r>
              <a:t/>
            </a:r>
            <a:endParaRPr sz="2100">
              <a:solidFill>
                <a:srgbClr val="202124"/>
              </a:solidFill>
              <a:highlight>
                <a:srgbClr val="F8F9FA"/>
              </a:highlight>
            </a:endParaRPr>
          </a:p>
          <a:p>
            <a:pPr indent="-361950" lvl="0" marL="457200" marR="38100" rtl="0" algn="l">
              <a:lnSpc>
                <a:spcPct val="128571"/>
              </a:lnSpc>
              <a:spcBef>
                <a:spcPts val="0"/>
              </a:spcBef>
              <a:spcAft>
                <a:spcPts val="0"/>
              </a:spcAft>
              <a:buClr>
                <a:srgbClr val="202124"/>
              </a:buClr>
              <a:buSzPts val="2100"/>
              <a:buChar char="-"/>
            </a:pPr>
            <a:r>
              <a:rPr lang="es" sz="2100">
                <a:solidFill>
                  <a:srgbClr val="202124"/>
                </a:solidFill>
                <a:highlight>
                  <a:srgbClr val="F8F9FA"/>
                </a:highlight>
              </a:rPr>
              <a:t>Usar operadores lógicos para escribir condiciones compuestas que combinan convenientemente varias condiciones simples.</a:t>
            </a:r>
            <a:endParaRPr sz="2100">
              <a:solidFill>
                <a:srgbClr val="202124"/>
              </a:solidFill>
              <a:highlight>
                <a:srgbClr val="F8F9FA"/>
              </a:highlight>
            </a:endParaRPr>
          </a:p>
          <a:p>
            <a:pPr indent="0" lvl="0" marL="0" rtl="0" algn="l">
              <a:spcBef>
                <a:spcPts val="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766475" y="2176450"/>
            <a:ext cx="4057650" cy="790575"/>
          </a:xfrm>
          <a:prstGeom prst="rect">
            <a:avLst/>
          </a:prstGeom>
          <a:noFill/>
          <a:ln>
            <a:noFill/>
          </a:ln>
        </p:spPr>
      </p:pic>
      <p:pic>
        <p:nvPicPr>
          <p:cNvPr id="63" name="Google Shape;63;p14"/>
          <p:cNvPicPr preferRelativeResize="0"/>
          <p:nvPr/>
        </p:nvPicPr>
        <p:blipFill>
          <a:blip r:embed="rId4">
            <a:alphaModFix/>
          </a:blip>
          <a:stretch>
            <a:fillRect/>
          </a:stretch>
        </p:blipFill>
        <p:spPr>
          <a:xfrm>
            <a:off x="984425" y="3865325"/>
            <a:ext cx="1847850" cy="933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4.8</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s" sz="2100">
                <a:solidFill>
                  <a:srgbClr val="202124"/>
                </a:solidFill>
                <a:highlight>
                  <a:srgbClr val="F8F9FA"/>
                </a:highlight>
              </a:rPr>
              <a:t>Una declaración de iteración le permite especificar que un programa debe repetir una acción mientras alguna condición permanece verdadera.</a:t>
            </a:r>
            <a:endParaRPr sz="2100">
              <a:solidFill>
                <a:srgbClr val="202124"/>
              </a:solidFill>
              <a:highlight>
                <a:srgbClr val="F8F9FA"/>
              </a:highlight>
            </a:endParaRPr>
          </a:p>
          <a:p>
            <a:pPr indent="-342900" lvl="0" marL="457200" marR="38100" rtl="0" algn="l">
              <a:lnSpc>
                <a:spcPct val="128571"/>
              </a:lnSpc>
              <a:spcBef>
                <a:spcPts val="0"/>
              </a:spcBef>
              <a:spcAft>
                <a:spcPts val="0"/>
              </a:spcAft>
              <a:buSzPts val="1800"/>
              <a:buChar char="-"/>
            </a:pPr>
            <a:r>
              <a:rPr lang="es" sz="2100">
                <a:solidFill>
                  <a:srgbClr val="202124"/>
                </a:solidFill>
                <a:highlight>
                  <a:srgbClr val="F8F9FA"/>
                </a:highlight>
              </a:rPr>
              <a:t>La acción se realizará repetidamente mientras la condición siga siendo verdadera.</a:t>
            </a:r>
            <a:endParaRPr sz="2100">
              <a:solidFill>
                <a:srgbClr val="202124"/>
              </a:solidFill>
              <a:highlight>
                <a:srgbClr val="F8F9FA"/>
              </a:highlight>
            </a:endParaRPr>
          </a:p>
          <a:p>
            <a:pPr indent="-342900" lvl="0" marL="457200" marR="38100" rtl="0" algn="l">
              <a:lnSpc>
                <a:spcPct val="128571"/>
              </a:lnSpc>
              <a:spcBef>
                <a:spcPts val="0"/>
              </a:spcBef>
              <a:spcAft>
                <a:spcPts val="0"/>
              </a:spcAft>
              <a:buSzPts val="1800"/>
              <a:buChar char="-"/>
            </a:pPr>
            <a:r>
              <a:rPr lang="es" sz="2100">
                <a:solidFill>
                  <a:srgbClr val="202124"/>
                </a:solidFill>
                <a:highlight>
                  <a:srgbClr val="F8F9FA"/>
                </a:highlight>
              </a:rPr>
              <a:t>transiciones desde el estado inicial y desde el estado de acción, por lo que ambos fluyen hacia la decisión que determina si el ciclo debe comenzar (o continuar) ejecutándose.</a:t>
            </a:r>
            <a:endParaRPr sz="2100">
              <a:solidFill>
                <a:srgbClr val="202124"/>
              </a:solidFill>
              <a:highlight>
                <a:srgbClr val="F8F9FA"/>
              </a:highlight>
            </a:endParaRPr>
          </a:p>
          <a:p>
            <a:pPr indent="0" lvl="0" marL="45720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4.8</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marR="38100" rtl="0" algn="l">
              <a:lnSpc>
                <a:spcPct val="128571"/>
              </a:lnSpc>
              <a:spcBef>
                <a:spcPts val="1600"/>
              </a:spcBef>
              <a:spcAft>
                <a:spcPts val="0"/>
              </a:spcAft>
              <a:buSzPts val="1800"/>
              <a:buChar char="-"/>
            </a:pPr>
            <a:r>
              <a:rPr lang="es" sz="2100">
                <a:solidFill>
                  <a:srgbClr val="202124"/>
                </a:solidFill>
                <a:highlight>
                  <a:srgbClr val="F8F9FA"/>
                </a:highlight>
              </a:rPr>
              <a:t>acción apunta hacia la fusión, desde la cual el flujo del programa vuelve a la decisión que se prueba al comienzo de cada iteración del ciclo. El bucle continúa ejecutándose hasta que la condición de protección producto&gt; 100 se vuelve verdadera</a:t>
            </a:r>
            <a:endParaRPr sz="2100">
              <a:solidFill>
                <a:srgbClr val="202124"/>
              </a:solidFill>
              <a:highlight>
                <a:srgbClr val="F8F9FA"/>
              </a:highlight>
            </a:endParaRPr>
          </a:p>
          <a:p>
            <a:pPr indent="0" lvl="0" marL="457200" rtl="0" algn="l">
              <a:spcBef>
                <a:spcPts val="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372338" y="1152475"/>
            <a:ext cx="4333875" cy="209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365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4.9</a:t>
            </a:r>
            <a:endParaRPr/>
          </a:p>
        </p:txBody>
      </p:sp>
      <p:sp>
        <p:nvSpPr>
          <p:cNvPr id="82" name="Google Shape;82;p17"/>
          <p:cNvSpPr txBox="1"/>
          <p:nvPr>
            <p:ph idx="1" type="body"/>
          </p:nvPr>
        </p:nvSpPr>
        <p:spPr>
          <a:xfrm>
            <a:off x="365025" y="863550"/>
            <a:ext cx="8520600" cy="34164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s" sz="2100">
                <a:solidFill>
                  <a:srgbClr val="202124"/>
                </a:solidFill>
                <a:highlight>
                  <a:srgbClr val="F8F9FA"/>
                </a:highlight>
              </a:rPr>
              <a:t>Formulación de algoritmos: iteración contrarrestada o controlada</a:t>
            </a:r>
            <a:endParaRPr sz="2100">
              <a:solidFill>
                <a:srgbClr val="202124"/>
              </a:solidFill>
              <a:highlight>
                <a:srgbClr val="F8F9FA"/>
              </a:highlight>
            </a:endParaRPr>
          </a:p>
          <a:p>
            <a:pPr indent="-361950" lvl="0" marL="457200" marR="38100" rtl="0" algn="l">
              <a:lnSpc>
                <a:spcPct val="128571"/>
              </a:lnSpc>
              <a:spcBef>
                <a:spcPts val="0"/>
              </a:spcBef>
              <a:spcAft>
                <a:spcPts val="0"/>
              </a:spcAft>
              <a:buClr>
                <a:srgbClr val="202124"/>
              </a:buClr>
              <a:buSzPts val="2100"/>
              <a:buChar char="-"/>
            </a:pPr>
            <a:r>
              <a:rPr lang="es" sz="2100">
                <a:solidFill>
                  <a:srgbClr val="202124"/>
                </a:solidFill>
                <a:highlight>
                  <a:srgbClr val="F8F9FA"/>
                </a:highlight>
              </a:rPr>
              <a:t>Nosotros podemos manejar iteraciones según la variable que demos en la condicional del while.</a:t>
            </a:r>
            <a:endParaRPr sz="2100">
              <a:solidFill>
                <a:srgbClr val="202124"/>
              </a:solidFill>
              <a:highlight>
                <a:srgbClr val="F8F9FA"/>
              </a:highlight>
            </a:endParaRPr>
          </a:p>
          <a:p>
            <a:pPr indent="0" lvl="0" marL="0" marR="38100" rtl="0" algn="l">
              <a:lnSpc>
                <a:spcPct val="128571"/>
              </a:lnSpc>
              <a:spcBef>
                <a:spcPts val="0"/>
              </a:spcBef>
              <a:spcAft>
                <a:spcPts val="0"/>
              </a:spcAft>
              <a:buNone/>
            </a:pPr>
            <a:r>
              <a:t/>
            </a:r>
            <a:endParaRPr sz="2100">
              <a:solidFill>
                <a:srgbClr val="202124"/>
              </a:solidFill>
              <a:highlight>
                <a:srgbClr val="F8F9FA"/>
              </a:highlight>
            </a:endParaRPr>
          </a:p>
          <a:p>
            <a:pPr indent="0" lvl="0" marL="0" marR="38100" rtl="0" algn="l">
              <a:lnSpc>
                <a:spcPct val="128571"/>
              </a:lnSpc>
              <a:spcBef>
                <a:spcPts val="0"/>
              </a:spcBef>
              <a:spcAft>
                <a:spcPts val="0"/>
              </a:spcAft>
              <a:buNone/>
            </a:pPr>
            <a:r>
              <a:t/>
            </a:r>
            <a:endParaRPr sz="2100">
              <a:solidFill>
                <a:srgbClr val="202124"/>
              </a:solidFill>
              <a:highlight>
                <a:srgbClr val="F8F9FA"/>
              </a:highlight>
            </a:endParaRPr>
          </a:p>
          <a:p>
            <a:pPr indent="0" lvl="0" marL="0" marR="38100" rtl="0" algn="l">
              <a:lnSpc>
                <a:spcPct val="128571"/>
              </a:lnSpc>
              <a:spcBef>
                <a:spcPts val="0"/>
              </a:spcBef>
              <a:spcAft>
                <a:spcPts val="0"/>
              </a:spcAft>
              <a:buNone/>
            </a:pPr>
            <a:r>
              <a:t/>
            </a:r>
            <a:endParaRPr sz="2100">
              <a:solidFill>
                <a:srgbClr val="202124"/>
              </a:solidFill>
              <a:highlight>
                <a:srgbClr val="F8F9FA"/>
              </a:highlight>
            </a:endParaRPr>
          </a:p>
          <a:p>
            <a:pPr indent="-361950" lvl="0" marL="457200" marR="38100" rtl="0" algn="l">
              <a:lnSpc>
                <a:spcPct val="128571"/>
              </a:lnSpc>
              <a:spcBef>
                <a:spcPts val="0"/>
              </a:spcBef>
              <a:spcAft>
                <a:spcPts val="0"/>
              </a:spcAft>
              <a:buClr>
                <a:srgbClr val="202124"/>
              </a:buClr>
              <a:buSzPts val="2100"/>
              <a:buChar char="-"/>
            </a:pPr>
            <a:r>
              <a:rPr lang="es" sz="2100">
                <a:solidFill>
                  <a:srgbClr val="202124"/>
                </a:solidFill>
                <a:highlight>
                  <a:srgbClr val="F8F9FA"/>
                </a:highlight>
              </a:rPr>
              <a:t>Se recalca la importancia de la variable local, localía implica que las variables sólo serán reconocibles dentro de las declaraciones, en este caso, dentro de while, fuera de este no serán reconocidas.</a:t>
            </a:r>
            <a:endParaRPr sz="2100">
              <a:solidFill>
                <a:srgbClr val="202124"/>
              </a:solidFill>
              <a:highlight>
                <a:srgbClr val="F8F9FA"/>
              </a:highlight>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842113" y="2571750"/>
            <a:ext cx="4581525" cy="121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4.9</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Algunas variables que no usamos dentro del while, pero las usamos, deben ser inicializadas antes de la declaración.</a:t>
            </a:r>
            <a:endParaRPr/>
          </a:p>
          <a:p>
            <a:pPr indent="-342900" lvl="0" marL="457200" rtl="0" algn="l">
              <a:spcBef>
                <a:spcPts val="0"/>
              </a:spcBef>
              <a:spcAft>
                <a:spcPts val="0"/>
              </a:spcAft>
              <a:buSzPts val="1800"/>
              <a:buChar char="-"/>
            </a:pPr>
            <a:r>
              <a:rPr lang="es"/>
              <a:t>Fase: inicialización de variables, proceso, cálculos.</a:t>
            </a:r>
            <a:endParaRPr/>
          </a:p>
          <a:p>
            <a:pPr indent="-342900" lvl="0" marL="457200" rtl="0" algn="l">
              <a:spcBef>
                <a:spcPts val="0"/>
              </a:spcBef>
              <a:spcAft>
                <a:spcPts val="0"/>
              </a:spcAft>
              <a:buSzPts val="1800"/>
              <a:buChar char="-"/>
            </a:pPr>
            <a:r>
              <a:rPr lang="es"/>
              <a:t>Advertencia: cuidado con alcanzar el máximo valor del int aceptable, </a:t>
            </a:r>
            <a:r>
              <a:rPr lang="es" sz="798">
                <a:solidFill>
                  <a:schemeClr val="dk1"/>
                </a:solidFill>
                <a:latin typeface="Lucida Sans"/>
                <a:ea typeface="Lucida Sans"/>
                <a:cs typeface="Lucida Sans"/>
                <a:sym typeface="Lucida Sans"/>
              </a:rPr>
              <a:t>INT_MAX </a:t>
            </a:r>
            <a:r>
              <a:rPr lang="es" sz="1050">
                <a:solidFill>
                  <a:schemeClr val="dk1"/>
                </a:solidFill>
                <a:latin typeface="Garamond"/>
                <a:ea typeface="Garamond"/>
                <a:cs typeface="Garamond"/>
                <a:sym typeface="Garamond"/>
              </a:rPr>
              <a:t>and </a:t>
            </a:r>
            <a:r>
              <a:rPr lang="es" sz="798">
                <a:solidFill>
                  <a:schemeClr val="dk1"/>
                </a:solidFill>
                <a:latin typeface="Lucida Sans"/>
                <a:ea typeface="Lucida Sans"/>
                <a:cs typeface="Lucida Sans"/>
                <a:sym typeface="Lucida Sans"/>
              </a:rPr>
              <a:t>INT_MIN para analizar. </a:t>
            </a:r>
            <a:endParaRPr sz="798">
              <a:solidFill>
                <a:schemeClr val="dk1"/>
              </a:solidFill>
              <a:latin typeface="Lucida Sans"/>
              <a:ea typeface="Lucida Sans"/>
              <a:cs typeface="Lucida Sans"/>
              <a:sym typeface="Lucida Sans"/>
            </a:endParaRPr>
          </a:p>
          <a:p>
            <a:pPr indent="-342900" lvl="0" marL="457200" rtl="0" algn="l">
              <a:spcBef>
                <a:spcPts val="0"/>
              </a:spcBef>
              <a:spcAft>
                <a:spcPts val="0"/>
              </a:spcAft>
              <a:buSzPts val="1800"/>
              <a:buChar char="-"/>
            </a:pPr>
            <a:r>
              <a:rPr lang="es"/>
              <a:t>Lo que se denomina “</a:t>
            </a:r>
            <a:r>
              <a:rPr b="1" lang="es" sz="1200">
                <a:solidFill>
                  <a:srgbClr val="00AEEF"/>
                </a:solidFill>
              </a:rPr>
              <a:t>Arithmetic Overflow  </a:t>
            </a:r>
            <a:r>
              <a:rPr lang="es"/>
              <a:t>”</a:t>
            </a:r>
            <a:endParaRPr/>
          </a:p>
          <a:p>
            <a:pPr indent="-342900" lvl="0" marL="457200" rtl="0" algn="l">
              <a:spcBef>
                <a:spcPts val="0"/>
              </a:spcBef>
              <a:spcAft>
                <a:spcPts val="0"/>
              </a:spcAft>
              <a:buSzPts val="1800"/>
              <a:buChar char="-"/>
            </a:pPr>
            <a:r>
              <a:rPr lang="es"/>
              <a:t>Validación input</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4.9</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6" name="Google Shape;96;p19"/>
          <p:cNvPicPr preferRelativeResize="0"/>
          <p:nvPr/>
        </p:nvPicPr>
        <p:blipFill>
          <a:blip r:embed="rId3">
            <a:alphaModFix/>
          </a:blip>
          <a:stretch>
            <a:fillRect/>
          </a:stretch>
        </p:blipFill>
        <p:spPr>
          <a:xfrm>
            <a:off x="311688" y="1152475"/>
            <a:ext cx="5648325" cy="331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