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3" r:id="rId2"/>
    <p:sldId id="945" r:id="rId3"/>
    <p:sldId id="950" r:id="rId4"/>
    <p:sldId id="952" r:id="rId5"/>
    <p:sldId id="948" r:id="rId6"/>
    <p:sldId id="94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0FF2B-7781-43E4-937F-8E6BB5F7A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6D5241-200E-4400-8A12-917E78306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E9A3CF-975E-4D1E-95E2-6F448CED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518B8-E3DF-4D2E-8114-3F8F392A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D06A6C-BFD0-4C6C-8DA1-4003DD33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53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E18FA-7921-4139-A6B2-A165FB75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806B08-CA02-46BE-87C0-F85961FB2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66039C-E85E-410A-A83F-47739FE3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D85AE-23BE-4FF3-8E5B-482C2CA0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CDA4AC-6594-4B7F-B826-3AA2ECB3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82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A3700D-9116-4655-846E-FFD25ED66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A783DC-24E5-4D48-A98C-4C6F8401F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084CDE-CF65-4FA2-8EDB-9BAB3FFB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ED1236-19D2-4F46-8CFE-D9C82B2A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7A0F74-0BDA-4038-A588-0DBA3F85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2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168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C9FF5-6FEE-4B1E-BA9C-B4FB7675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75DF4-1003-4C2D-A130-678FE5402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15E25C-A974-4503-87BB-0D4E037D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2CA133-E7CA-47CA-B0AD-0E98038A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3AA34-938F-45C1-B8CD-01DBECC2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8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BD5F4-9F2F-457E-B473-57BA3C5C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4FFA57-5342-478A-A351-6B5169BB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98F783-0CA6-4293-B7D0-0F74022D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5ABF8-15C9-43D0-8FD5-C237534F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59C36-C676-4065-9792-C3C5B490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96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EEDE0-229F-497D-A774-1096E4F5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DF99D8-E755-4CAA-9146-54780B29D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D92685-EA78-44F6-9D01-421688B66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252C1A-4564-467B-B33A-2836656B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AD6B81-4648-41AC-815A-8BB89F6E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3E77F0-E5A0-4D94-964E-15B54792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3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C153B-D0F0-4B7E-91E5-6F56FB98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799B29-4F31-4974-9C5D-C462F4190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B5659C-1D6C-4322-A504-E2BF10364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5F5287-FEB5-43B7-825A-EC07D6BC1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F389F9-61CC-46DF-8F5F-7D03BEDCD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1F4DE0-61A5-4E3C-B0CA-A7B67E37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CC6090-E416-432C-B07B-DAC2F637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364223-6A7F-4F2E-91FA-D112FF1C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56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73414-6FDD-4622-9285-EF07D0E3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68C8A8-8627-4D69-8E06-F0AAB3CF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67242D-C373-4C0C-A16D-C8487C52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692113-1DDC-485F-9005-05983E8B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45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6263AA-CC47-45CD-AEB0-2254ADB7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DCE401-68B8-4F8B-8C47-71F3A78F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FF506C-E296-4CBF-BBFD-067867CC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2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B4980-A4C0-454F-BD03-8C667113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E62F2-188C-4E74-8C70-39DF562A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10EEA3-0D96-4CCB-84C7-A85059AF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6D3AC5-18E0-4F8E-A0BF-1EA4A502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7741E1-E2C6-45AF-B629-C1CCDC15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8FD6C2-F4EF-42A1-ADA8-414BF887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12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04EE0-78E6-47E8-A63D-25FD744C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82D7E2-DA33-4918-A087-B153EF28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CD6D6A-BF8D-4CB2-89A6-71DFA73BA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1293AF-5877-48AC-8B1D-F02704B4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2CA5E4-3AB9-41E3-ADE3-0EE0B301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3E9F80-7FC2-4D6D-96A0-A42BE57E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9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04382A-A3BB-432F-B587-03EC6CCB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1A3593-CFCD-4B89-9B8D-EE023A87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5EE31F-AD43-44FE-8D14-DB223E772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30538-17BE-4D2F-958A-9FC5875DA85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B90E36-6EFB-4287-8FFB-D4C2A5632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B7665A-C00E-4FB9-AD02-6D21FB57A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23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9AAF064-3741-40D1-ABE2-808B7AEE1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798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3DE9B8-5B23-4FE5-8EC5-687BA4B4B4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</a:p>
        </p:txBody>
      </p:sp>
      <p:sp>
        <p:nvSpPr>
          <p:cNvPr id="33" name="Fluxograma: Disco Magnético 32">
            <a:extLst>
              <a:ext uri="{FF2B5EF4-FFF2-40B4-BE49-F238E27FC236}">
                <a16:creationId xmlns:a16="http://schemas.microsoft.com/office/drawing/2014/main" id="{43C725E3-37A0-45FC-85EA-A651C9C748B4}"/>
              </a:ext>
            </a:extLst>
          </p:cNvPr>
          <p:cNvSpPr/>
          <p:nvPr/>
        </p:nvSpPr>
        <p:spPr>
          <a:xfrm>
            <a:off x="2066740" y="675750"/>
            <a:ext cx="2131712" cy="215513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Retângulo 20">
            <a:extLst>
              <a:ext uri="{FF2B5EF4-FFF2-40B4-BE49-F238E27FC236}">
                <a16:creationId xmlns:a16="http://schemas.microsoft.com/office/drawing/2014/main" id="{60DA709C-3CA0-4CC9-95D6-84B2027DF608}"/>
              </a:ext>
            </a:extLst>
          </p:cNvPr>
          <p:cNvSpPr/>
          <p:nvPr/>
        </p:nvSpPr>
        <p:spPr>
          <a:xfrm>
            <a:off x="2000342" y="1357456"/>
            <a:ext cx="2229672" cy="1264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[Container: Azure SQLServer]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da nossa aplicação</a:t>
            </a:r>
          </a:p>
        </p:txBody>
      </p:sp>
      <p:cxnSp>
        <p:nvCxnSpPr>
          <p:cNvPr id="39" name="Conector de Seta Reta 107">
            <a:extLst>
              <a:ext uri="{FF2B5EF4-FFF2-40B4-BE49-F238E27FC236}">
                <a16:creationId xmlns:a16="http://schemas.microsoft.com/office/drawing/2014/main" id="{5AD5DAE3-225C-4135-B263-B9AD8785DD4B}"/>
              </a:ext>
            </a:extLst>
          </p:cNvPr>
          <p:cNvCxnSpPr>
            <a:cxnSpLocks/>
          </p:cNvCxnSpPr>
          <p:nvPr/>
        </p:nvCxnSpPr>
        <p:spPr>
          <a:xfrm flipH="1">
            <a:off x="4209756" y="1778817"/>
            <a:ext cx="2812146" cy="65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36">
            <a:extLst>
              <a:ext uri="{FF2B5EF4-FFF2-40B4-BE49-F238E27FC236}">
                <a16:creationId xmlns:a16="http://schemas.microsoft.com/office/drawing/2014/main" id="{B2145744-DFBF-4A9B-B62E-C3C7A566323D}"/>
              </a:ext>
            </a:extLst>
          </p:cNvPr>
          <p:cNvGrpSpPr/>
          <p:nvPr/>
        </p:nvGrpSpPr>
        <p:grpSpPr>
          <a:xfrm>
            <a:off x="4679159" y="3980103"/>
            <a:ext cx="2654509" cy="2064386"/>
            <a:chOff x="7014179" y="4670692"/>
            <a:chExt cx="2582692" cy="2036806"/>
          </a:xfrm>
        </p:grpSpPr>
        <p:grpSp>
          <p:nvGrpSpPr>
            <p:cNvPr id="42" name="Group 22">
              <a:extLst>
                <a:ext uri="{FF2B5EF4-FFF2-40B4-BE49-F238E27FC236}">
                  <a16:creationId xmlns:a16="http://schemas.microsoft.com/office/drawing/2014/main" id="{72DA6846-BCBF-467D-A4A5-0112DE3B2D93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45" name="Retângulo 6">
                <a:extLst>
                  <a:ext uri="{FF2B5EF4-FFF2-40B4-BE49-F238E27FC236}">
                    <a16:creationId xmlns:a16="http://schemas.microsoft.com/office/drawing/2014/main" id="{8ED07D8B-E18D-4E0C-8880-C6FA01A0A7BC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" name="Retângulo 6">
                <a:extLst>
                  <a:ext uri="{FF2B5EF4-FFF2-40B4-BE49-F238E27FC236}">
                    <a16:creationId xmlns:a16="http://schemas.microsoft.com/office/drawing/2014/main" id="{187E7AE4-6DEF-4FEF-9B02-517CF6F75FAB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" name="Multiply 18">
                <a:extLst>
                  <a:ext uri="{FF2B5EF4-FFF2-40B4-BE49-F238E27FC236}">
                    <a16:creationId xmlns:a16="http://schemas.microsoft.com/office/drawing/2014/main" id="{1232B548-2659-4692-8012-1FFB484423EE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48" name="Circular Arrow 19">
                <a:extLst>
                  <a:ext uri="{FF2B5EF4-FFF2-40B4-BE49-F238E27FC236}">
                    <a16:creationId xmlns:a16="http://schemas.microsoft.com/office/drawing/2014/main" id="{24E870DD-4655-435E-9177-41A8CC2DB299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tângulo 20">
              <a:extLst>
                <a:ext uri="{FF2B5EF4-FFF2-40B4-BE49-F238E27FC236}">
                  <a16:creationId xmlns:a16="http://schemas.microsoft.com/office/drawing/2014/main" id="{011CC1B2-507D-46DC-9317-334770A27592}"/>
                </a:ext>
              </a:extLst>
            </p:cNvPr>
            <p:cNvSpPr/>
            <p:nvPr/>
          </p:nvSpPr>
          <p:spPr>
            <a:xfrm>
              <a:off x="7014179" y="4995848"/>
              <a:ext cx="2566458" cy="586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React/HTML/CSS/JS]</a:t>
              </a:r>
            </a:p>
          </p:txBody>
        </p:sp>
        <p:sp>
          <p:nvSpPr>
            <p:cNvPr id="44" name="Retângulo 20">
              <a:extLst>
                <a:ext uri="{FF2B5EF4-FFF2-40B4-BE49-F238E27FC236}">
                  <a16:creationId xmlns:a16="http://schemas.microsoft.com/office/drawing/2014/main" id="{57D2A60E-53DA-49E8-92DE-9B42A11C50DD}"/>
                </a:ext>
              </a:extLst>
            </p:cNvPr>
            <p:cNvSpPr/>
            <p:nvPr/>
          </p:nvSpPr>
          <p:spPr>
            <a:xfrm>
              <a:off x="7030413" y="5515234"/>
              <a:ext cx="2566458" cy="1192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web onde o usuário vai fazer a pesquisa/Locação de livros e </a:t>
              </a:r>
              <a:r>
                <a:rPr lang="pt-BR" sz="1450" dirty="0">
                  <a:solidFill>
                    <a:prstClr val="white"/>
                  </a:solidFill>
                </a:rPr>
                <a:t>a admin irá realizar cadastros de livros e ter o controle de estoque</a:t>
              </a:r>
            </a:p>
          </p:txBody>
        </p:sp>
      </p:grpSp>
      <p:cxnSp>
        <p:nvCxnSpPr>
          <p:cNvPr id="59" name="Conector de Seta Reta 107">
            <a:extLst>
              <a:ext uri="{FF2B5EF4-FFF2-40B4-BE49-F238E27FC236}">
                <a16:creationId xmlns:a16="http://schemas.microsoft.com/office/drawing/2014/main" id="{01094B65-872D-458D-A6D6-74496BCEB7D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6014757" y="2649480"/>
            <a:ext cx="1056933" cy="133062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85484DF3-9253-4888-839B-0EA8975B7E77}"/>
              </a:ext>
            </a:extLst>
          </p:cNvPr>
          <p:cNvSpPr/>
          <p:nvPr/>
        </p:nvSpPr>
        <p:spPr>
          <a:xfrm>
            <a:off x="842989" y="4816629"/>
            <a:ext cx="2066403" cy="98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b="1" dirty="0">
                <a:solidFill>
                  <a:prstClr val="white"/>
                </a:solidFill>
              </a:rPr>
              <a:t>Aplicação que vai realizar a conexão do nosso sistema com a API que utilizaremos</a:t>
            </a:r>
            <a:endParaRPr lang="pt-BR" sz="1451" dirty="0">
              <a:solidFill>
                <a:prstClr val="white"/>
              </a:solidFill>
            </a:endParaRPr>
          </a:p>
        </p:txBody>
      </p:sp>
      <p:sp>
        <p:nvSpPr>
          <p:cNvPr id="64" name="Retângulo 20">
            <a:extLst>
              <a:ext uri="{FF2B5EF4-FFF2-40B4-BE49-F238E27FC236}">
                <a16:creationId xmlns:a16="http://schemas.microsoft.com/office/drawing/2014/main" id="{0165378E-2CDB-4A5F-9E65-826057814662}"/>
              </a:ext>
            </a:extLst>
          </p:cNvPr>
          <p:cNvSpPr/>
          <p:nvPr/>
        </p:nvSpPr>
        <p:spPr>
          <a:xfrm>
            <a:off x="254119" y="4230531"/>
            <a:ext cx="3268969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>
                <a:solidFill>
                  <a:prstClr val="white"/>
                </a:solidFill>
              </a:rPr>
              <a:t>Microservice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[Container: Spring Boot]</a:t>
            </a:r>
          </a:p>
        </p:txBody>
      </p:sp>
      <p:sp>
        <p:nvSpPr>
          <p:cNvPr id="71" name="Retângulo 29">
            <a:extLst>
              <a:ext uri="{FF2B5EF4-FFF2-40B4-BE49-F238E27FC236}">
                <a16:creationId xmlns:a16="http://schemas.microsoft.com/office/drawing/2014/main" id="{F2280E56-C180-46C4-963E-9F4CC11222C2}"/>
              </a:ext>
            </a:extLst>
          </p:cNvPr>
          <p:cNvSpPr/>
          <p:nvPr/>
        </p:nvSpPr>
        <p:spPr>
          <a:xfrm>
            <a:off x="523071" y="3969432"/>
            <a:ext cx="2156068" cy="1828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2" name="Retângulo 20">
            <a:extLst>
              <a:ext uri="{FF2B5EF4-FFF2-40B4-BE49-F238E27FC236}">
                <a16:creationId xmlns:a16="http://schemas.microsoft.com/office/drawing/2014/main" id="{A5C750F2-6320-4369-A64A-B8F268A6A089}"/>
              </a:ext>
            </a:extLst>
          </p:cNvPr>
          <p:cNvSpPr/>
          <p:nvPr/>
        </p:nvSpPr>
        <p:spPr>
          <a:xfrm>
            <a:off x="431142" y="4081044"/>
            <a:ext cx="2327633" cy="818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Requisições de livros</a:t>
            </a:r>
          </a:p>
          <a:p>
            <a:pPr lvl="0" algn="ctr">
              <a:defRPr/>
            </a:pPr>
            <a:r>
              <a:rPr lang="pt-BR" sz="1451" dirty="0"/>
              <a:t>[Container: API Google Books]</a:t>
            </a:r>
          </a:p>
        </p:txBody>
      </p:sp>
      <p:sp>
        <p:nvSpPr>
          <p:cNvPr id="73" name="Retângulo 20">
            <a:extLst>
              <a:ext uri="{FF2B5EF4-FFF2-40B4-BE49-F238E27FC236}">
                <a16:creationId xmlns:a16="http://schemas.microsoft.com/office/drawing/2014/main" id="{ED64426C-796D-4D05-B7A4-2DE0B2BB80A7}"/>
              </a:ext>
            </a:extLst>
          </p:cNvPr>
          <p:cNvSpPr/>
          <p:nvPr/>
        </p:nvSpPr>
        <p:spPr>
          <a:xfrm>
            <a:off x="567708" y="4838561"/>
            <a:ext cx="2054502" cy="98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/>
              <a:t>API que vai retornar os livros e vai conter os dados, como preço, descrição</a:t>
            </a:r>
            <a:endParaRPr lang="pt-BR" sz="1088" dirty="0"/>
          </a:p>
        </p:txBody>
      </p:sp>
      <p:grpSp>
        <p:nvGrpSpPr>
          <p:cNvPr id="90" name="Group 36">
            <a:extLst>
              <a:ext uri="{FF2B5EF4-FFF2-40B4-BE49-F238E27FC236}">
                <a16:creationId xmlns:a16="http://schemas.microsoft.com/office/drawing/2014/main" id="{7EF25D07-6FD8-470A-9B3A-A2E74C97A443}"/>
              </a:ext>
            </a:extLst>
          </p:cNvPr>
          <p:cNvGrpSpPr/>
          <p:nvPr/>
        </p:nvGrpSpPr>
        <p:grpSpPr>
          <a:xfrm>
            <a:off x="7640101" y="3980102"/>
            <a:ext cx="2086794" cy="2043526"/>
            <a:chOff x="6913080" y="4670692"/>
            <a:chExt cx="2759745" cy="2016225"/>
          </a:xfrm>
        </p:grpSpPr>
        <p:grpSp>
          <p:nvGrpSpPr>
            <p:cNvPr id="91" name="Group 22">
              <a:extLst>
                <a:ext uri="{FF2B5EF4-FFF2-40B4-BE49-F238E27FC236}">
                  <a16:creationId xmlns:a16="http://schemas.microsoft.com/office/drawing/2014/main" id="{78FE9F5A-CF49-43A5-84A7-A79C49A2ABE4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94" name="Retângulo 6">
                <a:extLst>
                  <a:ext uri="{FF2B5EF4-FFF2-40B4-BE49-F238E27FC236}">
                    <a16:creationId xmlns:a16="http://schemas.microsoft.com/office/drawing/2014/main" id="{047C35F9-8680-4174-90A7-4DF4D47017E5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5" name="Retângulo 6">
                <a:extLst>
                  <a:ext uri="{FF2B5EF4-FFF2-40B4-BE49-F238E27FC236}">
                    <a16:creationId xmlns:a16="http://schemas.microsoft.com/office/drawing/2014/main" id="{1424B07D-7805-40C5-BEC1-F6B578BB5493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" name="Multiply 18">
                <a:extLst>
                  <a:ext uri="{FF2B5EF4-FFF2-40B4-BE49-F238E27FC236}">
                    <a16:creationId xmlns:a16="http://schemas.microsoft.com/office/drawing/2014/main" id="{100CF6C3-69F5-4453-9786-4A3EEFDBCD95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97" name="Circular Arrow 19">
                <a:extLst>
                  <a:ext uri="{FF2B5EF4-FFF2-40B4-BE49-F238E27FC236}">
                    <a16:creationId xmlns:a16="http://schemas.microsoft.com/office/drawing/2014/main" id="{10E5D234-5E61-465D-B690-9816B1D26788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Retângulo 20">
              <a:extLst>
                <a:ext uri="{FF2B5EF4-FFF2-40B4-BE49-F238E27FC236}">
                  <a16:creationId xmlns:a16="http://schemas.microsoft.com/office/drawing/2014/main" id="{F043D326-57AD-46EC-831F-1AF244306299}"/>
                </a:ext>
              </a:extLst>
            </p:cNvPr>
            <p:cNvSpPr/>
            <p:nvPr/>
          </p:nvSpPr>
          <p:spPr>
            <a:xfrm>
              <a:off x="6913080" y="4983833"/>
              <a:ext cx="2759745" cy="807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Mobile App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Kotlin/React Native]</a:t>
              </a:r>
            </a:p>
          </p:txBody>
        </p:sp>
        <p:sp>
          <p:nvSpPr>
            <p:cNvPr id="93" name="Retângulo 20">
              <a:extLst>
                <a:ext uri="{FF2B5EF4-FFF2-40B4-BE49-F238E27FC236}">
                  <a16:creationId xmlns:a16="http://schemas.microsoft.com/office/drawing/2014/main" id="{9EB5B1BF-3ADC-4290-BB56-78DDBAC11140}"/>
                </a:ext>
              </a:extLst>
            </p:cNvPr>
            <p:cNvSpPr/>
            <p:nvPr/>
          </p:nvSpPr>
          <p:spPr>
            <a:xfrm>
              <a:off x="7030413" y="5678805"/>
              <a:ext cx="2566458" cy="972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mobile, onde o usuário poderá acessar de forma remota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8" name="Conector de Seta Reta 107">
            <a:extLst>
              <a:ext uri="{FF2B5EF4-FFF2-40B4-BE49-F238E27FC236}">
                <a16:creationId xmlns:a16="http://schemas.microsoft.com/office/drawing/2014/main" id="{26401E81-4F4D-4089-B5EE-83EB8DECEC56}"/>
              </a:ext>
            </a:extLst>
          </p:cNvPr>
          <p:cNvCxnSpPr>
            <a:cxnSpLocks/>
          </p:cNvCxnSpPr>
          <p:nvPr/>
        </p:nvCxnSpPr>
        <p:spPr>
          <a:xfrm flipV="1">
            <a:off x="8489852" y="2693118"/>
            <a:ext cx="0" cy="127341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107">
            <a:extLst>
              <a:ext uri="{FF2B5EF4-FFF2-40B4-BE49-F238E27FC236}">
                <a16:creationId xmlns:a16="http://schemas.microsoft.com/office/drawing/2014/main" id="{4B6C7EFA-71DF-4069-BA4B-304211F3B466}"/>
              </a:ext>
            </a:extLst>
          </p:cNvPr>
          <p:cNvCxnSpPr>
            <a:cxnSpLocks/>
          </p:cNvCxnSpPr>
          <p:nvPr/>
        </p:nvCxnSpPr>
        <p:spPr>
          <a:xfrm flipH="1" flipV="1">
            <a:off x="2659390" y="4868498"/>
            <a:ext cx="2116090" cy="1178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38">
            <a:extLst>
              <a:ext uri="{FF2B5EF4-FFF2-40B4-BE49-F238E27FC236}">
                <a16:creationId xmlns:a16="http://schemas.microsoft.com/office/drawing/2014/main" id="{7B4F0756-66B7-4349-92AA-81E1E997D7F2}"/>
              </a:ext>
            </a:extLst>
          </p:cNvPr>
          <p:cNvGrpSpPr/>
          <p:nvPr/>
        </p:nvGrpSpPr>
        <p:grpSpPr>
          <a:xfrm>
            <a:off x="6910267" y="669240"/>
            <a:ext cx="2566458" cy="2016224"/>
            <a:chOff x="8741678" y="1501253"/>
            <a:chExt cx="2566458" cy="2016224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78BB133B-A09F-4737-9A17-E0094183B19D}"/>
                </a:ext>
              </a:extLst>
            </p:cNvPr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 service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74E92B82-111C-D14B-9CD4-B1DBAE61C5DE}"/>
                </a:ext>
              </a:extLst>
            </p:cNvPr>
            <p:cNvSpPr/>
            <p:nvPr/>
          </p:nvSpPr>
          <p:spPr>
            <a:xfrm>
              <a:off x="8924638" y="2439785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Aplicação que vai realizar as requisições no banco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Group 79">
            <a:extLst>
              <a:ext uri="{FF2B5EF4-FFF2-40B4-BE49-F238E27FC236}">
                <a16:creationId xmlns:a16="http://schemas.microsoft.com/office/drawing/2014/main" id="{5ECE997B-4E2A-4006-902F-273C8E669C24}"/>
              </a:ext>
            </a:extLst>
          </p:cNvPr>
          <p:cNvGrpSpPr/>
          <p:nvPr/>
        </p:nvGrpSpPr>
        <p:grpSpPr>
          <a:xfrm>
            <a:off x="9916301" y="1163767"/>
            <a:ext cx="2240677" cy="1469214"/>
            <a:chOff x="3170272" y="4675508"/>
            <a:chExt cx="2987399" cy="2073049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E00E5372-C0A4-4247-97A0-6E419D399FA1}"/>
                </a:ext>
              </a:extLst>
            </p:cNvPr>
            <p:cNvSpPr/>
            <p:nvPr/>
          </p:nvSpPr>
          <p:spPr>
            <a:xfrm>
              <a:off x="3300905" y="4699652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2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9CAAA6D-6544-4DC6-AD6C-BF069DE382EC}"/>
                </a:ext>
              </a:extLst>
            </p:cNvPr>
            <p:cNvSpPr/>
            <p:nvPr/>
          </p:nvSpPr>
          <p:spPr>
            <a:xfrm>
              <a:off x="3475641" y="5706308"/>
              <a:ext cx="2360997" cy="104224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Validação por e-mail do usuário ao acessar o sistema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70FA36D2-894D-4BA1-ACB0-D26D3AAD0D0B}"/>
                </a:ext>
              </a:extLst>
            </p:cNvPr>
            <p:cNvSpPr/>
            <p:nvPr/>
          </p:nvSpPr>
          <p:spPr>
            <a:xfrm>
              <a:off x="3170272" y="4675508"/>
              <a:ext cx="2987399" cy="8251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Segurança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Phyton Service]</a:t>
              </a:r>
            </a:p>
          </p:txBody>
        </p:sp>
      </p:grpSp>
      <p:cxnSp>
        <p:nvCxnSpPr>
          <p:cNvPr id="52" name="Conector de Seta Reta 107">
            <a:extLst>
              <a:ext uri="{FF2B5EF4-FFF2-40B4-BE49-F238E27FC236}">
                <a16:creationId xmlns:a16="http://schemas.microsoft.com/office/drawing/2014/main" id="{C74A4B8C-0218-4F6F-B0CC-B654ACC343ED}"/>
              </a:ext>
            </a:extLst>
          </p:cNvPr>
          <p:cNvCxnSpPr>
            <a:cxnSpLocks/>
            <a:stCxn id="58" idx="3"/>
            <a:endCxn id="49" idx="1"/>
          </p:cNvCxnSpPr>
          <p:nvPr/>
        </p:nvCxnSpPr>
        <p:spPr>
          <a:xfrm flipV="1">
            <a:off x="9400279" y="1895348"/>
            <a:ext cx="614002" cy="481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45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E9F5E27-FFD8-4E73-BDF4-C44DFCD8B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798" dirty="0"/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384175A8-329E-4FA4-8196-16E110906ED1}"/>
              </a:ext>
            </a:extLst>
          </p:cNvPr>
          <p:cNvSpPr txBox="1">
            <a:spLocks/>
          </p:cNvSpPr>
          <p:nvPr/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420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Arquitetura de software</a:t>
            </a:r>
            <a:endParaRPr lang="pt-BR" dirty="0"/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AEBE13B7-A066-43C3-8939-78A4E55B7C89}"/>
              </a:ext>
            </a:extLst>
          </p:cNvPr>
          <p:cNvSpPr/>
          <p:nvPr/>
        </p:nvSpPr>
        <p:spPr>
          <a:xfrm>
            <a:off x="1895546" y="662498"/>
            <a:ext cx="2131712" cy="215513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tângulo 20">
            <a:extLst>
              <a:ext uri="{FF2B5EF4-FFF2-40B4-BE49-F238E27FC236}">
                <a16:creationId xmlns:a16="http://schemas.microsoft.com/office/drawing/2014/main" id="{999E724B-BA7E-4304-9206-C8D4B0134DE3}"/>
              </a:ext>
            </a:extLst>
          </p:cNvPr>
          <p:cNvSpPr/>
          <p:nvPr/>
        </p:nvSpPr>
        <p:spPr>
          <a:xfrm>
            <a:off x="1829148" y="1344204"/>
            <a:ext cx="2229672" cy="1264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400" dirty="0">
                <a:solidFill>
                  <a:prstClr val="white"/>
                </a:solidFill>
              </a:rPr>
              <a:t>[Container: Azure SQLServer]</a:t>
            </a:r>
          </a:p>
          <a:p>
            <a:pPr lvl="0" algn="ctr">
              <a:defRPr/>
            </a:pPr>
            <a:r>
              <a:rPr lang="pt-BR" sz="1400" dirty="0">
                <a:solidFill>
                  <a:prstClr val="white"/>
                </a:solidFill>
              </a:rPr>
              <a:t>Armazena os dados da nossa aplicação</a:t>
            </a:r>
          </a:p>
        </p:txBody>
      </p:sp>
      <p:grpSp>
        <p:nvGrpSpPr>
          <p:cNvPr id="8" name="Group 36">
            <a:extLst>
              <a:ext uri="{FF2B5EF4-FFF2-40B4-BE49-F238E27FC236}">
                <a16:creationId xmlns:a16="http://schemas.microsoft.com/office/drawing/2014/main" id="{856DF666-2184-4DDB-B8F7-AEE29426AF39}"/>
              </a:ext>
            </a:extLst>
          </p:cNvPr>
          <p:cNvGrpSpPr/>
          <p:nvPr/>
        </p:nvGrpSpPr>
        <p:grpSpPr>
          <a:xfrm>
            <a:off x="4507965" y="3966851"/>
            <a:ext cx="2654509" cy="2064386"/>
            <a:chOff x="7014179" y="4670692"/>
            <a:chExt cx="2582692" cy="2036806"/>
          </a:xfrm>
        </p:grpSpPr>
        <p:grpSp>
          <p:nvGrpSpPr>
            <p:cNvPr id="9" name="Group 22">
              <a:extLst>
                <a:ext uri="{FF2B5EF4-FFF2-40B4-BE49-F238E27FC236}">
                  <a16:creationId xmlns:a16="http://schemas.microsoft.com/office/drawing/2014/main" id="{00763442-7794-4E7C-BE18-245959EA3B04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12" name="Retângulo 6">
                <a:extLst>
                  <a:ext uri="{FF2B5EF4-FFF2-40B4-BE49-F238E27FC236}">
                    <a16:creationId xmlns:a16="http://schemas.microsoft.com/office/drawing/2014/main" id="{5F2389DA-BC88-4A16-AA3B-CA77F6900883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" name="Retângulo 6">
                <a:extLst>
                  <a:ext uri="{FF2B5EF4-FFF2-40B4-BE49-F238E27FC236}">
                    <a16:creationId xmlns:a16="http://schemas.microsoft.com/office/drawing/2014/main" id="{29EAEB2A-20EA-4326-AEA0-C0147364C004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Multiply 18">
                <a:extLst>
                  <a:ext uri="{FF2B5EF4-FFF2-40B4-BE49-F238E27FC236}">
                    <a16:creationId xmlns:a16="http://schemas.microsoft.com/office/drawing/2014/main" id="{FC185036-31FF-41CB-AD02-7ACCD5381AE1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15" name="Circular Arrow 19">
                <a:extLst>
                  <a:ext uri="{FF2B5EF4-FFF2-40B4-BE49-F238E27FC236}">
                    <a16:creationId xmlns:a16="http://schemas.microsoft.com/office/drawing/2014/main" id="{D0BCB7A8-3AFC-4A61-8636-D6DE42FBE1A0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tângulo 20">
              <a:extLst>
                <a:ext uri="{FF2B5EF4-FFF2-40B4-BE49-F238E27FC236}">
                  <a16:creationId xmlns:a16="http://schemas.microsoft.com/office/drawing/2014/main" id="{900F7936-4D2E-4AF5-AC60-083A109870AE}"/>
                </a:ext>
              </a:extLst>
            </p:cNvPr>
            <p:cNvSpPr/>
            <p:nvPr/>
          </p:nvSpPr>
          <p:spPr>
            <a:xfrm>
              <a:off x="7014179" y="4995848"/>
              <a:ext cx="2566458" cy="586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React/HTML/CSS/JS]</a:t>
              </a:r>
            </a:p>
          </p:txBody>
        </p:sp>
        <p:sp>
          <p:nvSpPr>
            <p:cNvPr id="11" name="Retângulo 20">
              <a:extLst>
                <a:ext uri="{FF2B5EF4-FFF2-40B4-BE49-F238E27FC236}">
                  <a16:creationId xmlns:a16="http://schemas.microsoft.com/office/drawing/2014/main" id="{A5AC231C-FC24-48EF-8BB9-378CE7D05F93}"/>
                </a:ext>
              </a:extLst>
            </p:cNvPr>
            <p:cNvSpPr/>
            <p:nvPr/>
          </p:nvSpPr>
          <p:spPr>
            <a:xfrm>
              <a:off x="7030413" y="5515234"/>
              <a:ext cx="2566458" cy="1192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web onde o usuário vai fazer a pesquisa/Locação de livros e </a:t>
              </a:r>
              <a:r>
                <a:rPr lang="pt-BR" sz="1450" dirty="0">
                  <a:solidFill>
                    <a:prstClr val="white"/>
                  </a:solidFill>
                </a:rPr>
                <a:t>a admin irá realizar cadastros de livros e ter o controle de estoque</a:t>
              </a:r>
            </a:p>
          </p:txBody>
        </p:sp>
      </p:grpSp>
      <p:grpSp>
        <p:nvGrpSpPr>
          <p:cNvPr id="17" name="Group 36">
            <a:extLst>
              <a:ext uri="{FF2B5EF4-FFF2-40B4-BE49-F238E27FC236}">
                <a16:creationId xmlns:a16="http://schemas.microsoft.com/office/drawing/2014/main" id="{8683278D-4923-4AEF-B04A-13B13D967510}"/>
              </a:ext>
            </a:extLst>
          </p:cNvPr>
          <p:cNvGrpSpPr/>
          <p:nvPr/>
        </p:nvGrpSpPr>
        <p:grpSpPr>
          <a:xfrm>
            <a:off x="7468907" y="3966850"/>
            <a:ext cx="2086794" cy="2043526"/>
            <a:chOff x="6913080" y="4670692"/>
            <a:chExt cx="2759745" cy="2016225"/>
          </a:xfrm>
        </p:grpSpPr>
        <p:grpSp>
          <p:nvGrpSpPr>
            <p:cNvPr id="18" name="Group 22">
              <a:extLst>
                <a:ext uri="{FF2B5EF4-FFF2-40B4-BE49-F238E27FC236}">
                  <a16:creationId xmlns:a16="http://schemas.microsoft.com/office/drawing/2014/main" id="{DAAD8A29-CB77-4735-873D-2E3E52FC5A75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21" name="Retângulo 6">
                <a:extLst>
                  <a:ext uri="{FF2B5EF4-FFF2-40B4-BE49-F238E27FC236}">
                    <a16:creationId xmlns:a16="http://schemas.microsoft.com/office/drawing/2014/main" id="{62518DFF-E389-455D-87C2-36D12B14BB03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" name="Retângulo 6">
                <a:extLst>
                  <a:ext uri="{FF2B5EF4-FFF2-40B4-BE49-F238E27FC236}">
                    <a16:creationId xmlns:a16="http://schemas.microsoft.com/office/drawing/2014/main" id="{C388A48E-486C-484F-8ABE-FB7D33103C1A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Multiply 18">
                <a:extLst>
                  <a:ext uri="{FF2B5EF4-FFF2-40B4-BE49-F238E27FC236}">
                    <a16:creationId xmlns:a16="http://schemas.microsoft.com/office/drawing/2014/main" id="{99B7741B-0419-411C-A61F-B74E0303976E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24" name="Circular Arrow 19">
                <a:extLst>
                  <a:ext uri="{FF2B5EF4-FFF2-40B4-BE49-F238E27FC236}">
                    <a16:creationId xmlns:a16="http://schemas.microsoft.com/office/drawing/2014/main" id="{BAC6D49C-2448-4659-B105-6EEE97765E1A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tângulo 20">
              <a:extLst>
                <a:ext uri="{FF2B5EF4-FFF2-40B4-BE49-F238E27FC236}">
                  <a16:creationId xmlns:a16="http://schemas.microsoft.com/office/drawing/2014/main" id="{CC672B08-2D03-4FE7-8A10-E903DAC773BF}"/>
                </a:ext>
              </a:extLst>
            </p:cNvPr>
            <p:cNvSpPr/>
            <p:nvPr/>
          </p:nvSpPr>
          <p:spPr>
            <a:xfrm>
              <a:off x="6913080" y="4983833"/>
              <a:ext cx="2759745" cy="807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Mobile App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Kotlin/React Native]</a:t>
              </a:r>
            </a:p>
          </p:txBody>
        </p:sp>
        <p:sp>
          <p:nvSpPr>
            <p:cNvPr id="20" name="Retângulo 20">
              <a:extLst>
                <a:ext uri="{FF2B5EF4-FFF2-40B4-BE49-F238E27FC236}">
                  <a16:creationId xmlns:a16="http://schemas.microsoft.com/office/drawing/2014/main" id="{6FBD4390-C069-4545-B21A-0D42D3D98AFE}"/>
                </a:ext>
              </a:extLst>
            </p:cNvPr>
            <p:cNvSpPr/>
            <p:nvPr/>
          </p:nvSpPr>
          <p:spPr>
            <a:xfrm>
              <a:off x="7030413" y="5678805"/>
              <a:ext cx="2566458" cy="972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mobile, onde o usuário poderá acessar de forma remota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5" name="Conector de Seta Reta 107">
            <a:extLst>
              <a:ext uri="{FF2B5EF4-FFF2-40B4-BE49-F238E27FC236}">
                <a16:creationId xmlns:a16="http://schemas.microsoft.com/office/drawing/2014/main" id="{0DA633E4-E4F0-47B4-B110-BF8B29FF19C0}"/>
              </a:ext>
            </a:extLst>
          </p:cNvPr>
          <p:cNvCxnSpPr>
            <a:cxnSpLocks/>
          </p:cNvCxnSpPr>
          <p:nvPr/>
        </p:nvCxnSpPr>
        <p:spPr>
          <a:xfrm flipH="1" flipV="1">
            <a:off x="2488196" y="4855246"/>
            <a:ext cx="2116090" cy="1178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E950A683-64A7-4792-BD14-D9B935D05B6D}"/>
              </a:ext>
            </a:extLst>
          </p:cNvPr>
          <p:cNvSpPr/>
          <p:nvPr/>
        </p:nvSpPr>
        <p:spPr>
          <a:xfrm>
            <a:off x="4389167" y="662498"/>
            <a:ext cx="5440570" cy="5901412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BB923EB-38EE-49FD-A9BE-2677F4323845}"/>
              </a:ext>
            </a:extLst>
          </p:cNvPr>
          <p:cNvSpPr txBox="1"/>
          <p:nvPr/>
        </p:nvSpPr>
        <p:spPr>
          <a:xfrm>
            <a:off x="5231999" y="6174692"/>
            <a:ext cx="2155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00" b="1" dirty="0"/>
              <a:t>Sistema de Gestão</a:t>
            </a:r>
            <a:endParaRPr lang="pt-BR" sz="1400" dirty="0"/>
          </a:p>
        </p:txBody>
      </p:sp>
      <p:grpSp>
        <p:nvGrpSpPr>
          <p:cNvPr id="28" name="Group 38">
            <a:extLst>
              <a:ext uri="{FF2B5EF4-FFF2-40B4-BE49-F238E27FC236}">
                <a16:creationId xmlns:a16="http://schemas.microsoft.com/office/drawing/2014/main" id="{E7C3748B-B48D-4DDE-8292-BEB3B7A980D7}"/>
              </a:ext>
            </a:extLst>
          </p:cNvPr>
          <p:cNvGrpSpPr/>
          <p:nvPr/>
        </p:nvGrpSpPr>
        <p:grpSpPr>
          <a:xfrm>
            <a:off x="6777153" y="815775"/>
            <a:ext cx="2566458" cy="2016224"/>
            <a:chOff x="8741678" y="1501253"/>
            <a:chExt cx="2566458" cy="2016224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2E2424C-6483-4B72-8128-D1702AD0C900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 w="57150">
              <a:solidFill>
                <a:srgbClr val="E6005A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C7B6B15-C4E5-4055-AA17-D72F90189D0D}"/>
                </a:ext>
              </a:extLst>
            </p:cNvPr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 service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SpringBoot]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DDF0B84-F26B-43DD-9AAC-4783BA6BBD2B}"/>
                </a:ext>
              </a:extLst>
            </p:cNvPr>
            <p:cNvSpPr/>
            <p:nvPr/>
          </p:nvSpPr>
          <p:spPr>
            <a:xfrm>
              <a:off x="8924638" y="2439785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Aplicação que vai realizar as requisições no banco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Retângulo 31">
            <a:extLst>
              <a:ext uri="{FF2B5EF4-FFF2-40B4-BE49-F238E27FC236}">
                <a16:creationId xmlns:a16="http://schemas.microsoft.com/office/drawing/2014/main" id="{A26A6784-485E-4FDC-9662-16A6A6C3CC77}"/>
              </a:ext>
            </a:extLst>
          </p:cNvPr>
          <p:cNvSpPr/>
          <p:nvPr/>
        </p:nvSpPr>
        <p:spPr>
          <a:xfrm>
            <a:off x="6784439" y="316820"/>
            <a:ext cx="4294950" cy="384027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VAMOS DAR ZOOM NO WEB APPLICATION</a:t>
            </a:r>
          </a:p>
        </p:txBody>
      </p:sp>
      <p:sp>
        <p:nvSpPr>
          <p:cNvPr id="46" name="Retângulo 29">
            <a:extLst>
              <a:ext uri="{FF2B5EF4-FFF2-40B4-BE49-F238E27FC236}">
                <a16:creationId xmlns:a16="http://schemas.microsoft.com/office/drawing/2014/main" id="{45808091-E713-4AE6-A393-7782C2B9C6AE}"/>
              </a:ext>
            </a:extLst>
          </p:cNvPr>
          <p:cNvSpPr/>
          <p:nvPr/>
        </p:nvSpPr>
        <p:spPr>
          <a:xfrm>
            <a:off x="351877" y="3956180"/>
            <a:ext cx="2156068" cy="1828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tângulo 20">
            <a:extLst>
              <a:ext uri="{FF2B5EF4-FFF2-40B4-BE49-F238E27FC236}">
                <a16:creationId xmlns:a16="http://schemas.microsoft.com/office/drawing/2014/main" id="{3D805E8B-F643-440C-9947-3EA22DCB7305}"/>
              </a:ext>
            </a:extLst>
          </p:cNvPr>
          <p:cNvSpPr/>
          <p:nvPr/>
        </p:nvSpPr>
        <p:spPr>
          <a:xfrm>
            <a:off x="259948" y="4067792"/>
            <a:ext cx="2327633" cy="818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Requisições de livros</a:t>
            </a:r>
          </a:p>
          <a:p>
            <a:pPr lvl="0" algn="ctr">
              <a:defRPr/>
            </a:pPr>
            <a:r>
              <a:rPr lang="pt-BR" sz="1451" dirty="0"/>
              <a:t>[Container: API Google Books]</a:t>
            </a:r>
          </a:p>
        </p:txBody>
      </p:sp>
      <p:sp>
        <p:nvSpPr>
          <p:cNvPr id="48" name="Retângulo 20">
            <a:extLst>
              <a:ext uri="{FF2B5EF4-FFF2-40B4-BE49-F238E27FC236}">
                <a16:creationId xmlns:a16="http://schemas.microsoft.com/office/drawing/2014/main" id="{A0FD3F1E-5FA2-46FE-8D7D-97D1DC6EF01C}"/>
              </a:ext>
            </a:extLst>
          </p:cNvPr>
          <p:cNvSpPr/>
          <p:nvPr/>
        </p:nvSpPr>
        <p:spPr>
          <a:xfrm>
            <a:off x="396514" y="4825309"/>
            <a:ext cx="2054502" cy="98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/>
              <a:t>API que vai retornar os livros e vai conter os dados, como preço, descrição</a:t>
            </a:r>
            <a:endParaRPr lang="pt-BR" sz="1088" dirty="0"/>
          </a:p>
        </p:txBody>
      </p:sp>
      <p:cxnSp>
        <p:nvCxnSpPr>
          <p:cNvPr id="49" name="Conector de Seta Reta 107">
            <a:extLst>
              <a:ext uri="{FF2B5EF4-FFF2-40B4-BE49-F238E27FC236}">
                <a16:creationId xmlns:a16="http://schemas.microsoft.com/office/drawing/2014/main" id="{D74A52FA-997F-4C4E-B5B2-FFE82C26D10C}"/>
              </a:ext>
            </a:extLst>
          </p:cNvPr>
          <p:cNvCxnSpPr>
            <a:cxnSpLocks/>
          </p:cNvCxnSpPr>
          <p:nvPr/>
        </p:nvCxnSpPr>
        <p:spPr>
          <a:xfrm flipH="1">
            <a:off x="4038562" y="1765565"/>
            <a:ext cx="2812146" cy="65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E42EA4C3-034F-4F0D-B489-9161821300C9}"/>
              </a:ext>
            </a:extLst>
          </p:cNvPr>
          <p:cNvCxnSpPr>
            <a:cxnSpLocks/>
          </p:cNvCxnSpPr>
          <p:nvPr/>
        </p:nvCxnSpPr>
        <p:spPr>
          <a:xfrm flipV="1">
            <a:off x="5843562" y="2831999"/>
            <a:ext cx="1056934" cy="11348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107">
            <a:extLst>
              <a:ext uri="{FF2B5EF4-FFF2-40B4-BE49-F238E27FC236}">
                <a16:creationId xmlns:a16="http://schemas.microsoft.com/office/drawing/2014/main" id="{EB05A9D3-B278-46C0-BCC8-FFA0A0D3A8FD}"/>
              </a:ext>
            </a:extLst>
          </p:cNvPr>
          <p:cNvCxnSpPr>
            <a:cxnSpLocks/>
          </p:cNvCxnSpPr>
          <p:nvPr/>
        </p:nvCxnSpPr>
        <p:spPr>
          <a:xfrm flipV="1">
            <a:off x="8318658" y="2831999"/>
            <a:ext cx="0" cy="112128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79">
            <a:extLst>
              <a:ext uri="{FF2B5EF4-FFF2-40B4-BE49-F238E27FC236}">
                <a16:creationId xmlns:a16="http://schemas.microsoft.com/office/drawing/2014/main" id="{70C780FF-D093-43FF-B9E7-D7B1B5559F7E}"/>
              </a:ext>
            </a:extLst>
          </p:cNvPr>
          <p:cNvGrpSpPr/>
          <p:nvPr/>
        </p:nvGrpSpPr>
        <p:grpSpPr>
          <a:xfrm>
            <a:off x="9916301" y="1163767"/>
            <a:ext cx="2240677" cy="1469214"/>
            <a:chOff x="3170272" y="4675508"/>
            <a:chExt cx="2987399" cy="2073049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65F427D4-AA56-4DCE-A07B-946C0CAFD425}"/>
                </a:ext>
              </a:extLst>
            </p:cNvPr>
            <p:cNvSpPr/>
            <p:nvPr/>
          </p:nvSpPr>
          <p:spPr>
            <a:xfrm>
              <a:off x="3300905" y="4699652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2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CDB189E7-A5E3-48DB-8C24-B6EB52351632}"/>
                </a:ext>
              </a:extLst>
            </p:cNvPr>
            <p:cNvSpPr/>
            <p:nvPr/>
          </p:nvSpPr>
          <p:spPr>
            <a:xfrm>
              <a:off x="3475641" y="5706308"/>
              <a:ext cx="2360997" cy="104224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Validação por e-mail do usuário ao acessar o sistema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E60F5B91-E3B6-4DCA-B413-A4B439ADA0DD}"/>
                </a:ext>
              </a:extLst>
            </p:cNvPr>
            <p:cNvSpPr/>
            <p:nvPr/>
          </p:nvSpPr>
          <p:spPr>
            <a:xfrm>
              <a:off x="3170272" y="4675508"/>
              <a:ext cx="2987399" cy="8251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Segurança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Phyton Service]</a:t>
              </a:r>
            </a:p>
          </p:txBody>
        </p:sp>
      </p:grpSp>
      <p:cxnSp>
        <p:nvCxnSpPr>
          <p:cNvPr id="40" name="Conector de Seta Reta 107">
            <a:extLst>
              <a:ext uri="{FF2B5EF4-FFF2-40B4-BE49-F238E27FC236}">
                <a16:creationId xmlns:a16="http://schemas.microsoft.com/office/drawing/2014/main" id="{E5498DCF-FCFF-4AEB-8C0B-102646238BB7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9281439" y="1895348"/>
            <a:ext cx="73284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42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E9F5E27-FFD8-4E73-BDF4-C44DFCD8B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798" dirty="0"/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384175A8-329E-4FA4-8196-16E110906ED1}"/>
              </a:ext>
            </a:extLst>
          </p:cNvPr>
          <p:cNvSpPr txBox="1">
            <a:spLocks/>
          </p:cNvSpPr>
          <p:nvPr/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420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Arquitetura de software</a:t>
            </a:r>
            <a:endParaRPr lang="pt-BR" dirty="0"/>
          </a:p>
        </p:txBody>
      </p:sp>
      <p:sp>
        <p:nvSpPr>
          <p:cNvPr id="41" name="Fluxograma: Disco Magnético 40">
            <a:extLst>
              <a:ext uri="{FF2B5EF4-FFF2-40B4-BE49-F238E27FC236}">
                <a16:creationId xmlns:a16="http://schemas.microsoft.com/office/drawing/2014/main" id="{F18D07AB-90D7-4A96-ABC6-07A0B8E9C234}"/>
              </a:ext>
            </a:extLst>
          </p:cNvPr>
          <p:cNvSpPr/>
          <p:nvPr/>
        </p:nvSpPr>
        <p:spPr>
          <a:xfrm>
            <a:off x="363284" y="1379782"/>
            <a:ext cx="1618363" cy="1550539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Retângulo 20">
            <a:extLst>
              <a:ext uri="{FF2B5EF4-FFF2-40B4-BE49-F238E27FC236}">
                <a16:creationId xmlns:a16="http://schemas.microsoft.com/office/drawing/2014/main" id="{C5E3E152-6A1B-4A21-8C34-B58E48B6EAB7}"/>
              </a:ext>
            </a:extLst>
          </p:cNvPr>
          <p:cNvSpPr/>
          <p:nvPr/>
        </p:nvSpPr>
        <p:spPr>
          <a:xfrm>
            <a:off x="202992" y="1589101"/>
            <a:ext cx="19389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[Container: Azure SQLServer]</a:t>
            </a:r>
          </a:p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Armazena os dados da nossa aplicação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D2E477B1-3A10-4DED-A713-C1D2E5E0F595}"/>
              </a:ext>
            </a:extLst>
          </p:cNvPr>
          <p:cNvSpPr/>
          <p:nvPr/>
        </p:nvSpPr>
        <p:spPr>
          <a:xfrm>
            <a:off x="2491562" y="923389"/>
            <a:ext cx="6893737" cy="3959181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4" name="Group 79">
            <a:extLst>
              <a:ext uri="{FF2B5EF4-FFF2-40B4-BE49-F238E27FC236}">
                <a16:creationId xmlns:a16="http://schemas.microsoft.com/office/drawing/2014/main" id="{7001AEA8-0765-458A-8D2C-5837CB595B40}"/>
              </a:ext>
            </a:extLst>
          </p:cNvPr>
          <p:cNvGrpSpPr/>
          <p:nvPr/>
        </p:nvGrpSpPr>
        <p:grpSpPr>
          <a:xfrm>
            <a:off x="9729593" y="1237378"/>
            <a:ext cx="1987940" cy="1428941"/>
            <a:chOff x="3170272" y="4729343"/>
            <a:chExt cx="2987399" cy="2016224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CBABCEF8-F4AC-4FE1-B5E0-C7F9A475355E}"/>
                </a:ext>
              </a:extLst>
            </p:cNvPr>
            <p:cNvSpPr/>
            <p:nvPr/>
          </p:nvSpPr>
          <p:spPr>
            <a:xfrm>
              <a:off x="3300901" y="4729343"/>
              <a:ext cx="2710475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2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D4503A59-0DBE-4F64-BEFB-8A2DB38C7739}"/>
                </a:ext>
              </a:extLst>
            </p:cNvPr>
            <p:cNvSpPr/>
            <p:nvPr/>
          </p:nvSpPr>
          <p:spPr>
            <a:xfrm>
              <a:off x="3475639" y="5568192"/>
              <a:ext cx="2360997" cy="91196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Validação por e-mail do usuário ao acessar o sistema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F59B6389-4D4E-432A-B3D1-ED3FAD96D3DD}"/>
                </a:ext>
              </a:extLst>
            </p:cNvPr>
            <p:cNvSpPr/>
            <p:nvPr/>
          </p:nvSpPr>
          <p:spPr>
            <a:xfrm>
              <a:off x="3170272" y="4779638"/>
              <a:ext cx="2987399" cy="73825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Segurança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Phyton Service]</a:t>
              </a:r>
            </a:p>
          </p:txBody>
        </p:sp>
      </p:grpSp>
      <p:sp>
        <p:nvSpPr>
          <p:cNvPr id="54" name="Retângulo 53">
            <a:extLst>
              <a:ext uri="{FF2B5EF4-FFF2-40B4-BE49-F238E27FC236}">
                <a16:creationId xmlns:a16="http://schemas.microsoft.com/office/drawing/2014/main" id="{3C081059-FBB1-410B-9AD4-ED40CFD984EC}"/>
              </a:ext>
            </a:extLst>
          </p:cNvPr>
          <p:cNvSpPr/>
          <p:nvPr/>
        </p:nvSpPr>
        <p:spPr>
          <a:xfrm>
            <a:off x="6447405" y="590680"/>
            <a:ext cx="155359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sz="2000" b="1" dirty="0"/>
              <a:t>Microservice</a:t>
            </a:r>
            <a:endParaRPr lang="pt-BR" sz="1600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694AC587-B289-4004-B403-CE47912A960A}"/>
              </a:ext>
            </a:extLst>
          </p:cNvPr>
          <p:cNvSpPr/>
          <p:nvPr/>
        </p:nvSpPr>
        <p:spPr>
          <a:xfrm>
            <a:off x="4991501" y="1060186"/>
            <a:ext cx="1789929" cy="1428941"/>
          </a:xfrm>
          <a:prstGeom prst="rect">
            <a:avLst/>
          </a:prstGeom>
          <a:solidFill>
            <a:srgbClr val="32B9CD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8FE8A0A4-A831-465C-BE13-9A9A9EB15475}"/>
              </a:ext>
            </a:extLst>
          </p:cNvPr>
          <p:cNvSpPr/>
          <p:nvPr/>
        </p:nvSpPr>
        <p:spPr>
          <a:xfrm>
            <a:off x="5032008" y="1588811"/>
            <a:ext cx="1708916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Componente que gerencia as conexões e transações com o Banco de Dados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855E260C-0823-429E-BC1E-9F84D8615E6B}"/>
              </a:ext>
            </a:extLst>
          </p:cNvPr>
          <p:cNvSpPr/>
          <p:nvPr/>
        </p:nvSpPr>
        <p:spPr>
          <a:xfrm>
            <a:off x="4833471" y="1123262"/>
            <a:ext cx="210599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600" b="1" dirty="0">
                <a:solidFill>
                  <a:prstClr val="white"/>
                </a:solidFill>
              </a:rPr>
              <a:t>ORM</a:t>
            </a:r>
          </a:p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[Componente: JPA]</a:t>
            </a:r>
          </a:p>
        </p:txBody>
      </p:sp>
      <p:grpSp>
        <p:nvGrpSpPr>
          <p:cNvPr id="58" name="Group 38">
            <a:extLst>
              <a:ext uri="{FF2B5EF4-FFF2-40B4-BE49-F238E27FC236}">
                <a16:creationId xmlns:a16="http://schemas.microsoft.com/office/drawing/2014/main" id="{2A914405-2FDC-48D9-8B1C-CAB1EC469DEB}"/>
              </a:ext>
            </a:extLst>
          </p:cNvPr>
          <p:cNvGrpSpPr/>
          <p:nvPr/>
        </p:nvGrpSpPr>
        <p:grpSpPr>
          <a:xfrm>
            <a:off x="2678389" y="3097875"/>
            <a:ext cx="1870943" cy="1450279"/>
            <a:chOff x="8364721" y="1300284"/>
            <a:chExt cx="2918614" cy="2231221"/>
          </a:xfrm>
        </p:grpSpPr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07495D6D-D598-46A0-879D-44D9E25CF531}"/>
                </a:ext>
              </a:extLst>
            </p:cNvPr>
            <p:cNvSpPr/>
            <p:nvPr/>
          </p:nvSpPr>
          <p:spPr>
            <a:xfrm>
              <a:off x="8425641" y="1300284"/>
              <a:ext cx="2780260" cy="2231221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63F0E73A-992B-478F-A100-70DF975ED26D}"/>
                </a:ext>
              </a:extLst>
            </p:cNvPr>
            <p:cNvSpPr/>
            <p:nvPr/>
          </p:nvSpPr>
          <p:spPr>
            <a:xfrm>
              <a:off x="8549529" y="1319023"/>
              <a:ext cx="2566457" cy="101525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AdminController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[Componente: Spring MVC Rest Controller]</a:t>
              </a: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E2A5358B-3BC7-46E2-8B7E-0B924C56DE78}"/>
                </a:ext>
              </a:extLst>
            </p:cNvPr>
            <p:cNvSpPr/>
            <p:nvPr/>
          </p:nvSpPr>
          <p:spPr>
            <a:xfrm>
              <a:off x="8364721" y="2410982"/>
              <a:ext cx="2918614" cy="92697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Cadastra livro, deleta livro, consulta e funcionalidades de usuário normal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Group 38">
            <a:extLst>
              <a:ext uri="{FF2B5EF4-FFF2-40B4-BE49-F238E27FC236}">
                <a16:creationId xmlns:a16="http://schemas.microsoft.com/office/drawing/2014/main" id="{47D83087-2FF3-4F07-9EE0-D1F77E9DB436}"/>
              </a:ext>
            </a:extLst>
          </p:cNvPr>
          <p:cNvGrpSpPr/>
          <p:nvPr/>
        </p:nvGrpSpPr>
        <p:grpSpPr>
          <a:xfrm>
            <a:off x="4973535" y="3078100"/>
            <a:ext cx="1870944" cy="1470054"/>
            <a:chOff x="8704399" y="1514070"/>
            <a:chExt cx="2673539" cy="2016224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7544217E-3933-4D35-9BB7-1128DA1DA803}"/>
                </a:ext>
              </a:extLst>
            </p:cNvPr>
            <p:cNvSpPr/>
            <p:nvPr/>
          </p:nvSpPr>
          <p:spPr>
            <a:xfrm>
              <a:off x="8790379" y="1514070"/>
              <a:ext cx="2477095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E66415DB-9576-4AF1-8076-833424F46A31}"/>
                </a:ext>
              </a:extLst>
            </p:cNvPr>
            <p:cNvSpPr/>
            <p:nvPr/>
          </p:nvSpPr>
          <p:spPr>
            <a:xfrm>
              <a:off x="8704399" y="1559328"/>
              <a:ext cx="2673539" cy="106787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BibliotecaController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[Componente: Spring MVC Rest Controller]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BB3FD554-4F61-4D76-B221-944307A90879}"/>
                </a:ext>
              </a:extLst>
            </p:cNvPr>
            <p:cNvSpPr/>
            <p:nvPr/>
          </p:nvSpPr>
          <p:spPr>
            <a:xfrm>
              <a:off x="8753955" y="2715006"/>
              <a:ext cx="2566458" cy="41786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Traz os dados de relatórios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Group 38">
            <a:extLst>
              <a:ext uri="{FF2B5EF4-FFF2-40B4-BE49-F238E27FC236}">
                <a16:creationId xmlns:a16="http://schemas.microsoft.com/office/drawing/2014/main" id="{FCE5404C-2E44-4968-B3E2-BEF744350FB4}"/>
              </a:ext>
            </a:extLst>
          </p:cNvPr>
          <p:cNvGrpSpPr/>
          <p:nvPr/>
        </p:nvGrpSpPr>
        <p:grpSpPr>
          <a:xfrm>
            <a:off x="7314138" y="3068691"/>
            <a:ext cx="1733472" cy="1479463"/>
            <a:chOff x="8813686" y="1524475"/>
            <a:chExt cx="2588120" cy="2016224"/>
          </a:xfrm>
        </p:grpSpPr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9ABBC7E7-3EB6-4EA6-B2F8-E5DE8035B4D9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3F26F5C2-280F-4D8A-8663-F8BCD1D5A91D}"/>
                </a:ext>
              </a:extLst>
            </p:cNvPr>
            <p:cNvSpPr/>
            <p:nvPr/>
          </p:nvSpPr>
          <p:spPr>
            <a:xfrm>
              <a:off x="8835349" y="1583057"/>
              <a:ext cx="2566457" cy="10152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Autenticacao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[Componente: Spring MVC Rest Controller]</a:t>
              </a: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C3A84630-1D47-4190-B79E-DFA5A2614BC9}"/>
                </a:ext>
              </a:extLst>
            </p:cNvPr>
            <p:cNvSpPr/>
            <p:nvPr/>
          </p:nvSpPr>
          <p:spPr>
            <a:xfrm>
              <a:off x="8813686" y="2714712"/>
              <a:ext cx="2566457" cy="39727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Controle do Login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70" name="Retângulo 69">
            <a:extLst>
              <a:ext uri="{FF2B5EF4-FFF2-40B4-BE49-F238E27FC236}">
                <a16:creationId xmlns:a16="http://schemas.microsoft.com/office/drawing/2014/main" id="{74F12B3A-AF32-4A22-8B32-FDEA19037E72}"/>
              </a:ext>
            </a:extLst>
          </p:cNvPr>
          <p:cNvSpPr/>
          <p:nvPr/>
        </p:nvSpPr>
        <p:spPr>
          <a:xfrm>
            <a:off x="8784127" y="5475741"/>
            <a:ext cx="3048390" cy="542646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>
                <a:solidFill>
                  <a:srgbClr val="272A30"/>
                </a:solidFill>
                <a:latin typeface="Exo 2" panose="00000500000000000000" pitchFamily="50" charset="0"/>
              </a:rPr>
              <a:t>VISÃO DE SOFTWARE - COMPONENTES</a:t>
            </a:r>
          </a:p>
          <a:p>
            <a:pPr algn="ctr"/>
            <a:r>
              <a:rPr lang="pt-BR" sz="1400" b="1" dirty="0">
                <a:solidFill>
                  <a:srgbClr val="272A30"/>
                </a:solidFill>
                <a:latin typeface="Exo 2" panose="00000500000000000000" pitchFamily="50" charset="0"/>
              </a:rPr>
              <a:t> (Devs)</a:t>
            </a:r>
          </a:p>
        </p:txBody>
      </p:sp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4EBA9954-DD9B-4413-82C7-6CF4F3720FA7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1981647" y="1774657"/>
            <a:ext cx="3009854" cy="30491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BBC89A44-5AEC-461A-8030-9F57D5793BE0}"/>
              </a:ext>
            </a:extLst>
          </p:cNvPr>
          <p:cNvCxnSpPr>
            <a:cxnSpLocks/>
          </p:cNvCxnSpPr>
          <p:nvPr/>
        </p:nvCxnSpPr>
        <p:spPr>
          <a:xfrm flipV="1">
            <a:off x="8580917" y="1876368"/>
            <a:ext cx="1244727" cy="120173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107">
            <a:extLst>
              <a:ext uri="{FF2B5EF4-FFF2-40B4-BE49-F238E27FC236}">
                <a16:creationId xmlns:a16="http://schemas.microsoft.com/office/drawing/2014/main" id="{FC8DA65A-9B06-447C-B6D4-1A8E957BE45A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3608568" y="2489127"/>
            <a:ext cx="1364967" cy="60874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107">
            <a:extLst>
              <a:ext uri="{FF2B5EF4-FFF2-40B4-BE49-F238E27FC236}">
                <a16:creationId xmlns:a16="http://schemas.microsoft.com/office/drawing/2014/main" id="{CA864E43-9678-4551-8C65-78512485DF66}"/>
              </a:ext>
            </a:extLst>
          </p:cNvPr>
          <p:cNvCxnSpPr>
            <a:cxnSpLocks/>
            <a:stCxn id="63" idx="0"/>
            <a:endCxn id="55" idx="2"/>
          </p:cNvCxnSpPr>
          <p:nvPr/>
        </p:nvCxnSpPr>
        <p:spPr>
          <a:xfrm flipH="1" flipV="1">
            <a:off x="5886466" y="2489127"/>
            <a:ext cx="13974" cy="58897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0F6A3C12-5E5D-47CA-9A40-657692A953C2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6781430" y="2489127"/>
            <a:ext cx="1388107" cy="57956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36">
            <a:extLst>
              <a:ext uri="{FF2B5EF4-FFF2-40B4-BE49-F238E27FC236}">
                <a16:creationId xmlns:a16="http://schemas.microsoft.com/office/drawing/2014/main" id="{FA70086B-DB22-43AB-AE67-F5D8700B0DD6}"/>
              </a:ext>
            </a:extLst>
          </p:cNvPr>
          <p:cNvGrpSpPr/>
          <p:nvPr/>
        </p:nvGrpSpPr>
        <p:grpSpPr>
          <a:xfrm>
            <a:off x="2768276" y="5071321"/>
            <a:ext cx="2656529" cy="1659107"/>
            <a:chOff x="6978827" y="4670692"/>
            <a:chExt cx="2618044" cy="2016225"/>
          </a:xfrm>
        </p:grpSpPr>
        <p:grpSp>
          <p:nvGrpSpPr>
            <p:cNvPr id="84" name="Group 22">
              <a:extLst>
                <a:ext uri="{FF2B5EF4-FFF2-40B4-BE49-F238E27FC236}">
                  <a16:creationId xmlns:a16="http://schemas.microsoft.com/office/drawing/2014/main" id="{7423A41F-3B43-4563-9354-4B39EBDC09DC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87" name="Retângulo 6">
                <a:extLst>
                  <a:ext uri="{FF2B5EF4-FFF2-40B4-BE49-F238E27FC236}">
                    <a16:creationId xmlns:a16="http://schemas.microsoft.com/office/drawing/2014/main" id="{12D35E61-4FE3-44A8-A1DC-96D1FEF323F1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Retângulo 6">
                <a:extLst>
                  <a:ext uri="{FF2B5EF4-FFF2-40B4-BE49-F238E27FC236}">
                    <a16:creationId xmlns:a16="http://schemas.microsoft.com/office/drawing/2014/main" id="{D4D2C975-6011-4AF8-9956-7FCD7E602E18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9" name="Multiply 18">
                <a:extLst>
                  <a:ext uri="{FF2B5EF4-FFF2-40B4-BE49-F238E27FC236}">
                    <a16:creationId xmlns:a16="http://schemas.microsoft.com/office/drawing/2014/main" id="{61C00B62-F249-43B5-9FA6-97758CBB5232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90" name="Circular Arrow 19">
                <a:extLst>
                  <a:ext uri="{FF2B5EF4-FFF2-40B4-BE49-F238E27FC236}">
                    <a16:creationId xmlns:a16="http://schemas.microsoft.com/office/drawing/2014/main" id="{85AE7FC7-9989-4610-BF81-ADB909C48E9B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Retângulo 20">
              <a:extLst>
                <a:ext uri="{FF2B5EF4-FFF2-40B4-BE49-F238E27FC236}">
                  <a16:creationId xmlns:a16="http://schemas.microsoft.com/office/drawing/2014/main" id="{D7921FCC-C13F-4BF8-AD5B-1C01D6933899}"/>
                </a:ext>
              </a:extLst>
            </p:cNvPr>
            <p:cNvSpPr/>
            <p:nvPr/>
          </p:nvSpPr>
          <p:spPr>
            <a:xfrm>
              <a:off x="6978827" y="4932568"/>
              <a:ext cx="2566458" cy="516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React/HTML/CSS/JS]</a:t>
              </a:r>
            </a:p>
          </p:txBody>
        </p:sp>
        <p:sp>
          <p:nvSpPr>
            <p:cNvPr id="86" name="Retângulo 20">
              <a:extLst>
                <a:ext uri="{FF2B5EF4-FFF2-40B4-BE49-F238E27FC236}">
                  <a16:creationId xmlns:a16="http://schemas.microsoft.com/office/drawing/2014/main" id="{125C135B-79A7-445B-8834-8A20E91CFB4E}"/>
                </a:ext>
              </a:extLst>
            </p:cNvPr>
            <p:cNvSpPr/>
            <p:nvPr/>
          </p:nvSpPr>
          <p:spPr>
            <a:xfrm>
              <a:off x="7030413" y="5604691"/>
              <a:ext cx="2566458" cy="8198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Aplicação web onde o usuário vai fazer a pesquisa/Locação de livros e a admin irá realizar cadastros de livros e ter o controle de estoque</a:t>
              </a:r>
            </a:p>
          </p:txBody>
        </p:sp>
      </p:grpSp>
      <p:cxnSp>
        <p:nvCxnSpPr>
          <p:cNvPr id="91" name="Conector de Seta Reta 107">
            <a:extLst>
              <a:ext uri="{FF2B5EF4-FFF2-40B4-BE49-F238E27FC236}">
                <a16:creationId xmlns:a16="http://schemas.microsoft.com/office/drawing/2014/main" id="{9C75C364-E1CA-4066-AC56-B567D169EF50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3603473" y="4548154"/>
            <a:ext cx="5095" cy="51997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107">
            <a:extLst>
              <a:ext uri="{FF2B5EF4-FFF2-40B4-BE49-F238E27FC236}">
                <a16:creationId xmlns:a16="http://schemas.microsoft.com/office/drawing/2014/main" id="{8CECDDE3-5016-4D1D-9DBE-719399E6EC86}"/>
              </a:ext>
            </a:extLst>
          </p:cNvPr>
          <p:cNvCxnSpPr>
            <a:cxnSpLocks/>
          </p:cNvCxnSpPr>
          <p:nvPr/>
        </p:nvCxnSpPr>
        <p:spPr>
          <a:xfrm flipV="1">
            <a:off x="4735689" y="4552721"/>
            <a:ext cx="321492" cy="50822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107">
            <a:extLst>
              <a:ext uri="{FF2B5EF4-FFF2-40B4-BE49-F238E27FC236}">
                <a16:creationId xmlns:a16="http://schemas.microsoft.com/office/drawing/2014/main" id="{934303B0-43BC-4AC0-8165-1DEB4C2288C9}"/>
              </a:ext>
            </a:extLst>
          </p:cNvPr>
          <p:cNvCxnSpPr>
            <a:cxnSpLocks/>
          </p:cNvCxnSpPr>
          <p:nvPr/>
        </p:nvCxnSpPr>
        <p:spPr>
          <a:xfrm flipV="1">
            <a:off x="5342262" y="4539498"/>
            <a:ext cx="2061210" cy="52144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36">
            <a:extLst>
              <a:ext uri="{FF2B5EF4-FFF2-40B4-BE49-F238E27FC236}">
                <a16:creationId xmlns:a16="http://schemas.microsoft.com/office/drawing/2014/main" id="{73C3BC53-8EAF-4322-9FEF-7DAFBFFB91D0}"/>
              </a:ext>
            </a:extLst>
          </p:cNvPr>
          <p:cNvGrpSpPr/>
          <p:nvPr/>
        </p:nvGrpSpPr>
        <p:grpSpPr>
          <a:xfrm>
            <a:off x="6094338" y="5319027"/>
            <a:ext cx="2382248" cy="1351421"/>
            <a:chOff x="6922295" y="4670692"/>
            <a:chExt cx="2759745" cy="2016225"/>
          </a:xfrm>
        </p:grpSpPr>
        <p:grpSp>
          <p:nvGrpSpPr>
            <p:cNvPr id="103" name="Group 22">
              <a:extLst>
                <a:ext uri="{FF2B5EF4-FFF2-40B4-BE49-F238E27FC236}">
                  <a16:creationId xmlns:a16="http://schemas.microsoft.com/office/drawing/2014/main" id="{3B5B2EC1-1379-4392-BC0D-7261EF36A6CE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106" name="Retângulo 6">
                <a:extLst>
                  <a:ext uri="{FF2B5EF4-FFF2-40B4-BE49-F238E27FC236}">
                    <a16:creationId xmlns:a16="http://schemas.microsoft.com/office/drawing/2014/main" id="{6B1018A7-2C02-4627-ADD4-65CDC966B359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7" name="Retângulo 6">
                <a:extLst>
                  <a:ext uri="{FF2B5EF4-FFF2-40B4-BE49-F238E27FC236}">
                    <a16:creationId xmlns:a16="http://schemas.microsoft.com/office/drawing/2014/main" id="{D25D4F2E-0B63-467E-9BE4-3E444EF88B81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8" name="Multiply 18">
                <a:extLst>
                  <a:ext uri="{FF2B5EF4-FFF2-40B4-BE49-F238E27FC236}">
                    <a16:creationId xmlns:a16="http://schemas.microsoft.com/office/drawing/2014/main" id="{7630F09B-D02D-4556-9711-78A129045343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109" name="Circular Arrow 19">
                <a:extLst>
                  <a:ext uri="{FF2B5EF4-FFF2-40B4-BE49-F238E27FC236}">
                    <a16:creationId xmlns:a16="http://schemas.microsoft.com/office/drawing/2014/main" id="{3F689B5E-D9A4-4D6B-86DC-0A35843BF9B3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tângulo 20">
              <a:extLst>
                <a:ext uri="{FF2B5EF4-FFF2-40B4-BE49-F238E27FC236}">
                  <a16:creationId xmlns:a16="http://schemas.microsoft.com/office/drawing/2014/main" id="{8AF9EF23-0C39-4A1F-BD5E-B2C28FB994AC}"/>
                </a:ext>
              </a:extLst>
            </p:cNvPr>
            <p:cNvSpPr/>
            <p:nvPr/>
          </p:nvSpPr>
          <p:spPr>
            <a:xfrm>
              <a:off x="6922295" y="4870916"/>
              <a:ext cx="2759745" cy="6984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Mobile App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Kotlin/React Native]</a:t>
              </a:r>
            </a:p>
          </p:txBody>
        </p:sp>
        <p:sp>
          <p:nvSpPr>
            <p:cNvPr id="105" name="Retângulo 20">
              <a:extLst>
                <a:ext uri="{FF2B5EF4-FFF2-40B4-BE49-F238E27FC236}">
                  <a16:creationId xmlns:a16="http://schemas.microsoft.com/office/drawing/2014/main" id="{6B079C1D-0D58-46C6-9950-90DBAC4675D7}"/>
                </a:ext>
              </a:extLst>
            </p:cNvPr>
            <p:cNvSpPr/>
            <p:nvPr/>
          </p:nvSpPr>
          <p:spPr>
            <a:xfrm>
              <a:off x="7030413" y="5678805"/>
              <a:ext cx="2566458" cy="6376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Aplicação mobile, onde o usuário poderá acessar de forma remota</a:t>
              </a:r>
              <a:endParaRPr lang="pt-BR" sz="10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10" name="Conector de Seta Reta 107">
            <a:extLst>
              <a:ext uri="{FF2B5EF4-FFF2-40B4-BE49-F238E27FC236}">
                <a16:creationId xmlns:a16="http://schemas.microsoft.com/office/drawing/2014/main" id="{B04B5D05-F06E-48FB-8129-6E4C9262D100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8169537" y="4548154"/>
            <a:ext cx="67528" cy="7484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3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E9F5E27-FFD8-4E73-BDF4-C44DFCD8B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798" dirty="0"/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384175A8-329E-4FA4-8196-16E110906ED1}"/>
              </a:ext>
            </a:extLst>
          </p:cNvPr>
          <p:cNvSpPr txBox="1">
            <a:spLocks/>
          </p:cNvSpPr>
          <p:nvPr/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420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Arquitetura de software</a:t>
            </a:r>
            <a:endParaRPr lang="pt-BR" dirty="0"/>
          </a:p>
        </p:txBody>
      </p:sp>
      <p:sp>
        <p:nvSpPr>
          <p:cNvPr id="41" name="Fluxograma: Disco Magnético 40">
            <a:extLst>
              <a:ext uri="{FF2B5EF4-FFF2-40B4-BE49-F238E27FC236}">
                <a16:creationId xmlns:a16="http://schemas.microsoft.com/office/drawing/2014/main" id="{F18D07AB-90D7-4A96-ABC6-07A0B8E9C234}"/>
              </a:ext>
            </a:extLst>
          </p:cNvPr>
          <p:cNvSpPr/>
          <p:nvPr/>
        </p:nvSpPr>
        <p:spPr>
          <a:xfrm>
            <a:off x="363284" y="1379782"/>
            <a:ext cx="1618363" cy="1550539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Retângulo 20">
            <a:extLst>
              <a:ext uri="{FF2B5EF4-FFF2-40B4-BE49-F238E27FC236}">
                <a16:creationId xmlns:a16="http://schemas.microsoft.com/office/drawing/2014/main" id="{C5E3E152-6A1B-4A21-8C34-B58E48B6EAB7}"/>
              </a:ext>
            </a:extLst>
          </p:cNvPr>
          <p:cNvSpPr/>
          <p:nvPr/>
        </p:nvSpPr>
        <p:spPr>
          <a:xfrm>
            <a:off x="202992" y="1589101"/>
            <a:ext cx="19389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[Container: Azure SQLServer]</a:t>
            </a:r>
          </a:p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Armazena os dados da nossa aplicação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D2E477B1-3A10-4DED-A713-C1D2E5E0F595}"/>
              </a:ext>
            </a:extLst>
          </p:cNvPr>
          <p:cNvSpPr/>
          <p:nvPr/>
        </p:nvSpPr>
        <p:spPr>
          <a:xfrm>
            <a:off x="2491562" y="923389"/>
            <a:ext cx="6893737" cy="3959181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4" name="Group 79">
            <a:extLst>
              <a:ext uri="{FF2B5EF4-FFF2-40B4-BE49-F238E27FC236}">
                <a16:creationId xmlns:a16="http://schemas.microsoft.com/office/drawing/2014/main" id="{7001AEA8-0765-458A-8D2C-5837CB595B40}"/>
              </a:ext>
            </a:extLst>
          </p:cNvPr>
          <p:cNvGrpSpPr/>
          <p:nvPr/>
        </p:nvGrpSpPr>
        <p:grpSpPr>
          <a:xfrm>
            <a:off x="9729593" y="1237378"/>
            <a:ext cx="1987940" cy="1428941"/>
            <a:chOff x="3170272" y="4729343"/>
            <a:chExt cx="2987399" cy="2016224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CBABCEF8-F4AC-4FE1-B5E0-C7F9A475355E}"/>
                </a:ext>
              </a:extLst>
            </p:cNvPr>
            <p:cNvSpPr/>
            <p:nvPr/>
          </p:nvSpPr>
          <p:spPr>
            <a:xfrm>
              <a:off x="3300901" y="4729343"/>
              <a:ext cx="2710475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2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D4503A59-0DBE-4F64-BEFB-8A2DB38C7739}"/>
                </a:ext>
              </a:extLst>
            </p:cNvPr>
            <p:cNvSpPr/>
            <p:nvPr/>
          </p:nvSpPr>
          <p:spPr>
            <a:xfrm>
              <a:off x="3475639" y="5568192"/>
              <a:ext cx="2360997" cy="91196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Validação por e-mail do usuário ao acessar o sistema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F59B6389-4D4E-432A-B3D1-ED3FAD96D3DD}"/>
                </a:ext>
              </a:extLst>
            </p:cNvPr>
            <p:cNvSpPr/>
            <p:nvPr/>
          </p:nvSpPr>
          <p:spPr>
            <a:xfrm>
              <a:off x="3170272" y="4779638"/>
              <a:ext cx="2987399" cy="73825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Segurança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Phyton Service]</a:t>
              </a:r>
            </a:p>
          </p:txBody>
        </p:sp>
      </p:grpSp>
      <p:sp>
        <p:nvSpPr>
          <p:cNvPr id="54" name="Retângulo 53">
            <a:extLst>
              <a:ext uri="{FF2B5EF4-FFF2-40B4-BE49-F238E27FC236}">
                <a16:creationId xmlns:a16="http://schemas.microsoft.com/office/drawing/2014/main" id="{3C081059-FBB1-410B-9AD4-ED40CFD984EC}"/>
              </a:ext>
            </a:extLst>
          </p:cNvPr>
          <p:cNvSpPr/>
          <p:nvPr/>
        </p:nvSpPr>
        <p:spPr>
          <a:xfrm>
            <a:off x="6447405" y="590680"/>
            <a:ext cx="155359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sz="2000" b="1" dirty="0"/>
              <a:t>Microservice</a:t>
            </a:r>
            <a:endParaRPr lang="pt-BR" sz="1600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694AC587-B289-4004-B403-CE47912A960A}"/>
              </a:ext>
            </a:extLst>
          </p:cNvPr>
          <p:cNvSpPr/>
          <p:nvPr/>
        </p:nvSpPr>
        <p:spPr>
          <a:xfrm>
            <a:off x="4991501" y="1060186"/>
            <a:ext cx="1789929" cy="1428941"/>
          </a:xfrm>
          <a:prstGeom prst="rect">
            <a:avLst/>
          </a:prstGeom>
          <a:solidFill>
            <a:srgbClr val="32B9CD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8FE8A0A4-A831-465C-BE13-9A9A9EB15475}"/>
              </a:ext>
            </a:extLst>
          </p:cNvPr>
          <p:cNvSpPr/>
          <p:nvPr/>
        </p:nvSpPr>
        <p:spPr>
          <a:xfrm>
            <a:off x="5032008" y="1588811"/>
            <a:ext cx="1708916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Componente que gerencia as conexões e transações com o Banco de Dados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855E260C-0823-429E-BC1E-9F84D8615E6B}"/>
              </a:ext>
            </a:extLst>
          </p:cNvPr>
          <p:cNvSpPr/>
          <p:nvPr/>
        </p:nvSpPr>
        <p:spPr>
          <a:xfrm>
            <a:off x="4833471" y="1123262"/>
            <a:ext cx="210599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600" b="1" dirty="0">
                <a:solidFill>
                  <a:prstClr val="white"/>
                </a:solidFill>
              </a:rPr>
              <a:t>ORM</a:t>
            </a:r>
          </a:p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[Componente: JPA]</a:t>
            </a:r>
          </a:p>
        </p:txBody>
      </p:sp>
      <p:grpSp>
        <p:nvGrpSpPr>
          <p:cNvPr id="58" name="Group 38">
            <a:extLst>
              <a:ext uri="{FF2B5EF4-FFF2-40B4-BE49-F238E27FC236}">
                <a16:creationId xmlns:a16="http://schemas.microsoft.com/office/drawing/2014/main" id="{2A914405-2FDC-48D9-8B1C-CAB1EC469DEB}"/>
              </a:ext>
            </a:extLst>
          </p:cNvPr>
          <p:cNvGrpSpPr/>
          <p:nvPr/>
        </p:nvGrpSpPr>
        <p:grpSpPr>
          <a:xfrm>
            <a:off x="2678389" y="3097875"/>
            <a:ext cx="1870943" cy="1450279"/>
            <a:chOff x="8364721" y="1300284"/>
            <a:chExt cx="2918614" cy="2231221"/>
          </a:xfrm>
        </p:grpSpPr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07495D6D-D598-46A0-879D-44D9E25CF531}"/>
                </a:ext>
              </a:extLst>
            </p:cNvPr>
            <p:cNvSpPr/>
            <p:nvPr/>
          </p:nvSpPr>
          <p:spPr>
            <a:xfrm>
              <a:off x="8425641" y="1300284"/>
              <a:ext cx="2780260" cy="2231221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63F0E73A-992B-478F-A100-70DF975ED26D}"/>
                </a:ext>
              </a:extLst>
            </p:cNvPr>
            <p:cNvSpPr/>
            <p:nvPr/>
          </p:nvSpPr>
          <p:spPr>
            <a:xfrm>
              <a:off x="8549529" y="1319023"/>
              <a:ext cx="2566457" cy="101525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AdminController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[Componente: Spring MVC Rest Controller]</a:t>
              </a: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E2A5358B-3BC7-46E2-8B7E-0B924C56DE78}"/>
                </a:ext>
              </a:extLst>
            </p:cNvPr>
            <p:cNvSpPr/>
            <p:nvPr/>
          </p:nvSpPr>
          <p:spPr>
            <a:xfrm>
              <a:off x="8364721" y="2410982"/>
              <a:ext cx="2918614" cy="92697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Cadastra livro, deleta livro, consulta e funcionalidades de usuário normal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Group 38">
            <a:extLst>
              <a:ext uri="{FF2B5EF4-FFF2-40B4-BE49-F238E27FC236}">
                <a16:creationId xmlns:a16="http://schemas.microsoft.com/office/drawing/2014/main" id="{FCE5404C-2E44-4968-B3E2-BEF744350FB4}"/>
              </a:ext>
            </a:extLst>
          </p:cNvPr>
          <p:cNvGrpSpPr/>
          <p:nvPr/>
        </p:nvGrpSpPr>
        <p:grpSpPr>
          <a:xfrm>
            <a:off x="7314138" y="3068691"/>
            <a:ext cx="1733472" cy="1479463"/>
            <a:chOff x="8813686" y="1524475"/>
            <a:chExt cx="2588120" cy="2016224"/>
          </a:xfrm>
        </p:grpSpPr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9ABBC7E7-3EB6-4EA6-B2F8-E5DE8035B4D9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3F26F5C2-280F-4D8A-8663-F8BCD1D5A91D}"/>
                </a:ext>
              </a:extLst>
            </p:cNvPr>
            <p:cNvSpPr/>
            <p:nvPr/>
          </p:nvSpPr>
          <p:spPr>
            <a:xfrm>
              <a:off x="8835349" y="1583057"/>
              <a:ext cx="2566457" cy="10152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Autenticacao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[Componente: Spring MVC Rest Controller]</a:t>
              </a: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C3A84630-1D47-4190-B79E-DFA5A2614BC9}"/>
                </a:ext>
              </a:extLst>
            </p:cNvPr>
            <p:cNvSpPr/>
            <p:nvPr/>
          </p:nvSpPr>
          <p:spPr>
            <a:xfrm>
              <a:off x="8813686" y="2714712"/>
              <a:ext cx="2566457" cy="39727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Controle do Login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70" name="Retângulo 69">
            <a:extLst>
              <a:ext uri="{FF2B5EF4-FFF2-40B4-BE49-F238E27FC236}">
                <a16:creationId xmlns:a16="http://schemas.microsoft.com/office/drawing/2014/main" id="{74F12B3A-AF32-4A22-8B32-FDEA19037E72}"/>
              </a:ext>
            </a:extLst>
          </p:cNvPr>
          <p:cNvSpPr/>
          <p:nvPr/>
        </p:nvSpPr>
        <p:spPr>
          <a:xfrm>
            <a:off x="8784127" y="5475741"/>
            <a:ext cx="3048390" cy="542646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>
                <a:solidFill>
                  <a:srgbClr val="272A30"/>
                </a:solidFill>
                <a:latin typeface="Exo 2" panose="00000500000000000000" pitchFamily="50" charset="0"/>
              </a:rPr>
              <a:t>VISÃO DE SOFTWARE - COMPONENTES</a:t>
            </a:r>
          </a:p>
          <a:p>
            <a:pPr algn="ctr"/>
            <a:r>
              <a:rPr lang="pt-BR" sz="1400" b="1" dirty="0">
                <a:solidFill>
                  <a:srgbClr val="272A30"/>
                </a:solidFill>
                <a:latin typeface="Exo 2" panose="00000500000000000000" pitchFamily="50" charset="0"/>
              </a:rPr>
              <a:t> (Devs)</a:t>
            </a:r>
          </a:p>
        </p:txBody>
      </p:sp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4EBA9954-DD9B-4413-82C7-6CF4F3720FA7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1981647" y="1774657"/>
            <a:ext cx="3009854" cy="30491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BBC89A44-5AEC-461A-8030-9F57D5793BE0}"/>
              </a:ext>
            </a:extLst>
          </p:cNvPr>
          <p:cNvCxnSpPr>
            <a:cxnSpLocks/>
          </p:cNvCxnSpPr>
          <p:nvPr/>
        </p:nvCxnSpPr>
        <p:spPr>
          <a:xfrm flipV="1">
            <a:off x="8580917" y="1876368"/>
            <a:ext cx="1244727" cy="120173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107">
            <a:extLst>
              <a:ext uri="{FF2B5EF4-FFF2-40B4-BE49-F238E27FC236}">
                <a16:creationId xmlns:a16="http://schemas.microsoft.com/office/drawing/2014/main" id="{FC8DA65A-9B06-447C-B6D4-1A8E957BE45A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3608568" y="2489127"/>
            <a:ext cx="1364967" cy="60874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107">
            <a:extLst>
              <a:ext uri="{FF2B5EF4-FFF2-40B4-BE49-F238E27FC236}">
                <a16:creationId xmlns:a16="http://schemas.microsoft.com/office/drawing/2014/main" id="{CA864E43-9678-4551-8C65-78512485DF66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5886466" y="2489127"/>
            <a:ext cx="13974" cy="58897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0F6A3C12-5E5D-47CA-9A40-657692A953C2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6781430" y="2489127"/>
            <a:ext cx="1388107" cy="57956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36">
            <a:extLst>
              <a:ext uri="{FF2B5EF4-FFF2-40B4-BE49-F238E27FC236}">
                <a16:creationId xmlns:a16="http://schemas.microsoft.com/office/drawing/2014/main" id="{FA70086B-DB22-43AB-AE67-F5D8700B0DD6}"/>
              </a:ext>
            </a:extLst>
          </p:cNvPr>
          <p:cNvGrpSpPr/>
          <p:nvPr/>
        </p:nvGrpSpPr>
        <p:grpSpPr>
          <a:xfrm>
            <a:off x="2768276" y="5071321"/>
            <a:ext cx="2656529" cy="1659107"/>
            <a:chOff x="6978827" y="4670692"/>
            <a:chExt cx="2618044" cy="2016225"/>
          </a:xfrm>
        </p:grpSpPr>
        <p:grpSp>
          <p:nvGrpSpPr>
            <p:cNvPr id="84" name="Group 22">
              <a:extLst>
                <a:ext uri="{FF2B5EF4-FFF2-40B4-BE49-F238E27FC236}">
                  <a16:creationId xmlns:a16="http://schemas.microsoft.com/office/drawing/2014/main" id="{7423A41F-3B43-4563-9354-4B39EBDC09DC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87" name="Retângulo 6">
                <a:extLst>
                  <a:ext uri="{FF2B5EF4-FFF2-40B4-BE49-F238E27FC236}">
                    <a16:creationId xmlns:a16="http://schemas.microsoft.com/office/drawing/2014/main" id="{12D35E61-4FE3-44A8-A1DC-96D1FEF323F1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Retângulo 6">
                <a:extLst>
                  <a:ext uri="{FF2B5EF4-FFF2-40B4-BE49-F238E27FC236}">
                    <a16:creationId xmlns:a16="http://schemas.microsoft.com/office/drawing/2014/main" id="{D4D2C975-6011-4AF8-9956-7FCD7E602E18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9" name="Multiply 18">
                <a:extLst>
                  <a:ext uri="{FF2B5EF4-FFF2-40B4-BE49-F238E27FC236}">
                    <a16:creationId xmlns:a16="http://schemas.microsoft.com/office/drawing/2014/main" id="{61C00B62-F249-43B5-9FA6-97758CBB5232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90" name="Circular Arrow 19">
                <a:extLst>
                  <a:ext uri="{FF2B5EF4-FFF2-40B4-BE49-F238E27FC236}">
                    <a16:creationId xmlns:a16="http://schemas.microsoft.com/office/drawing/2014/main" id="{85AE7FC7-9989-4610-BF81-ADB909C48E9B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Retângulo 20">
              <a:extLst>
                <a:ext uri="{FF2B5EF4-FFF2-40B4-BE49-F238E27FC236}">
                  <a16:creationId xmlns:a16="http://schemas.microsoft.com/office/drawing/2014/main" id="{D7921FCC-C13F-4BF8-AD5B-1C01D6933899}"/>
                </a:ext>
              </a:extLst>
            </p:cNvPr>
            <p:cNvSpPr/>
            <p:nvPr/>
          </p:nvSpPr>
          <p:spPr>
            <a:xfrm>
              <a:off x="6978827" y="4932568"/>
              <a:ext cx="2566458" cy="516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React/HTML/CSS/JS]</a:t>
              </a:r>
            </a:p>
          </p:txBody>
        </p:sp>
        <p:sp>
          <p:nvSpPr>
            <p:cNvPr id="86" name="Retângulo 20">
              <a:extLst>
                <a:ext uri="{FF2B5EF4-FFF2-40B4-BE49-F238E27FC236}">
                  <a16:creationId xmlns:a16="http://schemas.microsoft.com/office/drawing/2014/main" id="{125C135B-79A7-445B-8834-8A20E91CFB4E}"/>
                </a:ext>
              </a:extLst>
            </p:cNvPr>
            <p:cNvSpPr/>
            <p:nvPr/>
          </p:nvSpPr>
          <p:spPr>
            <a:xfrm>
              <a:off x="7030413" y="5604691"/>
              <a:ext cx="2566458" cy="8198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Aplicação web onde o usuário vai fazer a pesquisa/Locação de livros e a admin irá realizar cadastros de livros e ter o controle de estoque</a:t>
              </a:r>
            </a:p>
          </p:txBody>
        </p:sp>
      </p:grpSp>
      <p:cxnSp>
        <p:nvCxnSpPr>
          <p:cNvPr id="91" name="Conector de Seta Reta 107">
            <a:extLst>
              <a:ext uri="{FF2B5EF4-FFF2-40B4-BE49-F238E27FC236}">
                <a16:creationId xmlns:a16="http://schemas.microsoft.com/office/drawing/2014/main" id="{9C75C364-E1CA-4066-AC56-B567D169EF50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3603473" y="4548154"/>
            <a:ext cx="5095" cy="51997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107">
            <a:extLst>
              <a:ext uri="{FF2B5EF4-FFF2-40B4-BE49-F238E27FC236}">
                <a16:creationId xmlns:a16="http://schemas.microsoft.com/office/drawing/2014/main" id="{8CECDDE3-5016-4D1D-9DBE-719399E6EC86}"/>
              </a:ext>
            </a:extLst>
          </p:cNvPr>
          <p:cNvCxnSpPr>
            <a:cxnSpLocks/>
          </p:cNvCxnSpPr>
          <p:nvPr/>
        </p:nvCxnSpPr>
        <p:spPr>
          <a:xfrm flipV="1">
            <a:off x="4735689" y="4552721"/>
            <a:ext cx="321492" cy="50822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107">
            <a:extLst>
              <a:ext uri="{FF2B5EF4-FFF2-40B4-BE49-F238E27FC236}">
                <a16:creationId xmlns:a16="http://schemas.microsoft.com/office/drawing/2014/main" id="{934303B0-43BC-4AC0-8165-1DEB4C2288C9}"/>
              </a:ext>
            </a:extLst>
          </p:cNvPr>
          <p:cNvCxnSpPr>
            <a:cxnSpLocks/>
          </p:cNvCxnSpPr>
          <p:nvPr/>
        </p:nvCxnSpPr>
        <p:spPr>
          <a:xfrm flipV="1">
            <a:off x="5342262" y="4539498"/>
            <a:ext cx="2061210" cy="52144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36">
            <a:extLst>
              <a:ext uri="{FF2B5EF4-FFF2-40B4-BE49-F238E27FC236}">
                <a16:creationId xmlns:a16="http://schemas.microsoft.com/office/drawing/2014/main" id="{73C3BC53-8EAF-4322-9FEF-7DAFBFFB91D0}"/>
              </a:ext>
            </a:extLst>
          </p:cNvPr>
          <p:cNvGrpSpPr/>
          <p:nvPr/>
        </p:nvGrpSpPr>
        <p:grpSpPr>
          <a:xfrm>
            <a:off x="6094338" y="5319027"/>
            <a:ext cx="2382248" cy="1351421"/>
            <a:chOff x="6922295" y="4670692"/>
            <a:chExt cx="2759745" cy="2016225"/>
          </a:xfrm>
        </p:grpSpPr>
        <p:grpSp>
          <p:nvGrpSpPr>
            <p:cNvPr id="103" name="Group 22">
              <a:extLst>
                <a:ext uri="{FF2B5EF4-FFF2-40B4-BE49-F238E27FC236}">
                  <a16:creationId xmlns:a16="http://schemas.microsoft.com/office/drawing/2014/main" id="{3B5B2EC1-1379-4392-BC0D-7261EF36A6CE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106" name="Retângulo 6">
                <a:extLst>
                  <a:ext uri="{FF2B5EF4-FFF2-40B4-BE49-F238E27FC236}">
                    <a16:creationId xmlns:a16="http://schemas.microsoft.com/office/drawing/2014/main" id="{6B1018A7-2C02-4627-ADD4-65CDC966B359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7" name="Retângulo 6">
                <a:extLst>
                  <a:ext uri="{FF2B5EF4-FFF2-40B4-BE49-F238E27FC236}">
                    <a16:creationId xmlns:a16="http://schemas.microsoft.com/office/drawing/2014/main" id="{D25D4F2E-0B63-467E-9BE4-3E444EF88B81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8" name="Multiply 18">
                <a:extLst>
                  <a:ext uri="{FF2B5EF4-FFF2-40B4-BE49-F238E27FC236}">
                    <a16:creationId xmlns:a16="http://schemas.microsoft.com/office/drawing/2014/main" id="{7630F09B-D02D-4556-9711-78A129045343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109" name="Circular Arrow 19">
                <a:extLst>
                  <a:ext uri="{FF2B5EF4-FFF2-40B4-BE49-F238E27FC236}">
                    <a16:creationId xmlns:a16="http://schemas.microsoft.com/office/drawing/2014/main" id="{3F689B5E-D9A4-4D6B-86DC-0A35843BF9B3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tângulo 20">
              <a:extLst>
                <a:ext uri="{FF2B5EF4-FFF2-40B4-BE49-F238E27FC236}">
                  <a16:creationId xmlns:a16="http://schemas.microsoft.com/office/drawing/2014/main" id="{8AF9EF23-0C39-4A1F-BD5E-B2C28FB994AC}"/>
                </a:ext>
              </a:extLst>
            </p:cNvPr>
            <p:cNvSpPr/>
            <p:nvPr/>
          </p:nvSpPr>
          <p:spPr>
            <a:xfrm>
              <a:off x="6922295" y="4870916"/>
              <a:ext cx="2759745" cy="6984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Mobile App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Kotlin/React Native]</a:t>
              </a:r>
            </a:p>
          </p:txBody>
        </p:sp>
        <p:sp>
          <p:nvSpPr>
            <p:cNvPr id="105" name="Retângulo 20">
              <a:extLst>
                <a:ext uri="{FF2B5EF4-FFF2-40B4-BE49-F238E27FC236}">
                  <a16:creationId xmlns:a16="http://schemas.microsoft.com/office/drawing/2014/main" id="{6B079C1D-0D58-46C6-9950-90DBAC4675D7}"/>
                </a:ext>
              </a:extLst>
            </p:cNvPr>
            <p:cNvSpPr/>
            <p:nvPr/>
          </p:nvSpPr>
          <p:spPr>
            <a:xfrm>
              <a:off x="7030413" y="5678805"/>
              <a:ext cx="2566458" cy="6376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Aplicação mobile, onde o usuário poderá acessar de forma remota</a:t>
              </a:r>
              <a:endParaRPr lang="pt-BR" sz="10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10" name="Conector de Seta Reta 107">
            <a:extLst>
              <a:ext uri="{FF2B5EF4-FFF2-40B4-BE49-F238E27FC236}">
                <a16:creationId xmlns:a16="http://schemas.microsoft.com/office/drawing/2014/main" id="{B04B5D05-F06E-48FB-8129-6E4C9262D100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8169537" y="4548154"/>
            <a:ext cx="67528" cy="7484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38">
            <a:extLst>
              <a:ext uri="{FF2B5EF4-FFF2-40B4-BE49-F238E27FC236}">
                <a16:creationId xmlns:a16="http://schemas.microsoft.com/office/drawing/2014/main" id="{DA47710D-995E-4E6A-B650-2B4F19B83569}"/>
              </a:ext>
            </a:extLst>
          </p:cNvPr>
          <p:cNvGrpSpPr/>
          <p:nvPr/>
        </p:nvGrpSpPr>
        <p:grpSpPr>
          <a:xfrm>
            <a:off x="4991501" y="3088095"/>
            <a:ext cx="1979992" cy="1440000"/>
            <a:chOff x="8813686" y="1524475"/>
            <a:chExt cx="2602889" cy="2016224"/>
          </a:xfrm>
        </p:grpSpPr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E58A638D-8412-4178-876A-D80B6BB350C9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 w="57150">
              <a:solidFill>
                <a:srgbClr val="E6005A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1C142A9B-61CB-489F-8028-168398FA0AD4}"/>
                </a:ext>
              </a:extLst>
            </p:cNvPr>
            <p:cNvSpPr/>
            <p:nvPr/>
          </p:nvSpPr>
          <p:spPr>
            <a:xfrm>
              <a:off x="8850117" y="1637438"/>
              <a:ext cx="2566458" cy="99115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BibliotecaController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[Componente: Spring MVC Rest Controller]</a:t>
              </a: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A62269C1-B599-41E6-A18F-D77136ADE6E7}"/>
                </a:ext>
              </a:extLst>
            </p:cNvPr>
            <p:cNvSpPr/>
            <p:nvPr/>
          </p:nvSpPr>
          <p:spPr>
            <a:xfrm>
              <a:off x="8813686" y="2714711"/>
              <a:ext cx="2566458" cy="38784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CRUD das máquinas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80" name="Retângulo 79">
            <a:extLst>
              <a:ext uri="{FF2B5EF4-FFF2-40B4-BE49-F238E27FC236}">
                <a16:creationId xmlns:a16="http://schemas.microsoft.com/office/drawing/2014/main" id="{10FB6A75-815E-48A7-84DA-A5D668BFDDA8}"/>
              </a:ext>
            </a:extLst>
          </p:cNvPr>
          <p:cNvSpPr/>
          <p:nvPr/>
        </p:nvSpPr>
        <p:spPr>
          <a:xfrm>
            <a:off x="5962666" y="2753776"/>
            <a:ext cx="3465467" cy="31351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>
                <a:solidFill>
                  <a:srgbClr val="272A30"/>
                </a:solidFill>
                <a:latin typeface="Exo 2" panose="00000500000000000000" pitchFamily="50" charset="0"/>
              </a:rPr>
              <a:t>Vamos dar um zoom na BibliotecaController</a:t>
            </a:r>
          </a:p>
        </p:txBody>
      </p:sp>
    </p:spTree>
    <p:extLst>
      <p:ext uri="{BB962C8B-B14F-4D97-AF65-F5344CB8AC3E}">
        <p14:creationId xmlns:p14="http://schemas.microsoft.com/office/powerpoint/2010/main" val="316271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5BFBBE7-4BB6-4D82-908B-C9FDA6441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798" dirty="0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12078" y="2032356"/>
            <a:ext cx="256645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800" b="1" dirty="0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[Container: SQL Server]</a:t>
            </a:r>
          </a:p>
        </p:txBody>
      </p:sp>
      <p:pic>
        <p:nvPicPr>
          <p:cNvPr id="56" name="table">
            <a:extLst>
              <a:ext uri="{FF2B5EF4-FFF2-40B4-BE49-F238E27FC236}">
                <a16:creationId xmlns:a16="http://schemas.microsoft.com/office/drawing/2014/main" id="{4D02B208-FF06-4C2A-A09E-9594FF05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4" y="1089964"/>
            <a:ext cx="3117434" cy="1932730"/>
          </a:xfrm>
          <a:prstGeom prst="rect">
            <a:avLst/>
          </a:prstGeom>
        </p:spPr>
      </p:pic>
      <p:pic>
        <p:nvPicPr>
          <p:cNvPr id="57" name="table">
            <a:extLst>
              <a:ext uri="{FF2B5EF4-FFF2-40B4-BE49-F238E27FC236}">
                <a16:creationId xmlns:a16="http://schemas.microsoft.com/office/drawing/2014/main" id="{45DCAD13-E7E6-4F76-BE38-B4830D9D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975" y="1025260"/>
            <a:ext cx="2605485" cy="1897120"/>
          </a:xfrm>
          <a:prstGeom prst="rect">
            <a:avLst/>
          </a:prstGeom>
        </p:spPr>
      </p:pic>
      <p:pic>
        <p:nvPicPr>
          <p:cNvPr id="58" name="table">
            <a:extLst>
              <a:ext uri="{FF2B5EF4-FFF2-40B4-BE49-F238E27FC236}">
                <a16:creationId xmlns:a16="http://schemas.microsoft.com/office/drawing/2014/main" id="{C0C6F9A7-9D23-4FFE-89F4-AF985FD42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949" y="1057409"/>
            <a:ext cx="2949983" cy="1755885"/>
          </a:xfrm>
          <a:prstGeom prst="rect">
            <a:avLst/>
          </a:prstGeom>
        </p:spPr>
      </p:pic>
      <p:pic>
        <p:nvPicPr>
          <p:cNvPr id="59" name="table">
            <a:extLst>
              <a:ext uri="{FF2B5EF4-FFF2-40B4-BE49-F238E27FC236}">
                <a16:creationId xmlns:a16="http://schemas.microsoft.com/office/drawing/2014/main" id="{14C09813-E5BE-4EEB-9ED6-3E3BCA3C6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204" y="4150709"/>
            <a:ext cx="2605485" cy="1935117"/>
          </a:xfrm>
          <a:prstGeom prst="rect">
            <a:avLst/>
          </a:prstGeom>
        </p:spPr>
      </p:pic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</p:cNvCxnSpPr>
          <p:nvPr/>
        </p:nvCxnSpPr>
        <p:spPr>
          <a:xfrm>
            <a:off x="3534386" y="1802916"/>
            <a:ext cx="123369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</p:cNvCxnSpPr>
          <p:nvPr/>
        </p:nvCxnSpPr>
        <p:spPr>
          <a:xfrm>
            <a:off x="2843408" y="3898608"/>
            <a:ext cx="1895796" cy="10354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</p:cNvCxnSpPr>
          <p:nvPr/>
        </p:nvCxnSpPr>
        <p:spPr>
          <a:xfrm flipV="1">
            <a:off x="7628351" y="1804336"/>
            <a:ext cx="1198624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8060768" y="5206898"/>
            <a:ext cx="1971907" cy="997141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32B9C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</p:cNvCxnSpPr>
          <p:nvPr/>
        </p:nvCxnSpPr>
        <p:spPr>
          <a:xfrm flipV="1">
            <a:off x="7296295" y="2838375"/>
            <a:ext cx="2373798" cy="209565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263414" y="5391764"/>
            <a:ext cx="3294374" cy="78874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 (Devs)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69A900-8537-4543-8FC5-17CEF42C0FBE}"/>
              </a:ext>
            </a:extLst>
          </p:cNvPr>
          <p:cNvSpPr txBox="1"/>
          <p:nvPr/>
        </p:nvSpPr>
        <p:spPr>
          <a:xfrm>
            <a:off x="440354" y="1101236"/>
            <a:ext cx="2027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&lt;&lt;Java Class&gt;&gt;</a:t>
            </a:r>
          </a:p>
          <a:p>
            <a:r>
              <a:rPr lang="pt-B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Biblioteca Controller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F55E453-7968-4FD1-850D-963CC4245721}"/>
              </a:ext>
            </a:extLst>
          </p:cNvPr>
          <p:cNvSpPr txBox="1"/>
          <p:nvPr/>
        </p:nvSpPr>
        <p:spPr>
          <a:xfrm>
            <a:off x="8813776" y="1046384"/>
            <a:ext cx="2027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&lt;&lt;Java Class&gt;&gt;</a:t>
            </a:r>
          </a:p>
          <a:p>
            <a:r>
              <a:rPr lang="pt-B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Biblioteca (Model)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FABB285-CE87-459D-8489-28A05060970B}"/>
              </a:ext>
            </a:extLst>
          </p:cNvPr>
          <p:cNvSpPr/>
          <p:nvPr/>
        </p:nvSpPr>
        <p:spPr>
          <a:xfrm>
            <a:off x="4717390" y="1082490"/>
            <a:ext cx="294998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&lt;&lt;Java Class&gt;&gt;</a:t>
            </a:r>
          </a:p>
          <a:p>
            <a:pPr algn="ctr"/>
            <a:r>
              <a:rPr lang="pt-BR" sz="1400" dirty="0"/>
              <a:t>Biblioteca Repository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AA5AA4DD-FBB1-4C24-893B-320F0BD9A490}"/>
              </a:ext>
            </a:extLst>
          </p:cNvPr>
          <p:cNvSpPr/>
          <p:nvPr/>
        </p:nvSpPr>
        <p:spPr>
          <a:xfrm>
            <a:off x="426795" y="1099446"/>
            <a:ext cx="310759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&lt;&lt;Java Class&gt;&gt;</a:t>
            </a:r>
          </a:p>
          <a:p>
            <a:pPr algn="ctr"/>
            <a:r>
              <a:rPr lang="pt-BR" sz="1400" dirty="0"/>
              <a:t>Biblioteca Controller</a:t>
            </a:r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D530C2F4-3645-487F-A4F6-1D2D44DB07BF}"/>
              </a:ext>
            </a:extLst>
          </p:cNvPr>
          <p:cNvSpPr/>
          <p:nvPr/>
        </p:nvSpPr>
        <p:spPr>
          <a:xfrm>
            <a:off x="8826975" y="1046384"/>
            <a:ext cx="260548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&lt;&lt;Java Class&gt;&gt;</a:t>
            </a:r>
          </a:p>
          <a:p>
            <a:pPr algn="ctr"/>
            <a:r>
              <a:rPr lang="pt-BR" sz="1400" dirty="0"/>
              <a:t>Biblioteca (Model)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B968729-7501-48A8-8B7A-581F01E29EE0}"/>
              </a:ext>
            </a:extLst>
          </p:cNvPr>
          <p:cNvSpPr/>
          <p:nvPr/>
        </p:nvSpPr>
        <p:spPr>
          <a:xfrm>
            <a:off x="4736900" y="1970965"/>
            <a:ext cx="2910961" cy="8185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4057B2A-3893-47FD-B04E-F42D3E9259C7}"/>
              </a:ext>
            </a:extLst>
          </p:cNvPr>
          <p:cNvSpPr/>
          <p:nvPr/>
        </p:nvSpPr>
        <p:spPr>
          <a:xfrm>
            <a:off x="440354" y="1984350"/>
            <a:ext cx="3094032" cy="1865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AE248B-F864-43DC-8AA1-42C4F5FAE6B7}"/>
              </a:ext>
            </a:extLst>
          </p:cNvPr>
          <p:cNvSpPr txBox="1"/>
          <p:nvPr/>
        </p:nvSpPr>
        <p:spPr>
          <a:xfrm>
            <a:off x="440354" y="2033538"/>
            <a:ext cx="3094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+ cadastrarLivro() ResponseEntity</a:t>
            </a:r>
          </a:p>
          <a:p>
            <a:r>
              <a:rPr lang="pt-BR" sz="1400" dirty="0">
                <a:solidFill>
                  <a:srgbClr val="FF0000"/>
                </a:solidFill>
              </a:rPr>
              <a:t>+ exibeLivroById(id): ResponseEntity</a:t>
            </a:r>
          </a:p>
          <a:p>
            <a:r>
              <a:rPr lang="pt-BR" sz="1400" dirty="0">
                <a:solidFill>
                  <a:srgbClr val="FF0000"/>
                </a:solidFill>
              </a:rPr>
              <a:t>+ alteraLivro(): ResponseEntity</a:t>
            </a:r>
          </a:p>
          <a:p>
            <a:r>
              <a:rPr lang="pt-BR" sz="1400" dirty="0">
                <a:solidFill>
                  <a:srgbClr val="FF0000"/>
                </a:solidFill>
              </a:rPr>
              <a:t>+ deletaPorId(id): ResponseEntity</a:t>
            </a:r>
          </a:p>
          <a:p>
            <a:r>
              <a:rPr lang="pt-BR" sz="1400" dirty="0">
                <a:solidFill>
                  <a:srgbClr val="FF0000"/>
                </a:solidFill>
              </a:rPr>
              <a:t>+ reservarLivro(): ResponseEntity</a:t>
            </a:r>
          </a:p>
          <a:p>
            <a:r>
              <a:rPr lang="pt-BR" sz="1400" dirty="0">
                <a:solidFill>
                  <a:srgbClr val="FF0000"/>
                </a:solidFill>
              </a:rPr>
              <a:t>+ retirarLivro(): ResponseEntity</a:t>
            </a:r>
          </a:p>
          <a:p>
            <a:r>
              <a:rPr lang="pt-BR" sz="1400" dirty="0">
                <a:solidFill>
                  <a:srgbClr val="FF0000"/>
                </a:solidFill>
              </a:rPr>
              <a:t>+ renovarLivro(): ResponseEntity</a:t>
            </a:r>
          </a:p>
          <a:p>
            <a:r>
              <a:rPr lang="pt-BR" sz="1400" dirty="0">
                <a:solidFill>
                  <a:srgbClr val="FF0000"/>
                </a:solidFill>
              </a:rPr>
              <a:t>+ devolverLivro(): ResponseEntity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71EE3D1-8797-428A-8452-5DC20A245390}"/>
              </a:ext>
            </a:extLst>
          </p:cNvPr>
          <p:cNvSpPr/>
          <p:nvPr/>
        </p:nvSpPr>
        <p:spPr>
          <a:xfrm>
            <a:off x="8840175" y="1569604"/>
            <a:ext cx="2592286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- int: id</a:t>
            </a:r>
          </a:p>
          <a:p>
            <a:r>
              <a:rPr lang="pt-BR" sz="1600" dirty="0">
                <a:solidFill>
                  <a:schemeClr val="tx1"/>
                </a:solidFill>
              </a:rPr>
              <a:t>- int: qtdLivros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F483BFB-1DD4-4060-979F-12756F4C30DC}"/>
              </a:ext>
            </a:extLst>
          </p:cNvPr>
          <p:cNvSpPr/>
          <p:nvPr/>
        </p:nvSpPr>
        <p:spPr>
          <a:xfrm>
            <a:off x="8826974" y="2092823"/>
            <a:ext cx="2602666" cy="829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59CA31-F308-422C-897E-C6BBB41E764E}"/>
              </a:ext>
            </a:extLst>
          </p:cNvPr>
          <p:cNvSpPr txBox="1"/>
          <p:nvPr/>
        </p:nvSpPr>
        <p:spPr>
          <a:xfrm>
            <a:off x="8826974" y="2092824"/>
            <a:ext cx="259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+ getId(): Int</a:t>
            </a:r>
          </a:p>
          <a:p>
            <a:r>
              <a:rPr lang="pt-BR" sz="1600" dirty="0">
                <a:solidFill>
                  <a:srgbClr val="FF0000"/>
                </a:solidFill>
              </a:rPr>
              <a:t>+ getQtdLivros(): Int</a:t>
            </a:r>
          </a:p>
        </p:txBody>
      </p:sp>
    </p:spTree>
    <p:extLst>
      <p:ext uri="{BB962C8B-B14F-4D97-AF65-F5344CB8AC3E}">
        <p14:creationId xmlns:p14="http://schemas.microsoft.com/office/powerpoint/2010/main" val="154656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B4786A-AC4B-486A-AFF8-70A66F46E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798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21EA05-2AA7-46C2-B7BA-C980F257B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5725" y="424869"/>
            <a:ext cx="2351059" cy="651499"/>
          </a:xfrm>
        </p:spPr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2C93B7-FB16-47B9-A7C1-C9BD335274A2}"/>
              </a:ext>
            </a:extLst>
          </p:cNvPr>
          <p:cNvSpPr txBox="1"/>
          <p:nvPr/>
        </p:nvSpPr>
        <p:spPr>
          <a:xfrm>
            <a:off x="1067345" y="1482026"/>
            <a:ext cx="10057310" cy="511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32" dirty="0"/>
              <a:t>Estamos utilizando o database do AzureSQLServer, onde ficará salvo todo nosso banco de dados e temos um backup no MYSQL, caso aconteça algum problema, o Azure também garante uma consistência maior de dados que podem ser acessados por aplicações, ambientes e máquinas que estão em lugares diferentes;</a:t>
            </a:r>
          </a:p>
          <a:p>
            <a:endParaRPr lang="pt-BR" sz="1632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32" dirty="0"/>
              <a:t>Estamos usando uma </a:t>
            </a:r>
            <a:r>
              <a:rPr lang="pt-BR" sz="1632" dirty="0" err="1"/>
              <a:t>api</a:t>
            </a:r>
            <a:r>
              <a:rPr lang="pt-BR" sz="1632" dirty="0"/>
              <a:t> do Google Books, onde será feita a requisição dos dados tudo via front e salvaremos em nosso database apenas os dados relevantes para nós, como nome, descrição, tipo do livro e também possui alguns atributos a mais que implementamos para se adequar ao nosso sistema, como disponibilidade do livro e também disponibilizar </a:t>
            </a:r>
            <a:r>
              <a:rPr lang="pt-BR" sz="1632" dirty="0" err="1"/>
              <a:t>eBooks</a:t>
            </a:r>
            <a:r>
              <a:rPr lang="pt-BR" sz="1632" dirty="0"/>
              <a:t> e outras informações de livros que não estão em nossa base de dados;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32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32" dirty="0"/>
              <a:t>A nossa web Application onde terá toda a conexão com o banco e que o nosso front vai consumir direto da nossa web Application, utilizamos Java, pois é uma linguagem que possui maior capacidade de adaptação em </a:t>
            </a:r>
            <a:r>
              <a:rPr lang="pt-BR" sz="1632" dirty="0" err="1"/>
              <a:t>S.Os</a:t>
            </a:r>
            <a:r>
              <a:rPr lang="pt-BR" sz="1632" dirty="0"/>
              <a:t> diferentes, sendo uma linguagem bastante difundida no atual cenário da tecnologia;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32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32" dirty="0"/>
              <a:t>Foi utilizada arquitetura de </a:t>
            </a:r>
            <a:r>
              <a:rPr lang="pt-BR" sz="1632" dirty="0" err="1"/>
              <a:t>microserviços</a:t>
            </a:r>
            <a:r>
              <a:rPr lang="pt-BR" sz="1632" dirty="0"/>
              <a:t> para garantir uma maior escalabilidade do projeto, permitindo que diversos front-</a:t>
            </a:r>
            <a:r>
              <a:rPr lang="pt-BR" sz="1632" dirty="0" err="1"/>
              <a:t>ends</a:t>
            </a:r>
            <a:r>
              <a:rPr lang="pt-BR" sz="1632" dirty="0"/>
              <a:t> em diversas </a:t>
            </a:r>
            <a:r>
              <a:rPr lang="pt-BR" sz="1632"/>
              <a:t>plataformas diferentes.</a:t>
            </a:r>
            <a:endParaRPr lang="pt-BR" sz="1632" dirty="0"/>
          </a:p>
          <a:p>
            <a:endParaRPr lang="pt-BR" sz="1632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32" dirty="0"/>
              <a:t>No nosso front, utilizaremos React, Html, Css e Js, linguagens em que os integrantes estão mais familiarizados, e pensando na escalabilidade, adicionamos um container de mobile, onde será feito em Kotlin para Android, e em paralelo fazer em React Native, onde atende Android e IOS.  </a:t>
            </a:r>
          </a:p>
          <a:p>
            <a:endParaRPr lang="pt-BR" sz="1632" dirty="0"/>
          </a:p>
        </p:txBody>
      </p:sp>
    </p:spTree>
    <p:extLst>
      <p:ext uri="{BB962C8B-B14F-4D97-AF65-F5344CB8AC3E}">
        <p14:creationId xmlns:p14="http://schemas.microsoft.com/office/powerpoint/2010/main" val="2219563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7558</TotalTime>
  <Words>1013</Words>
  <Application>Microsoft Office PowerPoint</Application>
  <PresentationFormat>Widescreen</PresentationFormat>
  <Paragraphs>143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EDUARDO COSTA SALLES .</dc:creator>
  <cp:lastModifiedBy>JOSÉ EDUARDO COSTA SALLES .</cp:lastModifiedBy>
  <cp:revision>34</cp:revision>
  <dcterms:created xsi:type="dcterms:W3CDTF">2021-10-07T21:29:00Z</dcterms:created>
  <dcterms:modified xsi:type="dcterms:W3CDTF">2021-11-17T22:47:34Z</dcterms:modified>
</cp:coreProperties>
</file>