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3"/>
  </p:notesMasterIdLst>
  <p:handoutMasterIdLst>
    <p:handoutMasterId r:id="rId24"/>
  </p:handoutMasterIdLst>
  <p:sldIdLst>
    <p:sldId id="607" r:id="rId6"/>
    <p:sldId id="616" r:id="rId7"/>
    <p:sldId id="634" r:id="rId8"/>
    <p:sldId id="624" r:id="rId9"/>
    <p:sldId id="631" r:id="rId10"/>
    <p:sldId id="630" r:id="rId11"/>
    <p:sldId id="632" r:id="rId12"/>
    <p:sldId id="635" r:id="rId13"/>
    <p:sldId id="633" r:id="rId14"/>
    <p:sldId id="623" r:id="rId15"/>
    <p:sldId id="601" r:id="rId16"/>
    <p:sldId id="574" r:id="rId17"/>
    <p:sldId id="625" r:id="rId18"/>
    <p:sldId id="605" r:id="rId19"/>
    <p:sldId id="636" r:id="rId20"/>
    <p:sldId id="600" r:id="rId21"/>
    <p:sldId id="627" r:id="rId22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>
            <a:extLst>
              <a:ext uri="{FF2B5EF4-FFF2-40B4-BE49-F238E27FC236}">
                <a16:creationId xmlns:a16="http://schemas.microsoft.com/office/drawing/2014/main" id="{A0DD221E-8B95-4844-97A2-90A03C672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094" y="1109607"/>
            <a:ext cx="12448085" cy="5864629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</a:p>
          <a:p>
            <a:endParaRPr lang="pt-BR" sz="4000" dirty="0"/>
          </a:p>
          <a:p>
            <a:pPr algn="just"/>
            <a:r>
              <a:rPr lang="pt-BR" sz="2400" dirty="0"/>
              <a:t>Analisamos como funciona o atual sistema de gerenciamento e controle da entrada e saída dos livros da faculdade e observamos uma dificuldade em garantir a qualidade desse gerenciamento devido ao fato de utilizarem papéis para registro de requisição dos livros feito por um aluno, dificultando ao administrador da biblioteca em garantir a veracidade de tais requisições.</a:t>
            </a:r>
          </a:p>
          <a:p>
            <a:pPr algn="just"/>
            <a:r>
              <a:rPr lang="pt-BR" sz="2400" dirty="0"/>
              <a:t>Por outro lado, identificamos também que os usuários que requisitam os livros têm dificuldades em achar o conteúdo que o ajudará em seu estudo por não saber de todas as alternativas, e por ter pouco tempo disponível, não consegue fazer uma pesquisa manual pela biblioteca.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4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</a:p>
          <a:p>
            <a:pPr lvl="1"/>
            <a:r>
              <a:rPr lang="pt-BR" sz="3200" dirty="0"/>
              <a:t>Identificar quem deve ser entrevistado</a:t>
            </a:r>
          </a:p>
          <a:p>
            <a:pPr lvl="1"/>
            <a:r>
              <a:rPr lang="pt-BR" sz="3200" dirty="0"/>
              <a:t>Decidir como será a entrevista </a:t>
            </a:r>
            <a:r>
              <a:rPr lang="pt-BR" sz="2400" dirty="0"/>
              <a:t>(áudio, questionário...)</a:t>
            </a:r>
          </a:p>
          <a:p>
            <a:pPr lvl="1"/>
            <a:r>
              <a:rPr lang="pt-BR" sz="3200" dirty="0"/>
              <a:t>A entrevista deve ser não estruturada. Uma conversa pedindo que a pessoa explique o desejado, mas com perguntas para aprofundar. </a:t>
            </a:r>
            <a:r>
              <a:rPr lang="pt-BR" sz="3200" dirty="0">
                <a:solidFill>
                  <a:srgbClr val="E6005A"/>
                </a:solidFill>
              </a:rPr>
              <a:t>Qualitativa</a:t>
            </a:r>
            <a:r>
              <a:rPr lang="pt-BR" sz="3200" dirty="0"/>
              <a:t>.</a:t>
            </a:r>
          </a:p>
          <a:p>
            <a:pPr lvl="1"/>
            <a:r>
              <a:rPr lang="pt-BR" sz="3200" dirty="0"/>
              <a:t>Você deverá criar um slide com as percepções levantadas (Mostrar um exemplo de como pode ser o slide).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</a:p>
        </p:txBody>
      </p:sp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anose="00000500000000000000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Boas vindas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a pessoa (4 min)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Perguntas pessoais para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relaxar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(evite temas polêmicos). (2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Perguntas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fáceis para o aquecimento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Questionário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ou deixar a pessoa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Falar/Explicar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Depois de realizar o questionários, você deve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sondar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sobre o que ele achou e se tem algo mais que gostaria de falar. (5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Fim de papo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(5 min). Você agradece pela participação, paga um café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  <a:sym typeface="Wingdings" panose="05000000000000000000" pitchFamily="2" charset="2"/>
              </a:rPr>
              <a:t> e se despede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 (5 min)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53746"/>
                </a:solidFill>
                <a:latin typeface="Exo 2" panose="00000500000000000000" pitchFamily="50" charset="0"/>
              </a:rPr>
              <a:t>* Se for gravar, peça permissão (muita gente não gosta) e envie uma cópia do áudio para a pessoa.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</a:p>
        </p:txBody>
      </p:sp>
    </p:spTree>
    <p:extLst>
      <p:ext uri="{BB962C8B-B14F-4D97-AF65-F5344CB8AC3E}">
        <p14:creationId xmlns:p14="http://schemas.microsoft.com/office/powerpoint/2010/main" val="287210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7A267B7A-D473-474B-8198-A8326A20C2B8}"/>
              </a:ext>
            </a:extLst>
          </p:cNvPr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996320F-8012-42D5-A8E9-DDE68A5940E9}"/>
              </a:ext>
            </a:extLst>
          </p:cNvPr>
          <p:cNvSpPr/>
          <p:nvPr/>
        </p:nvSpPr>
        <p:spPr>
          <a:xfrm>
            <a:off x="6721475" y="1526853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DBFA817-F5A6-4C4F-B92D-EEB702D41605}"/>
              </a:ext>
            </a:extLst>
          </p:cNvPr>
          <p:cNvSpPr/>
          <p:nvPr/>
        </p:nvSpPr>
        <p:spPr>
          <a:xfrm>
            <a:off x="783771" y="136386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 FORMULÁRIO CHATO </a:t>
            </a:r>
            <a:r>
              <a:rPr lang="pt-BR" sz="2000" dirty="0"/>
              <a:t>10x</a:t>
            </a:r>
            <a:endParaRPr lang="pt-BR" sz="4800" dirty="0"/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3E28CCAF-67AF-4232-9049-9271BE799446}"/>
              </a:ext>
            </a:extLst>
          </p:cNvPr>
          <p:cNvSpPr/>
          <p:nvPr/>
        </p:nvSpPr>
        <p:spPr>
          <a:xfrm>
            <a:off x="5172891" y="350631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52BDACC8-1ED2-4045-8FCA-AF9F73D0C13E}"/>
              </a:ext>
            </a:extLst>
          </p:cNvPr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CONSEGUI FAZER 8</a:t>
            </a:r>
            <a:r>
              <a:rPr lang="pt-BR" sz="2000" dirty="0"/>
              <a:t>x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7350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291" y="666118"/>
            <a:ext cx="9672368" cy="68382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83460F-48B9-414D-A762-A7BAEA66A3A5}"/>
              </a:ext>
            </a:extLst>
          </p:cNvPr>
          <p:cNvSpPr txBox="1"/>
          <p:nvPr/>
        </p:nvSpPr>
        <p:spPr>
          <a:xfrm>
            <a:off x="2211243" y="2746759"/>
            <a:ext cx="2944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- Registrar os livros em papel      é chato;</a:t>
            </a:r>
          </a:p>
          <a:p>
            <a:pPr algn="just"/>
            <a:r>
              <a:rPr lang="pt-BR" sz="1800" dirty="0"/>
              <a:t>- É difícil encontrar livros específicos;</a:t>
            </a:r>
          </a:p>
          <a:p>
            <a:pPr algn="just"/>
            <a:r>
              <a:rPr lang="pt-BR" sz="1800" dirty="0"/>
              <a:t>- Usar papel para organizar algo está ultrapassado;</a:t>
            </a:r>
          </a:p>
          <a:p>
            <a:pPr algn="just"/>
            <a:r>
              <a:rPr lang="pt-BR" sz="1800" dirty="0"/>
              <a:t>- Ambiente agradável.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36ECD9-4C6E-4968-8D49-EDC3FED4C016}"/>
              </a:ext>
            </a:extLst>
          </p:cNvPr>
          <p:cNvSpPr txBox="1"/>
          <p:nvPr/>
        </p:nvSpPr>
        <p:spPr>
          <a:xfrm>
            <a:off x="3130586" y="666118"/>
            <a:ext cx="1425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Gabriel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BAC321-31B5-4144-8CD5-467771AB6953}"/>
              </a:ext>
            </a:extLst>
          </p:cNvPr>
          <p:cNvSpPr txBox="1"/>
          <p:nvPr/>
        </p:nvSpPr>
        <p:spPr>
          <a:xfrm>
            <a:off x="5502043" y="691003"/>
            <a:ext cx="588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91E087-EB8E-4F0B-A6E1-17939F4D916A}"/>
              </a:ext>
            </a:extLst>
          </p:cNvPr>
          <p:cNvSpPr txBox="1"/>
          <p:nvPr/>
        </p:nvSpPr>
        <p:spPr>
          <a:xfrm>
            <a:off x="4788216" y="1174615"/>
            <a:ext cx="40247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   Preguiça em procurar livro;</a:t>
            </a:r>
          </a:p>
          <a:p>
            <a:pPr marL="342900" indent="-342900">
              <a:buFontTx/>
              <a:buChar char="-"/>
            </a:pPr>
            <a:r>
              <a:rPr lang="pt-BR" dirty="0"/>
              <a:t>Falta de organização para reservar algum livro;</a:t>
            </a:r>
          </a:p>
          <a:p>
            <a:pPr marL="342900" indent="-342900">
              <a:buFontTx/>
              <a:buChar char="-"/>
            </a:pPr>
            <a:r>
              <a:rPr lang="pt-BR" dirty="0"/>
              <a:t>Percepção de ter poucos livros</a:t>
            </a:r>
          </a:p>
          <a:p>
            <a:pPr marL="342900" indent="-34290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79BBA0-891E-44B8-8C0D-EC0CA6A54CB3}"/>
              </a:ext>
            </a:extLst>
          </p:cNvPr>
          <p:cNvSpPr txBox="1"/>
          <p:nvPr/>
        </p:nvSpPr>
        <p:spPr>
          <a:xfrm>
            <a:off x="8756253" y="2364310"/>
            <a:ext cx="294496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Videoaulas de conteúdos sobre tecnologia;</a:t>
            </a:r>
          </a:p>
          <a:p>
            <a:r>
              <a:rPr lang="pt-BR" dirty="0"/>
              <a:t>- Informações sobre as principais linguagens do mercado;</a:t>
            </a:r>
          </a:p>
          <a:p>
            <a:r>
              <a:rPr lang="pt-BR" dirty="0"/>
              <a:t>- Conteúdos do trabalho.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4527D4-8C0C-46C8-ABED-99913844FCFC}"/>
              </a:ext>
            </a:extLst>
          </p:cNvPr>
          <p:cNvSpPr txBox="1"/>
          <p:nvPr/>
        </p:nvSpPr>
        <p:spPr>
          <a:xfrm>
            <a:off x="5796366" y="514543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298643-45F7-48C6-A98E-A95E637B371E}"/>
              </a:ext>
            </a:extLst>
          </p:cNvPr>
          <p:cNvSpPr txBox="1"/>
          <p:nvPr/>
        </p:nvSpPr>
        <p:spPr>
          <a:xfrm>
            <a:off x="4731546" y="4778084"/>
            <a:ext cx="402470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1800" dirty="0"/>
              <a:t>Fala sobre novas tecnologias</a:t>
            </a:r>
          </a:p>
          <a:p>
            <a:pPr marL="342900" indent="-342900">
              <a:buFontTx/>
              <a:buChar char="-"/>
            </a:pPr>
            <a:r>
              <a:rPr lang="pt-BR" sz="1800" dirty="0"/>
              <a:t>Fala sobre jogos;</a:t>
            </a:r>
          </a:p>
          <a:p>
            <a:pPr marL="342900" indent="-342900">
              <a:buFontTx/>
              <a:buChar char="-"/>
            </a:pPr>
            <a:r>
              <a:rPr lang="pt-BR" sz="1800" dirty="0"/>
              <a:t>Faz estágio;</a:t>
            </a:r>
          </a:p>
          <a:p>
            <a:r>
              <a:rPr lang="pt-BR" sz="1800" dirty="0"/>
              <a:t>-    Estuda;</a:t>
            </a:r>
          </a:p>
          <a:p>
            <a:pPr marL="342900" indent="-342900">
              <a:buFontTx/>
              <a:buChar char="-"/>
            </a:pP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A8FD08-5ED0-4696-B8AF-DFF0FF72C84B}"/>
              </a:ext>
            </a:extLst>
          </p:cNvPr>
          <p:cNvSpPr txBox="1"/>
          <p:nvPr/>
        </p:nvSpPr>
        <p:spPr>
          <a:xfrm>
            <a:off x="2357195" y="6281956"/>
            <a:ext cx="38248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dirty="0"/>
              <a:t>Tempo livre escasso;</a:t>
            </a:r>
          </a:p>
          <a:p>
            <a:pPr marL="342900" indent="-342900">
              <a:buFontTx/>
              <a:buChar char="-"/>
            </a:pPr>
            <a:r>
              <a:rPr lang="pt-BR" dirty="0"/>
              <a:t>Cansaço físico;</a:t>
            </a:r>
          </a:p>
          <a:p>
            <a:pPr marL="342900" indent="-342900">
              <a:buFontTx/>
              <a:buChar char="-"/>
            </a:pPr>
            <a:r>
              <a:rPr lang="pt-BR" dirty="0"/>
              <a:t>Organização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0F0561-FAAB-4796-A6AE-54239DEF790F}"/>
              </a:ext>
            </a:extLst>
          </p:cNvPr>
          <p:cNvSpPr txBox="1"/>
          <p:nvPr/>
        </p:nvSpPr>
        <p:spPr>
          <a:xfrm>
            <a:off x="6909389" y="6209244"/>
            <a:ext cx="43671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dirty="0"/>
              <a:t>Maior praticidade no dia a dia;</a:t>
            </a:r>
          </a:p>
          <a:p>
            <a:pPr marL="342900" indent="-342900">
              <a:buFontTx/>
              <a:buChar char="-"/>
            </a:pPr>
            <a:r>
              <a:rPr lang="pt-BR" dirty="0"/>
              <a:t>Facilidade de organização;</a:t>
            </a:r>
          </a:p>
          <a:p>
            <a:pPr marL="342900" indent="-342900">
              <a:buFontTx/>
              <a:buChar char="-"/>
            </a:pPr>
            <a:r>
              <a:rPr lang="pt-BR" dirty="0"/>
              <a:t>Encontrar variedades de conteúdo.</a:t>
            </a:r>
          </a:p>
        </p:txBody>
      </p:sp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736" y="794123"/>
            <a:ext cx="9416242" cy="665718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A81F11-A107-4DC6-A920-E9D32CB7F82C}"/>
              </a:ext>
            </a:extLst>
          </p:cNvPr>
          <p:cNvSpPr txBox="1"/>
          <p:nvPr/>
        </p:nvSpPr>
        <p:spPr>
          <a:xfrm>
            <a:off x="2836189" y="794123"/>
            <a:ext cx="1642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C77685-0D04-405F-A4D6-4121CD4AE949}"/>
              </a:ext>
            </a:extLst>
          </p:cNvPr>
          <p:cNvSpPr txBox="1"/>
          <p:nvPr/>
        </p:nvSpPr>
        <p:spPr>
          <a:xfrm>
            <a:off x="5339027" y="833995"/>
            <a:ext cx="689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6676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16393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3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5806" y="3217006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19133" y="4610356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3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719132" y="600116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isso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aquilo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09424E-04A1-461B-B173-B1448D152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</a:p>
          <a:p>
            <a:r>
              <a:rPr lang="pt-BR" sz="3600" dirty="0"/>
              <a:t>Passo 3 – Entrevistas (5 para o grupo)</a:t>
            </a:r>
          </a:p>
          <a:p>
            <a:r>
              <a:rPr lang="pt-BR" sz="3600" dirty="0"/>
              <a:t>Passo 4 – Mapa de Empatia </a:t>
            </a:r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5958445"/>
          </a:xfrm>
        </p:spPr>
        <p:txBody>
          <a:bodyPr/>
          <a:lstStyle/>
          <a:p>
            <a:r>
              <a:rPr lang="pt-BR" dirty="0"/>
              <a:t>Qual o nome do Grupo</a:t>
            </a:r>
          </a:p>
          <a:p>
            <a:pPr marL="0" indent="0">
              <a:buNone/>
            </a:pPr>
            <a:r>
              <a:rPr lang="pt-BR" dirty="0"/>
              <a:t>   R: </a:t>
            </a:r>
            <a:r>
              <a:rPr lang="pt-BR" sz="3600" dirty="0" err="1"/>
              <a:t>ThothLib</a:t>
            </a:r>
            <a:endParaRPr lang="pt-BR" sz="3600" dirty="0"/>
          </a:p>
          <a:p>
            <a:r>
              <a:rPr lang="pt-BR" dirty="0"/>
              <a:t>RA e Integrantes do Grupo</a:t>
            </a:r>
          </a:p>
          <a:p>
            <a:r>
              <a:rPr lang="pt-BR" sz="3200" dirty="0"/>
              <a:t>01202112 – </a:t>
            </a:r>
            <a:r>
              <a:rPr lang="pt-BR" sz="3200" dirty="0" err="1"/>
              <a:t>Luis</a:t>
            </a:r>
            <a:r>
              <a:rPr lang="pt-BR" sz="3200" dirty="0"/>
              <a:t> Gustavo;</a:t>
            </a:r>
          </a:p>
          <a:p>
            <a:r>
              <a:rPr lang="pt-BR" sz="3200" dirty="0"/>
              <a:t>01201038 – Lucas Donizete;</a:t>
            </a:r>
          </a:p>
          <a:p>
            <a:r>
              <a:rPr lang="pt-BR" sz="3200" dirty="0"/>
              <a:t>01202060 – José Eduardo;</a:t>
            </a:r>
          </a:p>
          <a:p>
            <a:r>
              <a:rPr lang="pt-BR" sz="3200" dirty="0"/>
              <a:t>01202084 – Lucas Alves;</a:t>
            </a:r>
          </a:p>
          <a:p>
            <a:r>
              <a:rPr lang="pt-BR" sz="3200" dirty="0"/>
              <a:t>01202113- Matheus Alencar;</a:t>
            </a:r>
          </a:p>
          <a:p>
            <a:r>
              <a:rPr lang="pt-BR" sz="3200" dirty="0"/>
              <a:t>01202017- Hanan Ortiz.</a:t>
            </a:r>
          </a:p>
          <a:p>
            <a:endParaRPr lang="pt-BR" dirty="0"/>
          </a:p>
          <a:p>
            <a:pPr marL="0" indent="0">
              <a:buNone/>
            </a:pP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</a:p>
          <a:p>
            <a:pPr marL="0" indent="0">
              <a:buNone/>
            </a:pPr>
            <a:r>
              <a:rPr lang="pt-BR" dirty="0"/>
              <a:t>R: Sistema de gestão de livros de uma biblioteca.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Visite uma empresa (mesmo que virtualmente) para conhecer e </a:t>
            </a:r>
            <a:r>
              <a:rPr lang="pt-BR" dirty="0" err="1"/>
              <a:t>e</a:t>
            </a:r>
            <a:r>
              <a:rPr lang="pt-BR" dirty="0"/>
              <a:t> ou faça uma OBSERVAÇÃO EM CAMPO (virtual).  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Olhe como funcionam as coisas (passo a passo do hoje)</a:t>
            </a:r>
          </a:p>
          <a:p>
            <a:pPr marL="0" indent="0">
              <a:buNone/>
            </a:pPr>
            <a:r>
              <a:rPr lang="pt-BR" sz="3600" dirty="0"/>
              <a:t>Veja se já não existem pesquisas na WEB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433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6656561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pPr algn="just"/>
            <a:r>
              <a:rPr lang="pt-BR" sz="1800" dirty="0"/>
              <a:t>Baseado em nossas experiências com instituições de ensino pudemos observara a constante precariedade e por vezes o descaso com as bibliotecas, muitas delas utilizando papel e caneta com método para controle estoque e gerenciamento da entrada saída de livros do seu acervo.</a:t>
            </a:r>
          </a:p>
          <a:p>
            <a:pPr marL="0" indent="0" algn="just">
              <a:buNone/>
            </a:pPr>
            <a:endParaRPr lang="pt-BR" sz="1800" dirty="0"/>
          </a:p>
          <a:p>
            <a:pPr algn="just"/>
            <a:r>
              <a:rPr lang="pt-BR" sz="1800" dirty="0"/>
              <a:t>Com nossas pesquisas de mercado concluímos que nossos concorrentes são principalmente empresas que atuam no mercado de softwares para controle estoque no geral, tais como: </a:t>
            </a:r>
            <a:r>
              <a:rPr lang="pt-BR" sz="1800" dirty="0" err="1"/>
              <a:t>Nexux</a:t>
            </a:r>
            <a:r>
              <a:rPr lang="pt-BR" sz="1800" dirty="0"/>
              <a:t>, </a:t>
            </a:r>
            <a:r>
              <a:rPr lang="pt-BR" sz="1800" dirty="0" err="1"/>
              <a:t>Linx</a:t>
            </a:r>
            <a:r>
              <a:rPr lang="pt-BR" sz="1800" dirty="0"/>
              <a:t>, </a:t>
            </a:r>
            <a:r>
              <a:rPr lang="pt-BR" sz="1800" dirty="0" err="1"/>
              <a:t>Tovts</a:t>
            </a:r>
            <a:r>
              <a:rPr lang="pt-BR" sz="1800" dirty="0"/>
              <a:t> e SAP.</a:t>
            </a:r>
          </a:p>
          <a:p>
            <a:endParaRPr lang="pt-BR" sz="2000" dirty="0"/>
          </a:p>
          <a:p>
            <a:r>
              <a:rPr lang="pt-BR" sz="2000" dirty="0"/>
              <a:t>Nosso diferencial consiste no modelo de entra de software Taylor </a:t>
            </a:r>
            <a:r>
              <a:rPr lang="pt-BR" sz="2000" dirty="0" err="1"/>
              <a:t>Made</a:t>
            </a:r>
            <a:r>
              <a:rPr lang="pt-BR" sz="2000" dirty="0"/>
              <a:t>, onde implementamos o sistemas com as especificações mais adequadas para cada cliente com isso atendendo suas dores e otimizando todo o processo de gerenciamento de estoque.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1000" u="sng" dirty="0">
                <a:hlinkClick r:id="rId2" tooltip="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"/>
              </a:rPr>
              <a:t>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</a:t>
            </a:r>
            <a:endParaRPr lang="pt-BR" sz="1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-  O que são?!</a:t>
            </a: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FDC502C0-441C-C740-8516-6F7F6039D4C6}"/>
              </a:ext>
            </a:extLst>
          </p:cNvPr>
          <p:cNvSpPr txBox="1">
            <a:spLocks/>
          </p:cNvSpPr>
          <p:nvPr/>
        </p:nvSpPr>
        <p:spPr>
          <a:xfrm>
            <a:off x="10093743" y="5584649"/>
            <a:ext cx="2873828" cy="940639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600" dirty="0"/>
              <a:t>Alan Cooper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O pai do Visual Basic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0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371877"/>
            <a:ext cx="12448085" cy="3312368"/>
          </a:xfrm>
        </p:spPr>
        <p:txBody>
          <a:bodyPr/>
          <a:lstStyle/>
          <a:p>
            <a:r>
              <a:rPr lang="pt-BR" dirty="0"/>
              <a:t>NÃO SÃO INVENTADAS!</a:t>
            </a:r>
          </a:p>
          <a:p>
            <a:r>
              <a:rPr lang="pt-BR" dirty="0"/>
              <a:t>Tem um nome, mas representa um grupo de pessoas, e não um usuário específico.</a:t>
            </a:r>
          </a:p>
          <a:p>
            <a:r>
              <a:rPr lang="pt-BR" dirty="0"/>
              <a:t>Traz características gerais do público pesquisado.</a:t>
            </a:r>
          </a:p>
          <a:p>
            <a:r>
              <a:rPr lang="pt-BR" dirty="0"/>
              <a:t>Pode-se usar a </a:t>
            </a:r>
            <a:r>
              <a:rPr lang="pt-BR" dirty="0" err="1"/>
              <a:t>Netnografia</a:t>
            </a:r>
            <a:r>
              <a:rPr lang="pt-BR" dirty="0"/>
              <a:t> (pesquisa em redes sociais).</a:t>
            </a:r>
          </a:p>
          <a:p>
            <a:r>
              <a:rPr lang="pt-BR" dirty="0"/>
              <a:t>Identifique os usuários utilizadores, e defina uma persona para cada um (</a:t>
            </a:r>
            <a:r>
              <a:rPr lang="pt-BR" dirty="0" err="1"/>
              <a:t>ex</a:t>
            </a:r>
            <a:r>
              <a:rPr lang="pt-BR" dirty="0"/>
              <a:t>: Uber).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</a:t>
            </a:r>
          </a:p>
        </p:txBody>
      </p:sp>
    </p:spTree>
    <p:extLst>
      <p:ext uri="{BB962C8B-B14F-4D97-AF65-F5344CB8AC3E}">
        <p14:creationId xmlns:p14="http://schemas.microsoft.com/office/powerpoint/2010/main" val="32326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4"/>
            <a:ext cx="11592008" cy="2614471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Administrador padrão de uma biblioteca(5X semana)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754612" y="1793437"/>
            <a:ext cx="39987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Exo 2" panose="00000500000000000000" pitchFamily="50" charset="0"/>
              </a:rPr>
              <a:t>Carlos </a:t>
            </a:r>
          </a:p>
          <a:p>
            <a:r>
              <a:rPr lang="pt-BR" sz="2400" dirty="0">
                <a:latin typeface="Exo 2" panose="00000500000000000000" pitchFamily="50" charset="0"/>
              </a:rPr>
              <a:t>“O controle de entrada e saída de livros da biblioteca  não  é efetivo.”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833562" y="2214310"/>
            <a:ext cx="57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Tecnologia, uma facilidade!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Gestão;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Segurança e precisão;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Livros, uma fonte de conhecimento.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Quer facilidade em gerenciar a biblioteca;</a:t>
            </a:r>
          </a:p>
          <a:p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76638" y="663397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Sofre com a falta de  controle de estoque e fluxo de entrada e saída;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Eliminar o uso do papel para a realização da retirada do livro;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uma dificuldade em estabelecer a segurança do estoque;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Diminuir gastos com papéis impressos para relatório;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Não tem disponibilidade de fazer uma verificação manual do estoque com frequência;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Automatizar o gerenciamento de disponibilidade dos livros.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A63B8-1788-4ED8-A1C7-137EA2EA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0" y="1804461"/>
            <a:ext cx="1430864" cy="23137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2813818" y="3553138"/>
            <a:ext cx="26851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Idade: 20-35 anos</a:t>
            </a:r>
          </a:p>
        </p:txBody>
      </p:sp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4"/>
            <a:ext cx="11592008" cy="2614471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Usuário frequente da biblioteca(Aluno/Desenvolvedor)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59589" y="1780083"/>
            <a:ext cx="399879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i="1" dirty="0">
                <a:latin typeface="Exo 2" panose="00000500000000000000" pitchFamily="50" charset="0"/>
              </a:rPr>
              <a:t>Gabriel</a:t>
            </a:r>
          </a:p>
          <a:p>
            <a:r>
              <a:rPr lang="pt-BR" sz="2400" i="1" dirty="0">
                <a:latin typeface="Exo 2" panose="00000500000000000000" pitchFamily="50" charset="0"/>
              </a:rPr>
              <a:t>“Tenho dificuldade em encontrar livros sobre temas específicos que desejo aprender.”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884620" y="1898834"/>
            <a:ext cx="576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Ocupado;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Estudioso;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Necessidade de obter informação;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Jogos online;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Conectado no mundo virtual;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Desenvolvedor.</a:t>
            </a:r>
          </a:p>
          <a:p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76638" y="663397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identificar o status do livro.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Procurar livros por temas e assuntos específicos;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saber quais livros a biblioteca contém;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Gostaria de reservar com antecedência;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obter recomendação de livros.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3008892" y="3754064"/>
            <a:ext cx="26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Idade</a:t>
            </a:r>
            <a:r>
              <a:rPr lang="pt-BR" sz="2400" dirty="0"/>
              <a:t>: 18-28 anos</a:t>
            </a:r>
          </a:p>
        </p:txBody>
      </p:sp>
      <p:pic>
        <p:nvPicPr>
          <p:cNvPr id="22" name="Imagem 21" descr="Homem sentado em frente a computador&#10;&#10;Descrição gerada automaticamente">
            <a:extLst>
              <a:ext uri="{FF2B5EF4-FFF2-40B4-BE49-F238E27FC236}">
                <a16:creationId xmlns:a16="http://schemas.microsoft.com/office/drawing/2014/main" id="{933C1BDC-1FB7-45F9-A8C0-C8B210B6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20" y="1982144"/>
            <a:ext cx="1814761" cy="20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091959"/>
            <a:ext cx="12448085" cy="3312368"/>
          </a:xfrm>
        </p:spPr>
        <p:txBody>
          <a:bodyPr/>
          <a:lstStyle/>
          <a:p>
            <a:r>
              <a:rPr lang="pt-BR" dirty="0"/>
              <a:t>Anote os principais pontos identificados nos usuários pesquisados, para cada um dos quadrantes (</a:t>
            </a:r>
            <a:r>
              <a:rPr lang="pt-BR" dirty="0" err="1"/>
              <a:t>Infos</a:t>
            </a:r>
            <a:r>
              <a:rPr lang="pt-BR" dirty="0"/>
              <a:t>/Comportamentos, Dores/Necessidades).</a:t>
            </a:r>
          </a:p>
          <a:p>
            <a:r>
              <a:rPr lang="pt-BR" dirty="0"/>
              <a:t>Agrupe por similaridade.</a:t>
            </a:r>
          </a:p>
          <a:p>
            <a:r>
              <a:rPr lang="pt-BR" dirty="0"/>
              <a:t>Complemente com os detalhes que faltam (nome, frase, biografia,...)</a:t>
            </a:r>
          </a:p>
          <a:p>
            <a:r>
              <a:rPr lang="pt-BR" dirty="0"/>
              <a:t>Escreva tudo nos quadrantes.</a:t>
            </a:r>
          </a:p>
          <a:p>
            <a:r>
              <a:rPr lang="pt-BR" dirty="0"/>
              <a:t>Pronto! Você terá suas </a:t>
            </a:r>
            <a:r>
              <a:rPr lang="pt-BR" dirty="0" err="1"/>
              <a:t>proto-personas</a:t>
            </a:r>
            <a:r>
              <a:rPr lang="pt-BR" dirty="0"/>
              <a:t>.</a:t>
            </a:r>
            <a:r>
              <a:rPr lang="pt-BR" dirty="0">
                <a:sym typeface="Wingdings" pitchFamily="2" charset="2"/>
              </a:rPr>
              <a:t>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– Tá, mas como eu crio uma?</a:t>
            </a:r>
          </a:p>
        </p:txBody>
      </p:sp>
    </p:spTree>
    <p:extLst>
      <p:ext uri="{BB962C8B-B14F-4D97-AF65-F5344CB8AC3E}">
        <p14:creationId xmlns:p14="http://schemas.microsoft.com/office/powerpoint/2010/main" val="32117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1350</Words>
  <Application>Microsoft Office PowerPoint</Application>
  <PresentationFormat>Personalizar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LUIS GUSTAVO DE ARAUJO SILVA .</cp:lastModifiedBy>
  <cp:revision>11</cp:revision>
  <dcterms:created xsi:type="dcterms:W3CDTF">2016-12-01T16:19:35Z</dcterms:created>
  <dcterms:modified xsi:type="dcterms:W3CDTF">2021-08-18T19:38:53Z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