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43" r:id="rId2"/>
    <p:sldId id="944" r:id="rId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0FF2B-7781-43E4-937F-8E6BB5F7ABA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56D5241-200E-4400-8A12-917E783063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AE9A3CF-975E-4D1E-95E2-6F448CED578B}"/>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5" name="Espaço Reservado para Rodapé 4">
            <a:extLst>
              <a:ext uri="{FF2B5EF4-FFF2-40B4-BE49-F238E27FC236}">
                <a16:creationId xmlns:a16="http://schemas.microsoft.com/office/drawing/2014/main" id="{F0A518B8-E3DF-4D2E-8114-3F8F392AF63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D06A6C-BFD0-4C6C-8DA1-4003DD33F158}"/>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2060535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E18FA-7921-4139-A6B2-A165FB75556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806B08-CA02-46BE-87C0-F85961FB2AA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566039C-E85E-410A-A83F-47739FE3706D}"/>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5" name="Espaço Reservado para Rodapé 4">
            <a:extLst>
              <a:ext uri="{FF2B5EF4-FFF2-40B4-BE49-F238E27FC236}">
                <a16:creationId xmlns:a16="http://schemas.microsoft.com/office/drawing/2014/main" id="{285D85AE-23BE-4FF3-8E5B-482C2CA013B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4CDA4AC-6594-4B7F-B826-3AA2ECB384BC}"/>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208582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A3700D-9116-4655-846E-FFD25ED66B1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BA783DC-24E5-4D48-A98C-4C6F8401F16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084CDE-CF65-4FA2-8EDB-9BAB3FFBC5FC}"/>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5" name="Espaço Reservado para Rodapé 4">
            <a:extLst>
              <a:ext uri="{FF2B5EF4-FFF2-40B4-BE49-F238E27FC236}">
                <a16:creationId xmlns:a16="http://schemas.microsoft.com/office/drawing/2014/main" id="{16ED1236-19D2-4F46-8CFE-D9C82B2A11A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7A0F74-0BDA-4038-A588-0DBA3F856A16}"/>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318927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Uma Parte de Conteúdo">
    <p:spTree>
      <p:nvGrpSpPr>
        <p:cNvPr id="1" name=""/>
        <p:cNvGrpSpPr/>
        <p:nvPr/>
      </p:nvGrpSpPr>
      <p:grpSpPr>
        <a:xfrm>
          <a:off x="0" y="0"/>
          <a:ext cx="0" cy="0"/>
          <a:chOff x="0" y="0"/>
          <a:chExt cx="0" cy="0"/>
        </a:xfrm>
      </p:grpSpPr>
      <p:sp>
        <p:nvSpPr>
          <p:cNvPr id="4103" name="Freeform 7"/>
          <p:cNvSpPr>
            <a:spLocks/>
          </p:cNvSpPr>
          <p:nvPr/>
        </p:nvSpPr>
        <p:spPr bwMode="auto">
          <a:xfrm>
            <a:off x="11432460" y="6302667"/>
            <a:ext cx="759540" cy="555333"/>
          </a:xfrm>
          <a:custGeom>
            <a:avLst/>
            <a:gdLst/>
            <a:ahLst/>
            <a:cxnLst>
              <a:cxn ang="0">
                <a:pos x="1475" y="0"/>
              </a:cxn>
              <a:cxn ang="0">
                <a:pos x="742" y="258"/>
              </a:cxn>
              <a:cxn ang="0">
                <a:pos x="701" y="273"/>
              </a:cxn>
              <a:cxn ang="0">
                <a:pos x="660" y="290"/>
              </a:cxn>
              <a:cxn ang="0">
                <a:pos x="620" y="309"/>
              </a:cxn>
              <a:cxn ang="0">
                <a:pos x="582" y="329"/>
              </a:cxn>
              <a:cxn ang="0">
                <a:pos x="544" y="350"/>
              </a:cxn>
              <a:cxn ang="0">
                <a:pos x="508" y="373"/>
              </a:cxn>
              <a:cxn ang="0">
                <a:pos x="472" y="397"/>
              </a:cxn>
              <a:cxn ang="0">
                <a:pos x="437" y="422"/>
              </a:cxn>
              <a:cxn ang="0">
                <a:pos x="404" y="449"/>
              </a:cxn>
              <a:cxn ang="0">
                <a:pos x="371" y="477"/>
              </a:cxn>
              <a:cxn ang="0">
                <a:pos x="341" y="506"/>
              </a:cxn>
              <a:cxn ang="0">
                <a:pos x="311" y="536"/>
              </a:cxn>
              <a:cxn ang="0">
                <a:pos x="281" y="566"/>
              </a:cxn>
              <a:cxn ang="0">
                <a:pos x="254" y="599"/>
              </a:cxn>
              <a:cxn ang="0">
                <a:pos x="228" y="632"/>
              </a:cxn>
              <a:cxn ang="0">
                <a:pos x="203" y="666"/>
              </a:cxn>
              <a:cxn ang="0">
                <a:pos x="179" y="701"/>
              </a:cxn>
              <a:cxn ang="0">
                <a:pos x="158" y="738"/>
              </a:cxn>
              <a:cxn ang="0">
                <a:pos x="136" y="775"/>
              </a:cxn>
              <a:cxn ang="0">
                <a:pos x="117" y="813"/>
              </a:cxn>
              <a:cxn ang="0">
                <a:pos x="98" y="850"/>
              </a:cxn>
              <a:cxn ang="0">
                <a:pos x="82" y="890"/>
              </a:cxn>
              <a:cxn ang="0">
                <a:pos x="67" y="930"/>
              </a:cxn>
              <a:cxn ang="0">
                <a:pos x="53" y="970"/>
              </a:cxn>
              <a:cxn ang="0">
                <a:pos x="41" y="1011"/>
              </a:cxn>
              <a:cxn ang="0">
                <a:pos x="30" y="1053"/>
              </a:cxn>
              <a:cxn ang="0">
                <a:pos x="21" y="1096"/>
              </a:cxn>
              <a:cxn ang="0">
                <a:pos x="14" y="1138"/>
              </a:cxn>
              <a:cxn ang="0">
                <a:pos x="7" y="1181"/>
              </a:cxn>
              <a:cxn ang="0">
                <a:pos x="4" y="1224"/>
              </a:cxn>
              <a:cxn ang="0">
                <a:pos x="1" y="1269"/>
              </a:cxn>
              <a:cxn ang="0">
                <a:pos x="0" y="1313"/>
              </a:cxn>
              <a:cxn ang="0">
                <a:pos x="0" y="1578"/>
              </a:cxn>
              <a:cxn ang="0">
                <a:pos x="1475" y="1578"/>
              </a:cxn>
              <a:cxn ang="0">
                <a:pos x="1475" y="0"/>
              </a:cxn>
            </a:cxnLst>
            <a:rect l="0" t="0"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525">
            <a:noFill/>
            <a:round/>
            <a:headEnd/>
            <a:tailEnd/>
          </a:ln>
        </p:spPr>
        <p:txBody>
          <a:bodyPr vert="horz" wrap="square" lIns="104255" tIns="52128" rIns="104255" bIns="52128" numCol="1" anchor="t" anchorCtr="0" compatLnSpc="1">
            <a:prstTxWarp prst="textNoShape">
              <a:avLst/>
            </a:prstTxWarp>
          </a:bodyPr>
          <a:lstStyle/>
          <a:p>
            <a:endParaRPr lang="pt-BR" sz="2394"/>
          </a:p>
        </p:txBody>
      </p:sp>
      <p:sp>
        <p:nvSpPr>
          <p:cNvPr id="18" name="Espaço Reservado para Texto 17"/>
          <p:cNvSpPr>
            <a:spLocks noGrp="1"/>
          </p:cNvSpPr>
          <p:nvPr>
            <p:ph type="body" sz="quarter" idx="11"/>
          </p:nvPr>
        </p:nvSpPr>
        <p:spPr>
          <a:xfrm>
            <a:off x="1981647" y="1208042"/>
            <a:ext cx="8546987" cy="5225211"/>
          </a:xfrm>
          <a:prstGeom prst="rect">
            <a:avLst/>
          </a:prstGeom>
        </p:spPr>
        <p:txBody>
          <a:bodyPr/>
          <a:lstStyle>
            <a:lvl1pPr>
              <a:buClr>
                <a:srgbClr val="32B9CD"/>
              </a:buClr>
              <a:defRPr>
                <a:latin typeface="Exo 2" pitchFamily="50" charset="0"/>
              </a:defRPr>
            </a:lvl1pPr>
            <a:lvl2pPr>
              <a:buClr>
                <a:srgbClr val="32B9CD"/>
              </a:buClr>
              <a:defRPr>
                <a:latin typeface="Exo 2" pitchFamily="50" charset="0"/>
              </a:defRPr>
            </a:lvl2pPr>
            <a:lvl3pPr>
              <a:buClr>
                <a:srgbClr val="32B9CD"/>
              </a:buClr>
              <a:defRPr>
                <a:latin typeface="Exo 2" pitchFamily="50" charset="0"/>
              </a:defRPr>
            </a:lvl3pPr>
            <a:lvl4pPr>
              <a:buClr>
                <a:srgbClr val="32B9CD"/>
              </a:buClr>
              <a:defRPr>
                <a:latin typeface="Exo 2" pitchFamily="50" charset="0"/>
              </a:defRPr>
            </a:lvl4pPr>
            <a:lvl5pPr>
              <a:buClr>
                <a:srgbClr val="32B9CD"/>
              </a:buClr>
              <a:defRPr>
                <a:latin typeface="Exo 2" pitchFamily="50" charset="0"/>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Rectangle 4"/>
          <p:cNvSpPr>
            <a:spLocks noGrp="1" noChangeArrowheads="1"/>
          </p:cNvSpPr>
          <p:nvPr>
            <p:ph type="sldNum" sz="quarter" idx="4"/>
          </p:nvPr>
        </p:nvSpPr>
        <p:spPr bwMode="auto">
          <a:xfrm>
            <a:off x="11432460" y="6563910"/>
            <a:ext cx="570147" cy="194359"/>
          </a:xfrm>
          <a:prstGeom prst="rect">
            <a:avLst/>
          </a:prstGeom>
          <a:noFill/>
          <a:ln w="9525">
            <a:noFill/>
            <a:miter lim="800000"/>
            <a:headEnd/>
            <a:tailEnd/>
          </a:ln>
          <a:effectLst/>
        </p:spPr>
        <p:txBody>
          <a:bodyPr vert="horz" wrap="square" lIns="18000" tIns="10800" rIns="18000" bIns="10800" numCol="1" anchor="t" anchorCtr="0" compatLnSpc="1">
            <a:prstTxWarp prst="textNoShape">
              <a:avLst/>
            </a:prstTxWarp>
          </a:bodyPr>
          <a:lstStyle>
            <a:lvl1pPr algn="r">
              <a:spcBef>
                <a:spcPct val="0"/>
              </a:spcBef>
              <a:spcAft>
                <a:spcPct val="0"/>
              </a:spcAft>
              <a:defRPr sz="1140" b="1">
                <a:solidFill>
                  <a:schemeClr val="bg1"/>
                </a:solidFill>
                <a:latin typeface="Exo 2" pitchFamily="50" charset="0"/>
                <a:ea typeface="Tahoma" pitchFamily="34" charset="0"/>
                <a:cs typeface="Tahoma" pitchFamily="34" charset="0"/>
              </a:defRPr>
            </a:lvl1pPr>
          </a:lstStyle>
          <a:p>
            <a:pPr>
              <a:defRPr/>
            </a:pPr>
            <a:fld id="{B66251D2-9488-44CD-87B4-F793A73C4A01}" type="slidenum">
              <a:rPr lang="pt-BR" smtClean="0"/>
              <a:pPr>
                <a:defRPr/>
              </a:pPr>
              <a:t>‹nº›</a:t>
            </a:fld>
            <a:endParaRPr lang="pt-BR" sz="798" dirty="0"/>
          </a:p>
        </p:txBody>
      </p:sp>
      <p:sp>
        <p:nvSpPr>
          <p:cNvPr id="9" name="Freeform 6"/>
          <p:cNvSpPr>
            <a:spLocks/>
          </p:cNvSpPr>
          <p:nvPr/>
        </p:nvSpPr>
        <p:spPr bwMode="auto">
          <a:xfrm>
            <a:off x="6" y="9"/>
            <a:ext cx="1661896" cy="1208438"/>
          </a:xfrm>
          <a:custGeom>
            <a:avLst/>
            <a:gdLst/>
            <a:ahLst/>
            <a:cxnLst>
              <a:cxn ang="0">
                <a:pos x="3091" y="1686"/>
              </a:cxn>
              <a:cxn ang="0">
                <a:pos x="3117" y="1687"/>
              </a:cxn>
              <a:cxn ang="0">
                <a:pos x="3156" y="1689"/>
              </a:cxn>
              <a:cxn ang="0">
                <a:pos x="3169" y="1687"/>
              </a:cxn>
              <a:cxn ang="0">
                <a:pos x="3252" y="1655"/>
              </a:cxn>
              <a:cxn ang="0">
                <a:pos x="3332" y="1617"/>
              </a:cxn>
              <a:cxn ang="0">
                <a:pos x="3408" y="1573"/>
              </a:cxn>
              <a:cxn ang="0">
                <a:pos x="3478" y="1523"/>
              </a:cxn>
              <a:cxn ang="0">
                <a:pos x="3545" y="1469"/>
              </a:cxn>
              <a:cxn ang="0">
                <a:pos x="3608" y="1411"/>
              </a:cxn>
              <a:cxn ang="0">
                <a:pos x="3665" y="1346"/>
              </a:cxn>
              <a:cxn ang="0">
                <a:pos x="3718" y="1279"/>
              </a:cxn>
              <a:cxn ang="0">
                <a:pos x="3765" y="1207"/>
              </a:cxn>
              <a:cxn ang="0">
                <a:pos x="3807" y="1133"/>
              </a:cxn>
              <a:cxn ang="0">
                <a:pos x="3842" y="1055"/>
              </a:cxn>
              <a:cxn ang="0">
                <a:pos x="3872" y="974"/>
              </a:cxn>
              <a:cxn ang="0">
                <a:pos x="3896" y="890"/>
              </a:cxn>
              <a:cxn ang="0">
                <a:pos x="3913" y="805"/>
              </a:cxn>
              <a:cxn ang="0">
                <a:pos x="3923" y="717"/>
              </a:cxn>
              <a:cxn ang="0">
                <a:pos x="3927" y="628"/>
              </a:cxn>
              <a:cxn ang="0">
                <a:pos x="3855" y="0"/>
              </a:cxn>
              <a:cxn ang="0">
                <a:pos x="3088" y="0"/>
              </a:cxn>
              <a:cxn ang="0">
                <a:pos x="3855" y="278"/>
              </a:cxn>
              <a:cxn ang="0">
                <a:pos x="3853" y="671"/>
              </a:cxn>
              <a:cxn ang="0">
                <a:pos x="3847" y="753"/>
              </a:cxn>
              <a:cxn ang="0">
                <a:pos x="3834" y="834"/>
              </a:cxn>
              <a:cxn ang="0">
                <a:pos x="3814" y="913"/>
              </a:cxn>
              <a:cxn ang="0">
                <a:pos x="3790" y="990"/>
              </a:cxn>
              <a:cxn ang="0">
                <a:pos x="3759" y="1063"/>
              </a:cxn>
              <a:cxn ang="0">
                <a:pos x="3723" y="1135"/>
              </a:cxn>
              <a:cxn ang="0">
                <a:pos x="3682" y="1204"/>
              </a:cxn>
              <a:cxn ang="0">
                <a:pos x="3635" y="1269"/>
              </a:cxn>
              <a:cxn ang="0">
                <a:pos x="3583" y="1330"/>
              </a:cxn>
              <a:cxn ang="0">
                <a:pos x="3528" y="1388"/>
              </a:cxn>
              <a:cxn ang="0">
                <a:pos x="3467" y="1441"/>
              </a:cxn>
              <a:cxn ang="0">
                <a:pos x="3403" y="1489"/>
              </a:cxn>
              <a:cxn ang="0">
                <a:pos x="3333" y="1533"/>
              </a:cxn>
              <a:cxn ang="0">
                <a:pos x="3261" y="1571"/>
              </a:cxn>
              <a:cxn ang="0">
                <a:pos x="3185" y="1604"/>
              </a:cxn>
              <a:cxn ang="0">
                <a:pos x="3140" y="1621"/>
              </a:cxn>
              <a:cxn ang="0">
                <a:pos x="3121" y="1636"/>
              </a:cxn>
              <a:cxn ang="0">
                <a:pos x="3091" y="1661"/>
              </a:cxn>
              <a:cxn ang="0">
                <a:pos x="0" y="2718"/>
              </a:cxn>
            </a:cxnLst>
            <a:rect l="0" t="0"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525">
            <a:noFill/>
            <a:round/>
            <a:headEnd/>
            <a:tailEnd/>
          </a:ln>
        </p:spPr>
        <p:txBody>
          <a:bodyPr vert="horz" wrap="square" lIns="104255" tIns="52128" rIns="104255" bIns="52128" numCol="1" anchor="t" anchorCtr="0" compatLnSpc="1">
            <a:prstTxWarp prst="textNoShape">
              <a:avLst/>
            </a:prstTxWarp>
          </a:bodyPr>
          <a:lstStyle/>
          <a:p>
            <a:endParaRPr lang="pt-BR" sz="2394"/>
          </a:p>
        </p:txBody>
      </p:sp>
      <p:sp>
        <p:nvSpPr>
          <p:cNvPr id="10" name="Espaço Reservado para Texto 15"/>
          <p:cNvSpPr>
            <a:spLocks noGrp="1"/>
          </p:cNvSpPr>
          <p:nvPr>
            <p:ph type="body" sz="quarter" idx="13" hasCustomPrompt="1"/>
          </p:nvPr>
        </p:nvSpPr>
        <p:spPr>
          <a:xfrm>
            <a:off x="1981647" y="98162"/>
            <a:ext cx="9779211" cy="694428"/>
          </a:xfrm>
          <a:prstGeom prst="rect">
            <a:avLst/>
          </a:prstGeom>
        </p:spPr>
        <p:txBody>
          <a:bodyPr anchor="t"/>
          <a:lstStyle>
            <a:lvl1pPr>
              <a:buNone/>
              <a:defRPr sz="3420" b="1" baseline="0">
                <a:solidFill>
                  <a:srgbClr val="32B9CD"/>
                </a:solidFill>
                <a:latin typeface="Exo 2" pitchFamily="50" charset="0"/>
              </a:defRPr>
            </a:lvl1pPr>
            <a:lvl2pPr>
              <a:buNone/>
              <a:defRPr sz="3420">
                <a:latin typeface="Exo 2" pitchFamily="50" charset="0"/>
              </a:defRPr>
            </a:lvl2pPr>
            <a:lvl3pPr>
              <a:buNone/>
              <a:defRPr sz="3420">
                <a:latin typeface="Exo 2" pitchFamily="50" charset="0"/>
              </a:defRPr>
            </a:lvl3pPr>
            <a:lvl4pPr>
              <a:buNone/>
              <a:defRPr sz="3420">
                <a:latin typeface="Exo 2" pitchFamily="50" charset="0"/>
              </a:defRPr>
            </a:lvl4pPr>
            <a:lvl5pPr>
              <a:buNone/>
              <a:defRPr sz="3420">
                <a:latin typeface="Exo 2" pitchFamily="50" charset="0"/>
              </a:defRPr>
            </a:lvl5pPr>
          </a:lstStyle>
          <a:p>
            <a:pPr lvl="0"/>
            <a:r>
              <a:rPr lang="pt-BR" dirty="0"/>
              <a:t>Clique para editar título do slide</a:t>
            </a:r>
          </a:p>
        </p:txBody>
      </p:sp>
      <p:pic>
        <p:nvPicPr>
          <p:cNvPr id="11" name="Imagem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857" y="150637"/>
            <a:ext cx="1217211" cy="453590"/>
          </a:xfrm>
          <a:prstGeom prst="rect">
            <a:avLst/>
          </a:prstGeom>
        </p:spPr>
      </p:pic>
    </p:spTree>
    <p:extLst>
      <p:ext uri="{BB962C8B-B14F-4D97-AF65-F5344CB8AC3E}">
        <p14:creationId xmlns:p14="http://schemas.microsoft.com/office/powerpoint/2010/main" val="35091168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C9FF5-6FEE-4B1E-BA9C-B4FB7675E78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9575DF4-1003-4C2D-A130-678FE540293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315E25C-A974-4503-87BB-0D4E037DDD43}"/>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5" name="Espaço Reservado para Rodapé 4">
            <a:extLst>
              <a:ext uri="{FF2B5EF4-FFF2-40B4-BE49-F238E27FC236}">
                <a16:creationId xmlns:a16="http://schemas.microsoft.com/office/drawing/2014/main" id="{B02CA133-E7CA-47CA-B0AD-0E98038AC1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323AA34-938F-45C1-B8CD-01DBECC2AAEE}"/>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23658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BD5F4-9F2F-457E-B473-57BA3C5C7D6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B4FFA57-5342-478A-A351-6B5169BB5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698F783-0CA6-4293-B7D0-0F74022D32B8}"/>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5" name="Espaço Reservado para Rodapé 4">
            <a:extLst>
              <a:ext uri="{FF2B5EF4-FFF2-40B4-BE49-F238E27FC236}">
                <a16:creationId xmlns:a16="http://schemas.microsoft.com/office/drawing/2014/main" id="{B975ABF8-15C9-43D0-8FD5-C237534F859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C59C36-C676-4065-9792-C3C5B49004C1}"/>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334096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EEDE0-229F-497D-A774-1096E4F54A4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FDF99D8-E755-4CAA-9146-54780B29D0A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7D92685-EA78-44F6-9D01-421688B662D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7252C1A-4564-467B-B33A-2836656B07DD}"/>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6" name="Espaço Reservado para Rodapé 5">
            <a:extLst>
              <a:ext uri="{FF2B5EF4-FFF2-40B4-BE49-F238E27FC236}">
                <a16:creationId xmlns:a16="http://schemas.microsoft.com/office/drawing/2014/main" id="{93AD6B81-4648-41AC-815A-8BB89F6E93A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33E77F0-E5A0-4D94-964E-15B547922AA7}"/>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39043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C153B-D0F0-4B7E-91E5-6F56FB987C5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E799B29-4F31-4974-9C5D-C462F41909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6B5659C-1D6C-4322-A504-E2BF1036460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05F5287-FEB5-43B7-825A-EC07D6BC1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FF389F9-61CC-46DF-8F5F-7D03BEDCD30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A1F4DE0-61A5-4E3C-B0CA-A7B67E3789A3}"/>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8" name="Espaço Reservado para Rodapé 7">
            <a:extLst>
              <a:ext uri="{FF2B5EF4-FFF2-40B4-BE49-F238E27FC236}">
                <a16:creationId xmlns:a16="http://schemas.microsoft.com/office/drawing/2014/main" id="{B0CC6090-E416-432C-B07B-DAC2F63740F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A364223-6A7F-4F2E-91FA-D112FF1C74BD}"/>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401556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73414-6FDD-4622-9285-EF07D0E36D5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968C8A8-8627-4D69-8E06-F0AAB3CF8EC4}"/>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4" name="Espaço Reservado para Rodapé 3">
            <a:extLst>
              <a:ext uri="{FF2B5EF4-FFF2-40B4-BE49-F238E27FC236}">
                <a16:creationId xmlns:a16="http://schemas.microsoft.com/office/drawing/2014/main" id="{1567242D-C373-4C0C-A16D-C8487C52912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C692113-1DDC-485F-9005-05983E8B6F6C}"/>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11474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B6263AA-CC47-45CD-AEB0-2254ADB7EF5A}"/>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3" name="Espaço Reservado para Rodapé 2">
            <a:extLst>
              <a:ext uri="{FF2B5EF4-FFF2-40B4-BE49-F238E27FC236}">
                <a16:creationId xmlns:a16="http://schemas.microsoft.com/office/drawing/2014/main" id="{39DCE401-68B8-4F8B-8C47-71F3A78F0CB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9FF506C-E296-4CBF-BBFD-067867CC255F}"/>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272292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B4980-A4C0-454F-BD03-8C667113AD9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88E62F2-188C-4E74-8C70-39DF562AC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D10EEA3-0D96-4CCB-84C7-A85059AF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56D3AC5-18E0-4F8E-A0BF-1EA4A5025212}"/>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6" name="Espaço Reservado para Rodapé 5">
            <a:extLst>
              <a:ext uri="{FF2B5EF4-FFF2-40B4-BE49-F238E27FC236}">
                <a16:creationId xmlns:a16="http://schemas.microsoft.com/office/drawing/2014/main" id="{3D7741E1-E2C6-45AF-B629-C1CCDC15722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C8FD6C2-F4EF-42A1-ADA8-414BF88743A3}"/>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317912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04EE0-78E6-47E8-A63D-25FD744C01B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882D7E2-DA33-4918-A087-B153EF28A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9CD6D6A-BF8D-4CB2-89A6-71DFA73BA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81293AF-5877-48AC-8B1D-F02704B4561E}"/>
              </a:ext>
            </a:extLst>
          </p:cNvPr>
          <p:cNvSpPr>
            <a:spLocks noGrp="1"/>
          </p:cNvSpPr>
          <p:nvPr>
            <p:ph type="dt" sz="half" idx="10"/>
          </p:nvPr>
        </p:nvSpPr>
        <p:spPr/>
        <p:txBody>
          <a:bodyPr/>
          <a:lstStyle/>
          <a:p>
            <a:fld id="{15C30538-17BE-4D2F-958A-9FC5875DA85F}" type="datetimeFigureOut">
              <a:rPr lang="pt-BR" smtClean="0"/>
              <a:t>07/10/2021</a:t>
            </a:fld>
            <a:endParaRPr lang="pt-BR"/>
          </a:p>
        </p:txBody>
      </p:sp>
      <p:sp>
        <p:nvSpPr>
          <p:cNvPr id="6" name="Espaço Reservado para Rodapé 5">
            <a:extLst>
              <a:ext uri="{FF2B5EF4-FFF2-40B4-BE49-F238E27FC236}">
                <a16:creationId xmlns:a16="http://schemas.microsoft.com/office/drawing/2014/main" id="{3A2CA5E4-3AB9-41E3-ADE3-0EE0B301C5E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D3E9F80-7FC2-4D6D-96A0-A42BE57EABAB}"/>
              </a:ext>
            </a:extLst>
          </p:cNvPr>
          <p:cNvSpPr>
            <a:spLocks noGrp="1"/>
          </p:cNvSpPr>
          <p:nvPr>
            <p:ph type="sldNum" sz="quarter" idx="12"/>
          </p:nvPr>
        </p:nvSpPr>
        <p:spPr/>
        <p:txBody>
          <a:bodyPr/>
          <a:lstStyle/>
          <a:p>
            <a:fld id="{7D8E0272-AEE2-49E8-8685-3E8A5D9A10E0}" type="slidenum">
              <a:rPr lang="pt-BR" smtClean="0"/>
              <a:t>‹nº›</a:t>
            </a:fld>
            <a:endParaRPr lang="pt-BR"/>
          </a:p>
        </p:txBody>
      </p:sp>
    </p:spTree>
    <p:extLst>
      <p:ext uri="{BB962C8B-B14F-4D97-AF65-F5344CB8AC3E}">
        <p14:creationId xmlns:p14="http://schemas.microsoft.com/office/powerpoint/2010/main" val="153269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204382A-A3BB-432F-B587-03EC6CCB9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7A1A3593-CFCD-4B89-9B8D-EE023A873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5EE31F-AD43-44FE-8D14-DB223E772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30538-17BE-4D2F-958A-9FC5875DA85F}" type="datetimeFigureOut">
              <a:rPr lang="pt-BR" smtClean="0"/>
              <a:t>07/10/2021</a:t>
            </a:fld>
            <a:endParaRPr lang="pt-BR"/>
          </a:p>
        </p:txBody>
      </p:sp>
      <p:sp>
        <p:nvSpPr>
          <p:cNvPr id="5" name="Espaço Reservado para Rodapé 4">
            <a:extLst>
              <a:ext uri="{FF2B5EF4-FFF2-40B4-BE49-F238E27FC236}">
                <a16:creationId xmlns:a16="http://schemas.microsoft.com/office/drawing/2014/main" id="{9DB90E36-6EFB-4287-8FFB-D4C2A5632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CB7665A-C00E-4FB9-AD02-6D21FB57AB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E0272-AEE2-49E8-8685-3E8A5D9A10E0}" type="slidenum">
              <a:rPr lang="pt-BR" smtClean="0"/>
              <a:t>‹nº›</a:t>
            </a:fld>
            <a:endParaRPr lang="pt-BR"/>
          </a:p>
        </p:txBody>
      </p:sp>
    </p:spTree>
    <p:extLst>
      <p:ext uri="{BB962C8B-B14F-4D97-AF65-F5344CB8AC3E}">
        <p14:creationId xmlns:p14="http://schemas.microsoft.com/office/powerpoint/2010/main" val="331423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29AAF064-3741-40D1-ABE2-808B7AEE1609}"/>
              </a:ext>
            </a:extLst>
          </p:cNvPr>
          <p:cNvSpPr>
            <a:spLocks noGrp="1"/>
          </p:cNvSpPr>
          <p:nvPr>
            <p:ph type="sldNum" sz="quarter" idx="4"/>
          </p:nvPr>
        </p:nvSpPr>
        <p:spPr/>
        <p:txBody>
          <a:bodyPr/>
          <a:lstStyle/>
          <a:p>
            <a:pPr>
              <a:defRPr/>
            </a:pPr>
            <a:fld id="{B66251D2-9488-44CD-87B4-F793A73C4A01}" type="slidenum">
              <a:rPr lang="pt-BR" smtClean="0"/>
              <a:pPr>
                <a:defRPr/>
              </a:pPr>
              <a:t>1</a:t>
            </a:fld>
            <a:endParaRPr lang="pt-BR" sz="798" dirty="0"/>
          </a:p>
        </p:txBody>
      </p:sp>
      <p:sp>
        <p:nvSpPr>
          <p:cNvPr id="4" name="Espaço Reservado para Texto 3">
            <a:extLst>
              <a:ext uri="{FF2B5EF4-FFF2-40B4-BE49-F238E27FC236}">
                <a16:creationId xmlns:a16="http://schemas.microsoft.com/office/drawing/2014/main" id="{383DE9B8-5B23-4FE5-8EC5-687BA4B4B4B8}"/>
              </a:ext>
            </a:extLst>
          </p:cNvPr>
          <p:cNvSpPr>
            <a:spLocks noGrp="1"/>
          </p:cNvSpPr>
          <p:nvPr>
            <p:ph type="body" sz="quarter" idx="13"/>
          </p:nvPr>
        </p:nvSpPr>
        <p:spPr/>
        <p:txBody>
          <a:bodyPr/>
          <a:lstStyle/>
          <a:p>
            <a:r>
              <a:rPr lang="pt-BR" dirty="0"/>
              <a:t>Arquitetura de software</a:t>
            </a:r>
          </a:p>
        </p:txBody>
      </p:sp>
      <p:sp>
        <p:nvSpPr>
          <p:cNvPr id="33" name="Fluxograma: Disco Magnético 32">
            <a:extLst>
              <a:ext uri="{FF2B5EF4-FFF2-40B4-BE49-F238E27FC236}">
                <a16:creationId xmlns:a16="http://schemas.microsoft.com/office/drawing/2014/main" id="{43C725E3-37A0-45FC-85EA-A651C9C748B4}"/>
              </a:ext>
            </a:extLst>
          </p:cNvPr>
          <p:cNvSpPr/>
          <p:nvPr/>
        </p:nvSpPr>
        <p:spPr>
          <a:xfrm>
            <a:off x="4258834" y="750180"/>
            <a:ext cx="2131712" cy="2155138"/>
          </a:xfrm>
          <a:prstGeom prst="flowChartMagneticDisk">
            <a:avLst/>
          </a:prstGeom>
          <a:solidFill>
            <a:schemeClr val="bg1">
              <a:lumMod val="50000"/>
            </a:schemeClr>
          </a:solidFill>
          <a:ln>
            <a:solidFill>
              <a:srgbClr val="2537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34" name="Retângulo 20">
            <a:extLst>
              <a:ext uri="{FF2B5EF4-FFF2-40B4-BE49-F238E27FC236}">
                <a16:creationId xmlns:a16="http://schemas.microsoft.com/office/drawing/2014/main" id="{60DA709C-3CA0-4CC9-95D6-84B2027DF608}"/>
              </a:ext>
            </a:extLst>
          </p:cNvPr>
          <p:cNvSpPr/>
          <p:nvPr/>
        </p:nvSpPr>
        <p:spPr>
          <a:xfrm>
            <a:off x="4192436" y="1431886"/>
            <a:ext cx="2229672" cy="1264577"/>
          </a:xfrm>
          <a:prstGeom prst="rect">
            <a:avLst/>
          </a:prstGeom>
        </p:spPr>
        <p:txBody>
          <a:bodyPr wrap="square">
            <a:spAutoFit/>
          </a:bodyPr>
          <a:lstStyle/>
          <a:p>
            <a:pPr lvl="0" algn="ctr">
              <a:defRPr/>
            </a:pPr>
            <a:r>
              <a:rPr lang="pt-BR" sz="1814" b="1" dirty="0">
                <a:solidFill>
                  <a:prstClr val="white"/>
                </a:solidFill>
              </a:rPr>
              <a:t>Database</a:t>
            </a:r>
          </a:p>
          <a:p>
            <a:pPr lvl="0" algn="ctr">
              <a:defRPr/>
            </a:pPr>
            <a:r>
              <a:rPr lang="pt-BR" sz="1451" dirty="0">
                <a:solidFill>
                  <a:prstClr val="white"/>
                </a:solidFill>
              </a:rPr>
              <a:t>[Container: Azure SQLServer]</a:t>
            </a:r>
          </a:p>
          <a:p>
            <a:pPr lvl="0" algn="ctr">
              <a:defRPr/>
            </a:pPr>
            <a:r>
              <a:rPr lang="pt-BR" sz="1451" dirty="0">
                <a:solidFill>
                  <a:prstClr val="white"/>
                </a:solidFill>
              </a:rPr>
              <a:t>Armazena os dados da nossa aplicação</a:t>
            </a:r>
          </a:p>
        </p:txBody>
      </p:sp>
      <p:grpSp>
        <p:nvGrpSpPr>
          <p:cNvPr id="35" name="Group 38">
            <a:extLst>
              <a:ext uri="{FF2B5EF4-FFF2-40B4-BE49-F238E27FC236}">
                <a16:creationId xmlns:a16="http://schemas.microsoft.com/office/drawing/2014/main" id="{C37AD1A8-CCE9-41D5-A60B-A0613E778E7E}"/>
              </a:ext>
            </a:extLst>
          </p:cNvPr>
          <p:cNvGrpSpPr/>
          <p:nvPr/>
        </p:nvGrpSpPr>
        <p:grpSpPr>
          <a:xfrm>
            <a:off x="9104827" y="938946"/>
            <a:ext cx="2327633" cy="1828602"/>
            <a:chOff x="10161735" y="1508698"/>
            <a:chExt cx="2566458" cy="2016224"/>
          </a:xfrm>
        </p:grpSpPr>
        <p:sp>
          <p:nvSpPr>
            <p:cNvPr id="36" name="Retângulo 35">
              <a:extLst>
                <a:ext uri="{FF2B5EF4-FFF2-40B4-BE49-F238E27FC236}">
                  <a16:creationId xmlns:a16="http://schemas.microsoft.com/office/drawing/2014/main" id="{A9F2C999-077F-44AB-A331-A1FF746E889D}"/>
                </a:ext>
              </a:extLst>
            </p:cNvPr>
            <p:cNvSpPr/>
            <p:nvPr/>
          </p:nvSpPr>
          <p:spPr>
            <a:xfrm>
              <a:off x="10282105" y="1508698"/>
              <a:ext cx="2376264" cy="201622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sz="1632" dirty="0">
                <a:solidFill>
                  <a:prstClr val="white"/>
                </a:solidFill>
                <a:latin typeface="Calibri"/>
              </a:endParaRPr>
            </a:p>
          </p:txBody>
        </p:sp>
        <p:sp>
          <p:nvSpPr>
            <p:cNvPr id="37" name="Retângulo 36">
              <a:extLst>
                <a:ext uri="{FF2B5EF4-FFF2-40B4-BE49-F238E27FC236}">
                  <a16:creationId xmlns:a16="http://schemas.microsoft.com/office/drawing/2014/main" id="{2CD77503-60B7-450C-87F7-66D700E6F231}"/>
                </a:ext>
              </a:extLst>
            </p:cNvPr>
            <p:cNvSpPr/>
            <p:nvPr/>
          </p:nvSpPr>
          <p:spPr>
            <a:xfrm>
              <a:off x="10161735" y="1657946"/>
              <a:ext cx="2566458" cy="655805"/>
            </a:xfrm>
            <a:prstGeom prst="rect">
              <a:avLst/>
            </a:prstGeom>
          </p:spPr>
          <p:txBody>
            <a:bodyPr wrap="square">
              <a:spAutoFit/>
            </a:bodyPr>
            <a:lstStyle/>
            <a:p>
              <a:pPr lvl="0" algn="ctr">
                <a:defRPr/>
              </a:pPr>
              <a:r>
                <a:rPr lang="pt-BR" sz="1814" b="1" dirty="0">
                  <a:solidFill>
                    <a:prstClr val="white"/>
                  </a:solidFill>
                </a:rPr>
                <a:t>Web Application </a:t>
              </a:r>
            </a:p>
            <a:p>
              <a:pPr lvl="0" algn="ctr">
                <a:defRPr/>
              </a:pPr>
              <a:r>
                <a:rPr lang="pt-BR" sz="1451" dirty="0">
                  <a:solidFill>
                    <a:prstClr val="white"/>
                  </a:solidFill>
                </a:rPr>
                <a:t>[Container: Spring Boot]</a:t>
              </a:r>
            </a:p>
          </p:txBody>
        </p:sp>
        <p:sp>
          <p:nvSpPr>
            <p:cNvPr id="38" name="Retângulo 20">
              <a:extLst>
                <a:ext uri="{FF2B5EF4-FFF2-40B4-BE49-F238E27FC236}">
                  <a16:creationId xmlns:a16="http://schemas.microsoft.com/office/drawing/2014/main" id="{AFDBE6B6-DFCA-4A6D-B495-2DA8B1EECF0C}"/>
                </a:ext>
              </a:extLst>
            </p:cNvPr>
            <p:cNvSpPr/>
            <p:nvPr/>
          </p:nvSpPr>
          <p:spPr>
            <a:xfrm>
              <a:off x="10291438" y="2508620"/>
              <a:ext cx="2307052" cy="594155"/>
            </a:xfrm>
            <a:prstGeom prst="rect">
              <a:avLst/>
            </a:prstGeom>
          </p:spPr>
          <p:txBody>
            <a:bodyPr wrap="square">
              <a:spAutoFit/>
            </a:bodyPr>
            <a:lstStyle/>
            <a:p>
              <a:pPr lvl="0" algn="ctr">
                <a:defRPr/>
              </a:pPr>
              <a:r>
                <a:rPr lang="pt-BR" sz="1451" dirty="0">
                  <a:solidFill>
                    <a:prstClr val="white"/>
                  </a:solidFill>
                </a:rPr>
                <a:t>Aplicação que vai realizar as requisições no banco</a:t>
              </a:r>
              <a:endParaRPr lang="pt-BR" sz="1088" dirty="0">
                <a:solidFill>
                  <a:prstClr val="white"/>
                </a:solidFill>
              </a:endParaRPr>
            </a:p>
          </p:txBody>
        </p:sp>
      </p:grpSp>
      <p:cxnSp>
        <p:nvCxnSpPr>
          <p:cNvPr id="39" name="Conector de Seta Reta 107">
            <a:extLst>
              <a:ext uri="{FF2B5EF4-FFF2-40B4-BE49-F238E27FC236}">
                <a16:creationId xmlns:a16="http://schemas.microsoft.com/office/drawing/2014/main" id="{5AD5DAE3-225C-4135-B263-B9AD8785DD4B}"/>
              </a:ext>
            </a:extLst>
          </p:cNvPr>
          <p:cNvCxnSpPr>
            <a:cxnSpLocks/>
            <a:stCxn id="36" idx="1"/>
          </p:cNvCxnSpPr>
          <p:nvPr/>
        </p:nvCxnSpPr>
        <p:spPr>
          <a:xfrm flipH="1">
            <a:off x="6401850" y="1853247"/>
            <a:ext cx="2812146" cy="652"/>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41" name="Group 36">
            <a:extLst>
              <a:ext uri="{FF2B5EF4-FFF2-40B4-BE49-F238E27FC236}">
                <a16:creationId xmlns:a16="http://schemas.microsoft.com/office/drawing/2014/main" id="{B2145744-DFBF-4A9B-B62E-C3C7A566323D}"/>
              </a:ext>
            </a:extLst>
          </p:cNvPr>
          <p:cNvGrpSpPr/>
          <p:nvPr/>
        </p:nvGrpSpPr>
        <p:grpSpPr>
          <a:xfrm>
            <a:off x="6871253" y="4054532"/>
            <a:ext cx="2654509" cy="2043526"/>
            <a:chOff x="7014179" y="4670692"/>
            <a:chExt cx="2582692" cy="2016225"/>
          </a:xfrm>
        </p:grpSpPr>
        <p:grpSp>
          <p:nvGrpSpPr>
            <p:cNvPr id="42" name="Group 22">
              <a:extLst>
                <a:ext uri="{FF2B5EF4-FFF2-40B4-BE49-F238E27FC236}">
                  <a16:creationId xmlns:a16="http://schemas.microsoft.com/office/drawing/2014/main" id="{72DA6846-BCBF-467D-A4A5-0112DE3B2D93}"/>
                </a:ext>
              </a:extLst>
            </p:cNvPr>
            <p:cNvGrpSpPr/>
            <p:nvPr/>
          </p:nvGrpSpPr>
          <p:grpSpPr>
            <a:xfrm>
              <a:off x="7082001" y="4670692"/>
              <a:ext cx="2476543" cy="2016225"/>
              <a:chOff x="8303398" y="3908890"/>
              <a:chExt cx="3293838" cy="2212133"/>
            </a:xfrm>
          </p:grpSpPr>
          <p:sp>
            <p:nvSpPr>
              <p:cNvPr id="45" name="Retângulo 6">
                <a:extLst>
                  <a:ext uri="{FF2B5EF4-FFF2-40B4-BE49-F238E27FC236}">
                    <a16:creationId xmlns:a16="http://schemas.microsoft.com/office/drawing/2014/main" id="{8ED07D8B-E18D-4E0C-8880-C6FA01A0A7BC}"/>
                  </a:ext>
                </a:extLst>
              </p:cNvPr>
              <p:cNvSpPr/>
              <p:nvPr/>
            </p:nvSpPr>
            <p:spPr>
              <a:xfrm>
                <a:off x="8303398" y="3908890"/>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46" name="Retângulo 6">
                <a:extLst>
                  <a:ext uri="{FF2B5EF4-FFF2-40B4-BE49-F238E27FC236}">
                    <a16:creationId xmlns:a16="http://schemas.microsoft.com/office/drawing/2014/main" id="{187E7AE4-6DEF-4FEF-9B02-517CF6F75FAB}"/>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47" name="Multiply 18">
                <a:extLst>
                  <a:ext uri="{FF2B5EF4-FFF2-40B4-BE49-F238E27FC236}">
                    <a16:creationId xmlns:a16="http://schemas.microsoft.com/office/drawing/2014/main" id="{1232B548-2659-4692-8012-1FFB484423EE}"/>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48" name="Circular Arrow 19">
                <a:extLst>
                  <a:ext uri="{FF2B5EF4-FFF2-40B4-BE49-F238E27FC236}">
                    <a16:creationId xmlns:a16="http://schemas.microsoft.com/office/drawing/2014/main" id="{24E870DD-4655-435E-9177-41A8CC2DB299}"/>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43" name="Retângulo 20">
              <a:extLst>
                <a:ext uri="{FF2B5EF4-FFF2-40B4-BE49-F238E27FC236}">
                  <a16:creationId xmlns:a16="http://schemas.microsoft.com/office/drawing/2014/main" id="{011CC1B2-507D-46DC-9317-334770A27592}"/>
                </a:ext>
              </a:extLst>
            </p:cNvPr>
            <p:cNvSpPr/>
            <p:nvPr/>
          </p:nvSpPr>
          <p:spPr>
            <a:xfrm>
              <a:off x="7014179" y="4995848"/>
              <a:ext cx="2566458" cy="586832"/>
            </a:xfrm>
            <a:prstGeom prst="rect">
              <a:avLst/>
            </a:prstGeom>
          </p:spPr>
          <p:txBody>
            <a:bodyPr wrap="square">
              <a:spAutoFit/>
            </a:bodyPr>
            <a:lstStyle/>
            <a:p>
              <a:pPr lvl="0" algn="ctr">
                <a:defRPr/>
              </a:pPr>
              <a:r>
                <a:rPr lang="pt-BR" sz="1814" b="1" dirty="0">
                  <a:solidFill>
                    <a:prstClr val="white"/>
                  </a:solidFill>
                </a:rPr>
                <a:t>ClientSide Web</a:t>
              </a:r>
            </a:p>
            <a:p>
              <a:pPr lvl="0" algn="ctr">
                <a:defRPr/>
              </a:pPr>
              <a:r>
                <a:rPr lang="pt-BR" sz="1451" dirty="0">
                  <a:solidFill>
                    <a:prstClr val="white"/>
                  </a:solidFill>
                </a:rPr>
                <a:t>[Container: React/HTML/CSS/JS]</a:t>
              </a:r>
            </a:p>
          </p:txBody>
        </p:sp>
        <p:sp>
          <p:nvSpPr>
            <p:cNvPr id="44" name="Retângulo 20">
              <a:extLst>
                <a:ext uri="{FF2B5EF4-FFF2-40B4-BE49-F238E27FC236}">
                  <a16:creationId xmlns:a16="http://schemas.microsoft.com/office/drawing/2014/main" id="{57D2A60E-53DA-49E8-92DE-9B42A11C50DD}"/>
                </a:ext>
              </a:extLst>
            </p:cNvPr>
            <p:cNvSpPr/>
            <p:nvPr/>
          </p:nvSpPr>
          <p:spPr>
            <a:xfrm>
              <a:off x="7030413" y="5678805"/>
              <a:ext cx="2566458" cy="751950"/>
            </a:xfrm>
            <a:prstGeom prst="rect">
              <a:avLst/>
            </a:prstGeom>
          </p:spPr>
          <p:txBody>
            <a:bodyPr wrap="square">
              <a:spAutoFit/>
            </a:bodyPr>
            <a:lstStyle/>
            <a:p>
              <a:pPr lvl="0" algn="ctr">
                <a:defRPr/>
              </a:pPr>
              <a:r>
                <a:rPr lang="pt-BR" sz="1451" dirty="0">
                  <a:solidFill>
                    <a:prstClr val="white"/>
                  </a:solidFill>
                </a:rPr>
                <a:t>Aplicação web onde o usuário vai fazer a pesquisa/Locação de livros</a:t>
              </a:r>
              <a:endParaRPr lang="pt-BR" sz="1088" dirty="0">
                <a:solidFill>
                  <a:prstClr val="white"/>
                </a:solidFill>
              </a:endParaRPr>
            </a:p>
          </p:txBody>
        </p:sp>
      </p:grpSp>
      <p:grpSp>
        <p:nvGrpSpPr>
          <p:cNvPr id="49" name="Group 36">
            <a:extLst>
              <a:ext uri="{FF2B5EF4-FFF2-40B4-BE49-F238E27FC236}">
                <a16:creationId xmlns:a16="http://schemas.microsoft.com/office/drawing/2014/main" id="{DDF5EE80-9C82-4216-B8A0-8CBE5787996B}"/>
              </a:ext>
            </a:extLst>
          </p:cNvPr>
          <p:cNvGrpSpPr/>
          <p:nvPr/>
        </p:nvGrpSpPr>
        <p:grpSpPr>
          <a:xfrm>
            <a:off x="3980017" y="4054532"/>
            <a:ext cx="2654509" cy="2043526"/>
            <a:chOff x="7014179" y="4670692"/>
            <a:chExt cx="2582692" cy="2016225"/>
          </a:xfrm>
        </p:grpSpPr>
        <p:grpSp>
          <p:nvGrpSpPr>
            <p:cNvPr id="50" name="Group 22">
              <a:extLst>
                <a:ext uri="{FF2B5EF4-FFF2-40B4-BE49-F238E27FC236}">
                  <a16:creationId xmlns:a16="http://schemas.microsoft.com/office/drawing/2014/main" id="{B695A44F-421A-4CDF-8B7E-F33123A0D483}"/>
                </a:ext>
              </a:extLst>
            </p:cNvPr>
            <p:cNvGrpSpPr/>
            <p:nvPr/>
          </p:nvGrpSpPr>
          <p:grpSpPr>
            <a:xfrm>
              <a:off x="7082001" y="4670692"/>
              <a:ext cx="2476543" cy="2016225"/>
              <a:chOff x="8303398" y="3908890"/>
              <a:chExt cx="3293838" cy="2212133"/>
            </a:xfrm>
          </p:grpSpPr>
          <p:sp>
            <p:nvSpPr>
              <p:cNvPr id="53" name="Retângulo 6">
                <a:extLst>
                  <a:ext uri="{FF2B5EF4-FFF2-40B4-BE49-F238E27FC236}">
                    <a16:creationId xmlns:a16="http://schemas.microsoft.com/office/drawing/2014/main" id="{DB4BDE2B-1F4E-4BAC-B1A9-17DE14F397B4}"/>
                  </a:ext>
                </a:extLst>
              </p:cNvPr>
              <p:cNvSpPr/>
              <p:nvPr/>
            </p:nvSpPr>
            <p:spPr>
              <a:xfrm>
                <a:off x="8303398" y="3908890"/>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54" name="Retângulo 6">
                <a:extLst>
                  <a:ext uri="{FF2B5EF4-FFF2-40B4-BE49-F238E27FC236}">
                    <a16:creationId xmlns:a16="http://schemas.microsoft.com/office/drawing/2014/main" id="{4710DF55-B9B3-4A74-B7B6-614C6C1ED80E}"/>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55" name="Multiply 18">
                <a:extLst>
                  <a:ext uri="{FF2B5EF4-FFF2-40B4-BE49-F238E27FC236}">
                    <a16:creationId xmlns:a16="http://schemas.microsoft.com/office/drawing/2014/main" id="{7E837E9E-ABC3-42C0-B50A-00B7EF53E16D}"/>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56" name="Circular Arrow 19">
                <a:extLst>
                  <a:ext uri="{FF2B5EF4-FFF2-40B4-BE49-F238E27FC236}">
                    <a16:creationId xmlns:a16="http://schemas.microsoft.com/office/drawing/2014/main" id="{018CBF03-8E16-4C19-8770-1B2449645E10}"/>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51" name="Retângulo 20">
              <a:extLst>
                <a:ext uri="{FF2B5EF4-FFF2-40B4-BE49-F238E27FC236}">
                  <a16:creationId xmlns:a16="http://schemas.microsoft.com/office/drawing/2014/main" id="{2442CE34-D8C8-44AE-B8D0-74C0805DC3B5}"/>
                </a:ext>
              </a:extLst>
            </p:cNvPr>
            <p:cNvSpPr/>
            <p:nvPr/>
          </p:nvSpPr>
          <p:spPr>
            <a:xfrm>
              <a:off x="7014179" y="4995848"/>
              <a:ext cx="2566458" cy="586832"/>
            </a:xfrm>
            <a:prstGeom prst="rect">
              <a:avLst/>
            </a:prstGeom>
          </p:spPr>
          <p:txBody>
            <a:bodyPr wrap="square">
              <a:spAutoFit/>
            </a:bodyPr>
            <a:lstStyle/>
            <a:p>
              <a:pPr lvl="0" algn="ctr">
                <a:defRPr/>
              </a:pPr>
              <a:r>
                <a:rPr lang="pt-BR" sz="1814" b="1" dirty="0">
                  <a:solidFill>
                    <a:prstClr val="white"/>
                  </a:solidFill>
                </a:rPr>
                <a:t>ClientSide Desktop</a:t>
              </a:r>
            </a:p>
            <a:p>
              <a:pPr lvl="0" algn="ctr">
                <a:defRPr/>
              </a:pPr>
              <a:r>
                <a:rPr lang="pt-BR" sz="1451" dirty="0">
                  <a:solidFill>
                    <a:prstClr val="white"/>
                  </a:solidFill>
                </a:rPr>
                <a:t>[Container: React/HTML/CSS/JS]</a:t>
              </a:r>
            </a:p>
          </p:txBody>
        </p:sp>
        <p:sp>
          <p:nvSpPr>
            <p:cNvPr id="52" name="Retângulo 20">
              <a:extLst>
                <a:ext uri="{FF2B5EF4-FFF2-40B4-BE49-F238E27FC236}">
                  <a16:creationId xmlns:a16="http://schemas.microsoft.com/office/drawing/2014/main" id="{497002FE-8C0F-4CBB-B016-E1B5CACC7CEF}"/>
                </a:ext>
              </a:extLst>
            </p:cNvPr>
            <p:cNvSpPr/>
            <p:nvPr/>
          </p:nvSpPr>
          <p:spPr>
            <a:xfrm>
              <a:off x="7030413" y="5678805"/>
              <a:ext cx="2566458" cy="751950"/>
            </a:xfrm>
            <a:prstGeom prst="rect">
              <a:avLst/>
            </a:prstGeom>
          </p:spPr>
          <p:txBody>
            <a:bodyPr wrap="square">
              <a:spAutoFit/>
            </a:bodyPr>
            <a:lstStyle/>
            <a:p>
              <a:pPr lvl="0" algn="ctr">
                <a:defRPr/>
              </a:pPr>
              <a:r>
                <a:rPr lang="pt-BR" sz="1451" dirty="0">
                  <a:solidFill>
                    <a:prstClr val="white"/>
                  </a:solidFill>
                </a:rPr>
                <a:t>Aplicação web onde a admin irá realizar cadastros de livros e ter o controle de estoque</a:t>
              </a:r>
              <a:endParaRPr lang="pt-BR" sz="1088" dirty="0">
                <a:solidFill>
                  <a:prstClr val="white"/>
                </a:solidFill>
              </a:endParaRPr>
            </a:p>
          </p:txBody>
        </p:sp>
      </p:grpSp>
      <p:cxnSp>
        <p:nvCxnSpPr>
          <p:cNvPr id="57" name="Conector de Seta Reta 107">
            <a:extLst>
              <a:ext uri="{FF2B5EF4-FFF2-40B4-BE49-F238E27FC236}">
                <a16:creationId xmlns:a16="http://schemas.microsoft.com/office/drawing/2014/main" id="{FB5A505B-FBF9-4349-B7FF-D83DAFF08B3A}"/>
              </a:ext>
            </a:extLst>
          </p:cNvPr>
          <p:cNvCxnSpPr>
            <a:cxnSpLocks/>
          </p:cNvCxnSpPr>
          <p:nvPr/>
        </p:nvCxnSpPr>
        <p:spPr>
          <a:xfrm flipV="1">
            <a:off x="5425131" y="2752788"/>
            <a:ext cx="3710174" cy="1237260"/>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ector de Seta Reta 107">
            <a:extLst>
              <a:ext uri="{FF2B5EF4-FFF2-40B4-BE49-F238E27FC236}">
                <a16:creationId xmlns:a16="http://schemas.microsoft.com/office/drawing/2014/main" id="{01094B65-872D-458D-A6D6-74496BCEB7D5}"/>
              </a:ext>
            </a:extLst>
          </p:cNvPr>
          <p:cNvCxnSpPr>
            <a:cxnSpLocks/>
            <a:stCxn id="45" idx="0"/>
          </p:cNvCxnSpPr>
          <p:nvPr/>
        </p:nvCxnSpPr>
        <p:spPr>
          <a:xfrm flipV="1">
            <a:off x="8206850" y="2767764"/>
            <a:ext cx="1699503" cy="1286768"/>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Retângulo 61">
            <a:extLst>
              <a:ext uri="{FF2B5EF4-FFF2-40B4-BE49-F238E27FC236}">
                <a16:creationId xmlns:a16="http://schemas.microsoft.com/office/drawing/2014/main" id="{6841787D-99F8-429A-8A3B-945357F03EC4}"/>
              </a:ext>
            </a:extLst>
          </p:cNvPr>
          <p:cNvSpPr/>
          <p:nvPr/>
        </p:nvSpPr>
        <p:spPr>
          <a:xfrm>
            <a:off x="439294" y="4230443"/>
            <a:ext cx="2873794" cy="1828602"/>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63" name="Retângulo 62">
            <a:extLst>
              <a:ext uri="{FF2B5EF4-FFF2-40B4-BE49-F238E27FC236}">
                <a16:creationId xmlns:a16="http://schemas.microsoft.com/office/drawing/2014/main" id="{85484DF3-9253-4888-839B-0EA8975B7E77}"/>
              </a:ext>
            </a:extLst>
          </p:cNvPr>
          <p:cNvSpPr/>
          <p:nvPr/>
        </p:nvSpPr>
        <p:spPr>
          <a:xfrm>
            <a:off x="842989" y="4816629"/>
            <a:ext cx="2066403" cy="985398"/>
          </a:xfrm>
          <a:prstGeom prst="rect">
            <a:avLst/>
          </a:prstGeom>
        </p:spPr>
        <p:txBody>
          <a:bodyPr wrap="square">
            <a:spAutoFit/>
          </a:bodyPr>
          <a:lstStyle/>
          <a:p>
            <a:pPr lvl="0" algn="ctr">
              <a:defRPr/>
            </a:pPr>
            <a:r>
              <a:rPr lang="pt-BR" sz="1451" b="1" dirty="0">
                <a:solidFill>
                  <a:prstClr val="white"/>
                </a:solidFill>
              </a:rPr>
              <a:t>Aplicação que vai realizar a conexão do nosso sistema com a API que utilizaremos</a:t>
            </a:r>
            <a:endParaRPr lang="pt-BR" sz="1451" dirty="0">
              <a:solidFill>
                <a:prstClr val="white"/>
              </a:solidFill>
            </a:endParaRPr>
          </a:p>
        </p:txBody>
      </p:sp>
      <p:sp>
        <p:nvSpPr>
          <p:cNvPr id="64" name="Retângulo 20">
            <a:extLst>
              <a:ext uri="{FF2B5EF4-FFF2-40B4-BE49-F238E27FC236}">
                <a16:creationId xmlns:a16="http://schemas.microsoft.com/office/drawing/2014/main" id="{0165378E-2CDB-4A5F-9E65-826057814662}"/>
              </a:ext>
            </a:extLst>
          </p:cNvPr>
          <p:cNvSpPr/>
          <p:nvPr/>
        </p:nvSpPr>
        <p:spPr>
          <a:xfrm>
            <a:off x="254119" y="4230531"/>
            <a:ext cx="3268969" cy="594778"/>
          </a:xfrm>
          <a:prstGeom prst="rect">
            <a:avLst/>
          </a:prstGeom>
        </p:spPr>
        <p:txBody>
          <a:bodyPr wrap="square">
            <a:spAutoFit/>
          </a:bodyPr>
          <a:lstStyle/>
          <a:p>
            <a:pPr lvl="0" algn="ctr">
              <a:defRPr/>
            </a:pPr>
            <a:r>
              <a:rPr lang="pt-BR" sz="1814" b="1" dirty="0">
                <a:solidFill>
                  <a:prstClr val="white"/>
                </a:solidFill>
              </a:rPr>
              <a:t>Microservice</a:t>
            </a:r>
          </a:p>
          <a:p>
            <a:pPr lvl="0" algn="ctr">
              <a:defRPr/>
            </a:pPr>
            <a:r>
              <a:rPr lang="pt-BR" sz="1451" dirty="0">
                <a:solidFill>
                  <a:prstClr val="white"/>
                </a:solidFill>
              </a:rPr>
              <a:t>[Container: Spring Boot]</a:t>
            </a:r>
          </a:p>
        </p:txBody>
      </p:sp>
      <p:cxnSp>
        <p:nvCxnSpPr>
          <p:cNvPr id="65" name="Conector de Seta Reta 107">
            <a:extLst>
              <a:ext uri="{FF2B5EF4-FFF2-40B4-BE49-F238E27FC236}">
                <a16:creationId xmlns:a16="http://schemas.microsoft.com/office/drawing/2014/main" id="{16CA3C8F-4572-4846-8729-2BE4EE18D1F9}"/>
              </a:ext>
            </a:extLst>
          </p:cNvPr>
          <p:cNvCxnSpPr>
            <a:cxnSpLocks/>
            <a:stCxn id="64" idx="0"/>
          </p:cNvCxnSpPr>
          <p:nvPr/>
        </p:nvCxnSpPr>
        <p:spPr>
          <a:xfrm flipV="1">
            <a:off x="1888604" y="2591314"/>
            <a:ext cx="2351784" cy="1639217"/>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etângulo 29">
            <a:extLst>
              <a:ext uri="{FF2B5EF4-FFF2-40B4-BE49-F238E27FC236}">
                <a16:creationId xmlns:a16="http://schemas.microsoft.com/office/drawing/2014/main" id="{F2280E56-C180-46C4-963E-9F4CC11222C2}"/>
              </a:ext>
            </a:extLst>
          </p:cNvPr>
          <p:cNvSpPr/>
          <p:nvPr/>
        </p:nvSpPr>
        <p:spPr>
          <a:xfrm>
            <a:off x="519377" y="1130023"/>
            <a:ext cx="2156068" cy="1828601"/>
          </a:xfrm>
          <a:prstGeom prst="rect">
            <a:avLst/>
          </a:prstGeom>
          <a:solidFill>
            <a:schemeClr val="bg1">
              <a:lumMod val="85000"/>
            </a:schemeClr>
          </a:solidFill>
          <a:ln>
            <a:solidFill>
              <a:srgbClr val="2537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72" name="Retângulo 20">
            <a:extLst>
              <a:ext uri="{FF2B5EF4-FFF2-40B4-BE49-F238E27FC236}">
                <a16:creationId xmlns:a16="http://schemas.microsoft.com/office/drawing/2014/main" id="{A5C750F2-6320-4369-A64A-B8F268A6A089}"/>
              </a:ext>
            </a:extLst>
          </p:cNvPr>
          <p:cNvSpPr/>
          <p:nvPr/>
        </p:nvSpPr>
        <p:spPr>
          <a:xfrm>
            <a:off x="439294" y="1255530"/>
            <a:ext cx="2327633" cy="818044"/>
          </a:xfrm>
          <a:prstGeom prst="rect">
            <a:avLst/>
          </a:prstGeom>
        </p:spPr>
        <p:txBody>
          <a:bodyPr wrap="square">
            <a:spAutoFit/>
          </a:bodyPr>
          <a:lstStyle/>
          <a:p>
            <a:pPr lvl="0" algn="ctr">
              <a:defRPr/>
            </a:pPr>
            <a:r>
              <a:rPr lang="pt-BR" sz="1814" b="1" dirty="0"/>
              <a:t>Requisições de livros</a:t>
            </a:r>
          </a:p>
          <a:p>
            <a:pPr lvl="0" algn="ctr">
              <a:defRPr/>
            </a:pPr>
            <a:r>
              <a:rPr lang="pt-BR" sz="1451" dirty="0"/>
              <a:t>[Container: API Google Books]</a:t>
            </a:r>
          </a:p>
        </p:txBody>
      </p:sp>
      <p:sp>
        <p:nvSpPr>
          <p:cNvPr id="73" name="Retângulo 20">
            <a:extLst>
              <a:ext uri="{FF2B5EF4-FFF2-40B4-BE49-F238E27FC236}">
                <a16:creationId xmlns:a16="http://schemas.microsoft.com/office/drawing/2014/main" id="{ED64426C-796D-4D05-B7A4-2DE0B2BB80A7}"/>
              </a:ext>
            </a:extLst>
          </p:cNvPr>
          <p:cNvSpPr/>
          <p:nvPr/>
        </p:nvSpPr>
        <p:spPr>
          <a:xfrm>
            <a:off x="578741" y="2023336"/>
            <a:ext cx="2054502" cy="985398"/>
          </a:xfrm>
          <a:prstGeom prst="rect">
            <a:avLst/>
          </a:prstGeom>
        </p:spPr>
        <p:txBody>
          <a:bodyPr wrap="square">
            <a:spAutoFit/>
          </a:bodyPr>
          <a:lstStyle/>
          <a:p>
            <a:pPr lvl="0" algn="ctr">
              <a:defRPr/>
            </a:pPr>
            <a:r>
              <a:rPr lang="pt-BR" sz="1451" dirty="0"/>
              <a:t>API que vai retornar os livros e vai conter os dados, como preço, descrição</a:t>
            </a:r>
            <a:endParaRPr lang="pt-BR" sz="1088" dirty="0"/>
          </a:p>
        </p:txBody>
      </p:sp>
      <p:cxnSp>
        <p:nvCxnSpPr>
          <p:cNvPr id="74" name="Conector de Seta Reta 107">
            <a:extLst>
              <a:ext uri="{FF2B5EF4-FFF2-40B4-BE49-F238E27FC236}">
                <a16:creationId xmlns:a16="http://schemas.microsoft.com/office/drawing/2014/main" id="{E625165D-BAAB-46C6-83C0-B7258E149734}"/>
              </a:ext>
            </a:extLst>
          </p:cNvPr>
          <p:cNvCxnSpPr>
            <a:cxnSpLocks/>
          </p:cNvCxnSpPr>
          <p:nvPr/>
        </p:nvCxnSpPr>
        <p:spPr>
          <a:xfrm flipH="1" flipV="1">
            <a:off x="1301360" y="2964723"/>
            <a:ext cx="40126" cy="1224033"/>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90" name="Group 36">
            <a:extLst>
              <a:ext uri="{FF2B5EF4-FFF2-40B4-BE49-F238E27FC236}">
                <a16:creationId xmlns:a16="http://schemas.microsoft.com/office/drawing/2014/main" id="{7EF25D07-6FD8-470A-9B3A-A2E74C97A443}"/>
              </a:ext>
            </a:extLst>
          </p:cNvPr>
          <p:cNvGrpSpPr/>
          <p:nvPr/>
        </p:nvGrpSpPr>
        <p:grpSpPr>
          <a:xfrm>
            <a:off x="9832195" y="4054532"/>
            <a:ext cx="2086794" cy="2043526"/>
            <a:chOff x="6913080" y="4670692"/>
            <a:chExt cx="2759745" cy="2016225"/>
          </a:xfrm>
        </p:grpSpPr>
        <p:grpSp>
          <p:nvGrpSpPr>
            <p:cNvPr id="91" name="Group 22">
              <a:extLst>
                <a:ext uri="{FF2B5EF4-FFF2-40B4-BE49-F238E27FC236}">
                  <a16:creationId xmlns:a16="http://schemas.microsoft.com/office/drawing/2014/main" id="{78FE9F5A-CF49-43A5-84A7-A79C49A2ABE4}"/>
                </a:ext>
              </a:extLst>
            </p:cNvPr>
            <p:cNvGrpSpPr/>
            <p:nvPr/>
          </p:nvGrpSpPr>
          <p:grpSpPr>
            <a:xfrm>
              <a:off x="7082001" y="4670692"/>
              <a:ext cx="2476543" cy="2016225"/>
              <a:chOff x="8303398" y="3908890"/>
              <a:chExt cx="3293838" cy="2212133"/>
            </a:xfrm>
          </p:grpSpPr>
          <p:sp>
            <p:nvSpPr>
              <p:cNvPr id="94" name="Retângulo 6">
                <a:extLst>
                  <a:ext uri="{FF2B5EF4-FFF2-40B4-BE49-F238E27FC236}">
                    <a16:creationId xmlns:a16="http://schemas.microsoft.com/office/drawing/2014/main" id="{047C35F9-8680-4174-90A7-4DF4D47017E5}"/>
                  </a:ext>
                </a:extLst>
              </p:cNvPr>
              <p:cNvSpPr/>
              <p:nvPr/>
            </p:nvSpPr>
            <p:spPr>
              <a:xfrm>
                <a:off x="8303398" y="3908890"/>
                <a:ext cx="3276202" cy="2212133"/>
              </a:xfrm>
              <a:prstGeom prst="rect">
                <a:avLst/>
              </a:prstGeom>
              <a:solidFill>
                <a:srgbClr val="32B9CD"/>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95" name="Retângulo 6">
                <a:extLst>
                  <a:ext uri="{FF2B5EF4-FFF2-40B4-BE49-F238E27FC236}">
                    <a16:creationId xmlns:a16="http://schemas.microsoft.com/office/drawing/2014/main" id="{1424B07D-7805-40C5-BEC1-F6B578BB5493}"/>
                  </a:ext>
                </a:extLst>
              </p:cNvPr>
              <p:cNvSpPr/>
              <p:nvPr/>
            </p:nvSpPr>
            <p:spPr>
              <a:xfrm>
                <a:off x="8464949" y="3959113"/>
                <a:ext cx="2577005" cy="226901"/>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dirty="0">
                  <a:solidFill>
                    <a:prstClr val="white"/>
                  </a:solidFill>
                  <a:latin typeface="Calibri"/>
                </a:endParaRPr>
              </a:p>
            </p:txBody>
          </p:sp>
          <p:sp>
            <p:nvSpPr>
              <p:cNvPr id="96" name="Multiply 18">
                <a:extLst>
                  <a:ext uri="{FF2B5EF4-FFF2-40B4-BE49-F238E27FC236}">
                    <a16:creationId xmlns:a16="http://schemas.microsoft.com/office/drawing/2014/main" id="{100CF6C3-69F5-4453-9786-4A3EEFDBCD95}"/>
                  </a:ext>
                </a:extLst>
              </p:cNvPr>
              <p:cNvSpPr/>
              <p:nvPr/>
            </p:nvSpPr>
            <p:spPr>
              <a:xfrm>
                <a:off x="11309204" y="3924647"/>
                <a:ext cx="288032" cy="295831"/>
              </a:xfrm>
              <a:prstGeom prst="mathMultiply">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p>
            </p:txBody>
          </p:sp>
          <p:sp>
            <p:nvSpPr>
              <p:cNvPr id="97" name="Circular Arrow 19">
                <a:extLst>
                  <a:ext uri="{FF2B5EF4-FFF2-40B4-BE49-F238E27FC236}">
                    <a16:creationId xmlns:a16="http://schemas.microsoft.com/office/drawing/2014/main" id="{10E5D234-5E61-465D-B690-9816B1D26788}"/>
                  </a:ext>
                </a:extLst>
              </p:cNvPr>
              <p:cNvSpPr/>
              <p:nvPr/>
            </p:nvSpPr>
            <p:spPr>
              <a:xfrm rot="16500000">
                <a:off x="11158829" y="3927941"/>
                <a:ext cx="216000" cy="288000"/>
              </a:xfrm>
              <a:prstGeom prst="circularArrow">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32">
                  <a:solidFill>
                    <a:schemeClr val="tx1"/>
                  </a:solidFill>
                </a:endParaRPr>
              </a:p>
            </p:txBody>
          </p:sp>
        </p:grpSp>
        <p:sp>
          <p:nvSpPr>
            <p:cNvPr id="92" name="Retângulo 20">
              <a:extLst>
                <a:ext uri="{FF2B5EF4-FFF2-40B4-BE49-F238E27FC236}">
                  <a16:creationId xmlns:a16="http://schemas.microsoft.com/office/drawing/2014/main" id="{F043D326-57AD-46EC-831F-1AF244306299}"/>
                </a:ext>
              </a:extLst>
            </p:cNvPr>
            <p:cNvSpPr/>
            <p:nvPr/>
          </p:nvSpPr>
          <p:spPr>
            <a:xfrm>
              <a:off x="6913080" y="4983833"/>
              <a:ext cx="2759745" cy="807115"/>
            </a:xfrm>
            <a:prstGeom prst="rect">
              <a:avLst/>
            </a:prstGeom>
          </p:spPr>
          <p:txBody>
            <a:bodyPr wrap="square">
              <a:spAutoFit/>
            </a:bodyPr>
            <a:lstStyle/>
            <a:p>
              <a:pPr lvl="0" algn="ctr">
                <a:defRPr/>
              </a:pPr>
              <a:r>
                <a:rPr lang="pt-BR" sz="1814" b="1" dirty="0">
                  <a:solidFill>
                    <a:prstClr val="white"/>
                  </a:solidFill>
                </a:rPr>
                <a:t>Mobile App</a:t>
              </a:r>
            </a:p>
            <a:p>
              <a:pPr lvl="0" algn="ctr">
                <a:defRPr/>
              </a:pPr>
              <a:r>
                <a:rPr lang="pt-BR" sz="1451" dirty="0">
                  <a:solidFill>
                    <a:prstClr val="white"/>
                  </a:solidFill>
                </a:rPr>
                <a:t>[Container: Kotlin/React Native]</a:t>
              </a:r>
            </a:p>
          </p:txBody>
        </p:sp>
        <p:sp>
          <p:nvSpPr>
            <p:cNvPr id="93" name="Retângulo 20">
              <a:extLst>
                <a:ext uri="{FF2B5EF4-FFF2-40B4-BE49-F238E27FC236}">
                  <a16:creationId xmlns:a16="http://schemas.microsoft.com/office/drawing/2014/main" id="{9EB5B1BF-3ADC-4290-BB56-78DDBAC11140}"/>
                </a:ext>
              </a:extLst>
            </p:cNvPr>
            <p:cNvSpPr/>
            <p:nvPr/>
          </p:nvSpPr>
          <p:spPr>
            <a:xfrm>
              <a:off x="7030413" y="5678805"/>
              <a:ext cx="2566458" cy="972233"/>
            </a:xfrm>
            <a:prstGeom prst="rect">
              <a:avLst/>
            </a:prstGeom>
          </p:spPr>
          <p:txBody>
            <a:bodyPr wrap="square">
              <a:spAutoFit/>
            </a:bodyPr>
            <a:lstStyle/>
            <a:p>
              <a:pPr lvl="0" algn="ctr">
                <a:defRPr/>
              </a:pPr>
              <a:r>
                <a:rPr lang="pt-BR" sz="1451" dirty="0">
                  <a:solidFill>
                    <a:prstClr val="white"/>
                  </a:solidFill>
                </a:rPr>
                <a:t>Aplicação mobile, onde o usuário poderá acessar de forma remota</a:t>
              </a:r>
              <a:endParaRPr lang="pt-BR" sz="1088" dirty="0">
                <a:solidFill>
                  <a:prstClr val="white"/>
                </a:solidFill>
              </a:endParaRPr>
            </a:p>
          </p:txBody>
        </p:sp>
      </p:grpSp>
      <p:cxnSp>
        <p:nvCxnSpPr>
          <p:cNvPr id="98" name="Conector de Seta Reta 107">
            <a:extLst>
              <a:ext uri="{FF2B5EF4-FFF2-40B4-BE49-F238E27FC236}">
                <a16:creationId xmlns:a16="http://schemas.microsoft.com/office/drawing/2014/main" id="{26401E81-4F4D-4089-B5EE-83EB8DECEC56}"/>
              </a:ext>
            </a:extLst>
          </p:cNvPr>
          <p:cNvCxnSpPr>
            <a:cxnSpLocks/>
          </p:cNvCxnSpPr>
          <p:nvPr/>
        </p:nvCxnSpPr>
        <p:spPr>
          <a:xfrm flipV="1">
            <a:off x="10681946" y="2767548"/>
            <a:ext cx="0" cy="1273413"/>
          </a:xfrm>
          <a:prstGeom prst="straightConnector1">
            <a:avLst/>
          </a:prstGeom>
          <a:ln w="19050">
            <a:solidFill>
              <a:schemeClr val="accent5">
                <a:lumMod val="7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45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E0B4786A-AC4B-486A-AFF8-70A66F46ECC1}"/>
              </a:ext>
            </a:extLst>
          </p:cNvPr>
          <p:cNvSpPr>
            <a:spLocks noGrp="1"/>
          </p:cNvSpPr>
          <p:nvPr>
            <p:ph type="sldNum" sz="quarter" idx="4"/>
          </p:nvPr>
        </p:nvSpPr>
        <p:spPr/>
        <p:txBody>
          <a:bodyPr/>
          <a:lstStyle/>
          <a:p>
            <a:pPr>
              <a:defRPr/>
            </a:pPr>
            <a:fld id="{B66251D2-9488-44CD-87B4-F793A73C4A01}" type="slidenum">
              <a:rPr lang="pt-BR" smtClean="0"/>
              <a:pPr>
                <a:defRPr/>
              </a:pPr>
              <a:t>2</a:t>
            </a:fld>
            <a:endParaRPr lang="pt-BR" sz="798" dirty="0"/>
          </a:p>
        </p:txBody>
      </p:sp>
      <p:sp>
        <p:nvSpPr>
          <p:cNvPr id="4" name="Espaço Reservado para Texto 3">
            <a:extLst>
              <a:ext uri="{FF2B5EF4-FFF2-40B4-BE49-F238E27FC236}">
                <a16:creationId xmlns:a16="http://schemas.microsoft.com/office/drawing/2014/main" id="{1021EA05-2AA7-46C2-B7BA-C980F257B8FC}"/>
              </a:ext>
            </a:extLst>
          </p:cNvPr>
          <p:cNvSpPr>
            <a:spLocks noGrp="1"/>
          </p:cNvSpPr>
          <p:nvPr>
            <p:ph type="body" sz="quarter" idx="13"/>
          </p:nvPr>
        </p:nvSpPr>
        <p:spPr>
          <a:xfrm>
            <a:off x="1785725" y="424869"/>
            <a:ext cx="2351059" cy="651499"/>
          </a:xfrm>
        </p:spPr>
        <p:txBody>
          <a:bodyPr/>
          <a:lstStyle/>
          <a:p>
            <a:r>
              <a:rPr lang="pt-BR" dirty="0"/>
              <a:t>Justificativa</a:t>
            </a:r>
          </a:p>
        </p:txBody>
      </p:sp>
      <p:sp>
        <p:nvSpPr>
          <p:cNvPr id="6" name="CaixaDeTexto 5">
            <a:extLst>
              <a:ext uri="{FF2B5EF4-FFF2-40B4-BE49-F238E27FC236}">
                <a16:creationId xmlns:a16="http://schemas.microsoft.com/office/drawing/2014/main" id="{7F2C93B7-FB16-47B9-A7C1-C9BD335274A2}"/>
              </a:ext>
            </a:extLst>
          </p:cNvPr>
          <p:cNvSpPr txBox="1"/>
          <p:nvPr/>
        </p:nvSpPr>
        <p:spPr>
          <a:xfrm>
            <a:off x="1067345" y="1482026"/>
            <a:ext cx="10057310" cy="2855077"/>
          </a:xfrm>
          <a:prstGeom prst="rect">
            <a:avLst/>
          </a:prstGeom>
          <a:noFill/>
        </p:spPr>
        <p:txBody>
          <a:bodyPr wrap="square" rtlCol="0">
            <a:spAutoFit/>
          </a:bodyPr>
          <a:lstStyle/>
          <a:p>
            <a:r>
              <a:rPr lang="pt-BR" sz="1632" dirty="0"/>
              <a:t>Estamos utilizando o database do AzureSQLServer, onde ficará salvo todo nosso banco de dados e temos um backup no MYSQL, caso aconteça algum problema</a:t>
            </a:r>
          </a:p>
          <a:p>
            <a:r>
              <a:rPr lang="pt-BR" sz="1632" dirty="0"/>
              <a:t>Estamos usando um spring boot em Java no nosso micro serviço, onde possui alguns end point de filtro que retorna apenas os dados que utilizaremos na nossa aplicação web, que será nome, preço, descrição, tipo do livro e também possui alguns atributos a mais que implementamos para melhor adequar o sistema, como disponibilidade do livro.</a:t>
            </a:r>
          </a:p>
          <a:p>
            <a:r>
              <a:rPr lang="pt-BR" sz="1632" dirty="0"/>
              <a:t>A nossa web Application onde terá toda a conexão com o banco e que o nosso front vai consumir direto da nossa web Application, escolhemos a utilização de Java, pois é uma linguagem que conseguimos melhor aplicar nosso projeto </a:t>
            </a:r>
          </a:p>
          <a:p>
            <a:r>
              <a:rPr lang="pt-BR" sz="1632" dirty="0"/>
              <a:t>No nosso front, utilizaremos React, Html, Css e Js, linguagens em que os integrantes mais estão familiarizados, e pensando na escalabilidade para o próximo semestre, adicionamos um container de mobile, onde será feito em Kotlin para Android, e em paralelo fazer em React Native, onde atende Android e IOS.  </a:t>
            </a:r>
          </a:p>
        </p:txBody>
      </p:sp>
    </p:spTree>
    <p:extLst>
      <p:ext uri="{BB962C8B-B14F-4D97-AF65-F5344CB8AC3E}">
        <p14:creationId xmlns:p14="http://schemas.microsoft.com/office/powerpoint/2010/main" val="221956372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346</Words>
  <Application>Microsoft Office PowerPoint</Application>
  <PresentationFormat>Widescreen</PresentationFormat>
  <Paragraphs>29</Paragraphs>
  <Slides>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vt:i4>
      </vt:variant>
    </vt:vector>
  </HeadingPairs>
  <TitlesOfParts>
    <vt:vector size="7" baseType="lpstr">
      <vt:lpstr>Arial</vt:lpstr>
      <vt:lpstr>Calibri</vt:lpstr>
      <vt:lpstr>Calibri Light</vt:lpstr>
      <vt:lpstr>Exo 2</vt:lpstr>
      <vt:lpstr>Tema do Office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JOSÉ EDUARDO COSTA SALLES .</dc:creator>
  <cp:lastModifiedBy>JOSÉ EDUARDO COSTA SALLES .</cp:lastModifiedBy>
  <cp:revision>1</cp:revision>
  <dcterms:created xsi:type="dcterms:W3CDTF">2021-10-07T21:29:00Z</dcterms:created>
  <dcterms:modified xsi:type="dcterms:W3CDTF">2021-10-07T21:30:17Z</dcterms:modified>
</cp:coreProperties>
</file>