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77"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8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2E3A97E8-D49D-47A8-B36B-C2B10E2407D5}" type="datetimeFigureOut">
              <a:rPr lang="es-MX" smtClean="0"/>
              <a:t>18/11/2019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800930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E3A97E8-D49D-47A8-B36B-C2B10E2407D5}" type="datetimeFigureOut">
              <a:rPr lang="es-MX" smtClean="0"/>
              <a:t>18/11/2019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182548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E3A97E8-D49D-47A8-B36B-C2B10E2407D5}" type="datetimeFigureOut">
              <a:rPr lang="es-MX" smtClean="0"/>
              <a:t>18/11/2019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198969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E3A97E8-D49D-47A8-B36B-C2B10E2407D5}" type="datetimeFigureOut">
              <a:rPr lang="es-MX" smtClean="0"/>
              <a:t>18/11/2019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258691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2E3A97E8-D49D-47A8-B36B-C2B10E2407D5}" type="datetimeFigureOut">
              <a:rPr lang="es-MX" smtClean="0"/>
              <a:t>18/11/2019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63403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2E3A97E8-D49D-47A8-B36B-C2B10E2407D5}" type="datetimeFigureOut">
              <a:rPr lang="es-MX" smtClean="0"/>
              <a:t>18/11/2019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172963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2E3A97E8-D49D-47A8-B36B-C2B10E2407D5}" type="datetimeFigureOut">
              <a:rPr lang="es-MX" smtClean="0"/>
              <a:t>18/11/2019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85757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2E3A97E8-D49D-47A8-B36B-C2B10E2407D5}" type="datetimeFigureOut">
              <a:rPr lang="es-MX" smtClean="0"/>
              <a:t>18/11/2019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340141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E3A97E8-D49D-47A8-B36B-C2B10E2407D5}" type="datetimeFigureOut">
              <a:rPr lang="es-MX" smtClean="0"/>
              <a:t>18/11/2019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65836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E3A97E8-D49D-47A8-B36B-C2B10E2407D5}" type="datetimeFigureOut">
              <a:rPr lang="es-MX" smtClean="0"/>
              <a:t>18/11/2019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187636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E3A97E8-D49D-47A8-B36B-C2B10E2407D5}" type="datetimeFigureOut">
              <a:rPr lang="es-MX" smtClean="0"/>
              <a:t>18/11/2019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B856F86C-7BDA-4D1E-B28E-51FF60B34D4A}" type="slidenum">
              <a:rPr lang="es-MX" smtClean="0"/>
              <a:t>‹Nº›</a:t>
            </a:fld>
            <a:endParaRPr lang="es-MX"/>
          </a:p>
        </p:txBody>
      </p:sp>
    </p:spTree>
    <p:extLst>
      <p:ext uri="{BB962C8B-B14F-4D97-AF65-F5344CB8AC3E}">
        <p14:creationId xmlns:p14="http://schemas.microsoft.com/office/powerpoint/2010/main" val="1684915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A97E8-D49D-47A8-B36B-C2B10E2407D5}" type="datetimeFigureOut">
              <a:rPr lang="es-MX" smtClean="0"/>
              <a:t>18/11/2019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6F86C-7BDA-4D1E-B28E-51FF60B34D4A}" type="slidenum">
              <a:rPr lang="es-MX" smtClean="0"/>
              <a:t>‹Nº›</a:t>
            </a:fld>
            <a:endParaRPr lang="es-MX"/>
          </a:p>
        </p:txBody>
      </p:sp>
    </p:spTree>
    <p:extLst>
      <p:ext uri="{BB962C8B-B14F-4D97-AF65-F5344CB8AC3E}">
        <p14:creationId xmlns:p14="http://schemas.microsoft.com/office/powerpoint/2010/main" val="2431007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ML5/ejemplo3.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ML5/ejemplo4.ht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w3.org/html/log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aniuse.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w3.org/QA/2002/04/valid-dtd-lis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Desarrollo de Sitios Web</a:t>
            </a:r>
            <a:endParaRPr lang="es-MX"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454454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91069"/>
            <a:ext cx="10515600" cy="803584"/>
          </a:xfrm>
        </p:spPr>
        <p:txBody>
          <a:bodyPr>
            <a:normAutofit/>
          </a:bodyPr>
          <a:lstStyle/>
          <a:p>
            <a:r>
              <a:rPr lang="es-MX" sz="3600" b="1" dirty="0" smtClean="0"/>
              <a:t>Conceptos básicos</a:t>
            </a:r>
            <a:endParaRPr lang="es-MX" sz="3600" b="1" dirty="0"/>
          </a:p>
        </p:txBody>
      </p:sp>
      <p:sp>
        <p:nvSpPr>
          <p:cNvPr id="3" name="Marcador de contenido 2"/>
          <p:cNvSpPr>
            <a:spLocks noGrp="1"/>
          </p:cNvSpPr>
          <p:nvPr>
            <p:ph idx="1"/>
          </p:nvPr>
        </p:nvSpPr>
        <p:spPr>
          <a:xfrm>
            <a:off x="245660" y="887104"/>
            <a:ext cx="11627892" cy="5800299"/>
          </a:xfrm>
        </p:spPr>
        <p:txBody>
          <a:bodyPr>
            <a:normAutofit fontScale="77500" lnSpcReduction="20000"/>
          </a:bodyPr>
          <a:lstStyle/>
          <a:p>
            <a:endParaRPr lang="es-MX" dirty="0">
              <a:solidFill>
                <a:schemeClr val="accent5"/>
              </a:solidFill>
            </a:endParaRPr>
          </a:p>
          <a:p>
            <a:r>
              <a:rPr lang="es-MX" dirty="0" smtClean="0">
                <a:solidFill>
                  <a:schemeClr val="accent5"/>
                </a:solidFill>
              </a:rPr>
              <a:t>&lt;title&gt;</a:t>
            </a:r>
          </a:p>
          <a:p>
            <a:pPr marL="0" indent="0">
              <a:buNone/>
            </a:pPr>
            <a:endParaRPr lang="es-MX" dirty="0" smtClean="0"/>
          </a:p>
          <a:p>
            <a:pPr marL="0" indent="0">
              <a:buNone/>
            </a:pPr>
            <a:r>
              <a:rPr lang="es-MX" b="1" dirty="0" smtClean="0"/>
              <a:t>Ejemplo 1</a:t>
            </a:r>
          </a:p>
          <a:p>
            <a:pPr marL="0" indent="0">
              <a:buNone/>
            </a:pPr>
            <a:r>
              <a:rPr lang="es-MX" b="1" dirty="0"/>
              <a:t>&lt;!DOCTYPE html&gt;</a:t>
            </a:r>
          </a:p>
          <a:p>
            <a:pPr marL="0" indent="0">
              <a:buNone/>
            </a:pPr>
            <a:r>
              <a:rPr lang="es-MX" b="1" dirty="0"/>
              <a:t>&lt;html lang="es"&gt;</a:t>
            </a:r>
          </a:p>
          <a:p>
            <a:pPr marL="0" indent="0">
              <a:buNone/>
            </a:pPr>
            <a:r>
              <a:rPr lang="es-MX" b="1" dirty="0"/>
              <a:t>&lt;head&gt;</a:t>
            </a:r>
          </a:p>
          <a:p>
            <a:pPr marL="0" indent="0">
              <a:buNone/>
            </a:pPr>
            <a:r>
              <a:rPr lang="es-MX" b="1" dirty="0"/>
              <a:t>	&lt;title&gt;Página de Programación en HTML5&lt;/title&gt;</a:t>
            </a:r>
          </a:p>
          <a:p>
            <a:pPr marL="0" indent="0">
              <a:buNone/>
            </a:pPr>
            <a:r>
              <a:rPr lang="es-MX" b="1" dirty="0"/>
              <a:t>	&lt;meta charset="utf-8"&gt;</a:t>
            </a:r>
          </a:p>
          <a:p>
            <a:pPr marL="0" indent="0">
              <a:buNone/>
            </a:pPr>
            <a:r>
              <a:rPr lang="es-MX" b="1" dirty="0"/>
              <a:t>	&lt;meta name="description" content="Página de html 5"&gt;</a:t>
            </a:r>
          </a:p>
          <a:p>
            <a:pPr marL="0" indent="0">
              <a:buNone/>
            </a:pPr>
            <a:r>
              <a:rPr lang="es-MX" b="1" dirty="0"/>
              <a:t>	&lt;meta name="keywords" content="html5, css3, Javascript,diseño web"/&gt;</a:t>
            </a:r>
          </a:p>
          <a:p>
            <a:pPr marL="0" indent="0">
              <a:buNone/>
            </a:pPr>
            <a:r>
              <a:rPr lang="es-MX" b="1" dirty="0"/>
              <a:t>&lt;/head&gt;</a:t>
            </a:r>
          </a:p>
          <a:p>
            <a:pPr marL="0" indent="0">
              <a:buNone/>
            </a:pPr>
            <a:r>
              <a:rPr lang="es-MX" b="1" dirty="0"/>
              <a:t>&lt;body&gt; </a:t>
            </a:r>
          </a:p>
          <a:p>
            <a:pPr marL="0" indent="0">
              <a:buNone/>
            </a:pPr>
            <a:r>
              <a:rPr lang="es-MX" b="1" dirty="0"/>
              <a:t>	Hola a todos</a:t>
            </a:r>
          </a:p>
          <a:p>
            <a:pPr marL="0" indent="0">
              <a:buNone/>
            </a:pPr>
            <a:r>
              <a:rPr lang="es-MX" b="1" dirty="0"/>
              <a:t>&lt;/body&gt;</a:t>
            </a:r>
          </a:p>
          <a:p>
            <a:pPr marL="0" indent="0">
              <a:buNone/>
            </a:pPr>
            <a:r>
              <a:rPr lang="es-MX" b="1" dirty="0"/>
              <a:t>&lt;/html&gt;</a:t>
            </a:r>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solidFill>
                <a:schemeClr val="accent5"/>
              </a:solidFill>
            </a:endParaRPr>
          </a:p>
          <a:p>
            <a:pPr marL="0" indent="0">
              <a:buNone/>
            </a:pPr>
            <a:endParaRPr lang="es-MX" dirty="0"/>
          </a:p>
        </p:txBody>
      </p:sp>
      <p:sp>
        <p:nvSpPr>
          <p:cNvPr id="4" name="Abrir llave 3"/>
          <p:cNvSpPr/>
          <p:nvPr/>
        </p:nvSpPr>
        <p:spPr>
          <a:xfrm>
            <a:off x="1787857" y="1201003"/>
            <a:ext cx="1473958" cy="1050878"/>
          </a:xfrm>
          <a:prstGeom prst="leftBrace">
            <a:avLst>
              <a:gd name="adj1" fmla="val 8333"/>
              <a:gd name="adj2" fmla="val 495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5" name="CuadroTexto 4"/>
          <p:cNvSpPr txBox="1"/>
          <p:nvPr/>
        </p:nvSpPr>
        <p:spPr>
          <a:xfrm>
            <a:off x="3437147" y="1532958"/>
            <a:ext cx="4403321" cy="461665"/>
          </a:xfrm>
          <a:prstGeom prst="rect">
            <a:avLst/>
          </a:prstGeom>
          <a:noFill/>
        </p:spPr>
        <p:txBody>
          <a:bodyPr wrap="none" rtlCol="0">
            <a:spAutoFit/>
          </a:bodyPr>
          <a:lstStyle/>
          <a:p>
            <a:r>
              <a:rPr lang="es-MX" sz="2400" dirty="0" smtClean="0"/>
              <a:t>Específica el título del documento</a:t>
            </a:r>
          </a:p>
        </p:txBody>
      </p:sp>
    </p:spTree>
    <p:extLst>
      <p:ext uri="{BB962C8B-B14F-4D97-AF65-F5344CB8AC3E}">
        <p14:creationId xmlns:p14="http://schemas.microsoft.com/office/powerpoint/2010/main" val="1146234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91069"/>
            <a:ext cx="10515600" cy="803584"/>
          </a:xfrm>
        </p:spPr>
        <p:txBody>
          <a:bodyPr>
            <a:normAutofit/>
          </a:bodyPr>
          <a:lstStyle/>
          <a:p>
            <a:r>
              <a:rPr lang="es-MX" sz="3600" b="1" dirty="0" smtClean="0"/>
              <a:t>Conceptos básicos</a:t>
            </a:r>
            <a:endParaRPr lang="es-MX" sz="3600" b="1" dirty="0"/>
          </a:p>
        </p:txBody>
      </p:sp>
      <p:sp>
        <p:nvSpPr>
          <p:cNvPr id="3" name="Marcador de contenido 2"/>
          <p:cNvSpPr>
            <a:spLocks noGrp="1"/>
          </p:cNvSpPr>
          <p:nvPr>
            <p:ph idx="1"/>
          </p:nvPr>
        </p:nvSpPr>
        <p:spPr>
          <a:xfrm>
            <a:off x="245660" y="887104"/>
            <a:ext cx="11627892" cy="5800299"/>
          </a:xfrm>
        </p:spPr>
        <p:txBody>
          <a:bodyPr>
            <a:normAutofit fontScale="70000" lnSpcReduction="20000"/>
          </a:bodyPr>
          <a:lstStyle/>
          <a:p>
            <a:endParaRPr lang="es-MX" dirty="0">
              <a:solidFill>
                <a:schemeClr val="accent5"/>
              </a:solidFill>
            </a:endParaRPr>
          </a:p>
          <a:p>
            <a:r>
              <a:rPr lang="es-MX" dirty="0" smtClean="0">
                <a:solidFill>
                  <a:schemeClr val="accent5"/>
                </a:solidFill>
              </a:rPr>
              <a:t>&lt;link&gt;</a:t>
            </a:r>
          </a:p>
          <a:p>
            <a:pPr marL="0" indent="0">
              <a:buNone/>
            </a:pPr>
            <a:endParaRPr lang="es-MX" dirty="0" smtClean="0"/>
          </a:p>
          <a:p>
            <a:pPr marL="0" indent="0">
              <a:buNone/>
            </a:pPr>
            <a:r>
              <a:rPr lang="es-MX" b="1" dirty="0"/>
              <a:t>Ejemplo </a:t>
            </a:r>
            <a:r>
              <a:rPr lang="es-MX" b="1" dirty="0" smtClean="0"/>
              <a:t>2</a:t>
            </a:r>
            <a:endParaRPr lang="es-MX" b="1" dirty="0"/>
          </a:p>
          <a:p>
            <a:pPr marL="0" indent="0">
              <a:buNone/>
            </a:pPr>
            <a:r>
              <a:rPr lang="es-MX" b="1" dirty="0"/>
              <a:t>&lt;!DOCTYPE html&gt;</a:t>
            </a:r>
          </a:p>
          <a:p>
            <a:pPr marL="0" indent="0">
              <a:buNone/>
            </a:pPr>
            <a:r>
              <a:rPr lang="es-MX" b="1" dirty="0"/>
              <a:t>&lt;html lang="es"&gt;</a:t>
            </a:r>
          </a:p>
          <a:p>
            <a:pPr marL="0" indent="0">
              <a:buNone/>
            </a:pPr>
            <a:r>
              <a:rPr lang="es-MX" b="1" dirty="0"/>
              <a:t>&lt;head&gt;</a:t>
            </a:r>
          </a:p>
          <a:p>
            <a:pPr marL="0" indent="0">
              <a:buNone/>
            </a:pPr>
            <a:r>
              <a:rPr lang="es-MX" b="1" dirty="0"/>
              <a:t>	&lt;title&gt;Página de Programación en HTML5&lt;/title</a:t>
            </a:r>
            <a:r>
              <a:rPr lang="es-MX" b="1" dirty="0" smtClean="0"/>
              <a:t>&gt;</a:t>
            </a:r>
          </a:p>
          <a:p>
            <a:pPr marL="0" indent="0">
              <a:buNone/>
            </a:pPr>
            <a:r>
              <a:rPr lang="es-MX" b="1" dirty="0" smtClean="0"/>
              <a:t>                &lt;</a:t>
            </a:r>
            <a:r>
              <a:rPr lang="es-MX" b="1" dirty="0"/>
              <a:t>link </a:t>
            </a:r>
            <a:r>
              <a:rPr lang="es-MX" b="1" dirty="0" err="1"/>
              <a:t>rel</a:t>
            </a:r>
            <a:r>
              <a:rPr lang="es-MX" b="1" dirty="0"/>
              <a:t>="</a:t>
            </a:r>
            <a:r>
              <a:rPr lang="es-MX" b="1" dirty="0" err="1"/>
              <a:t>stylesheet</a:t>
            </a:r>
            <a:r>
              <a:rPr lang="es-MX" b="1" dirty="0"/>
              <a:t>" </a:t>
            </a:r>
            <a:r>
              <a:rPr lang="es-MX" b="1" dirty="0" err="1"/>
              <a:t>href</a:t>
            </a:r>
            <a:r>
              <a:rPr lang="es-MX" b="1" dirty="0"/>
              <a:t>="css/mihojadeestilos.css"/&gt;</a:t>
            </a:r>
          </a:p>
          <a:p>
            <a:pPr marL="0" indent="0">
              <a:buNone/>
            </a:pPr>
            <a:r>
              <a:rPr lang="es-MX" b="1" dirty="0"/>
              <a:t>	&lt;meta charset="utf-8"&gt;</a:t>
            </a:r>
          </a:p>
          <a:p>
            <a:pPr marL="0" indent="0">
              <a:buNone/>
            </a:pPr>
            <a:r>
              <a:rPr lang="es-MX" b="1" dirty="0"/>
              <a:t>	&lt;meta name="description" content="Página de html 5"&gt;</a:t>
            </a:r>
          </a:p>
          <a:p>
            <a:pPr marL="0" indent="0">
              <a:buNone/>
            </a:pPr>
            <a:r>
              <a:rPr lang="es-MX" b="1" dirty="0"/>
              <a:t>	&lt;meta name="keywords" content="html5, css3, Javascript,diseño web"/&gt;</a:t>
            </a:r>
          </a:p>
          <a:p>
            <a:pPr marL="0" indent="0">
              <a:buNone/>
            </a:pPr>
            <a:r>
              <a:rPr lang="es-MX" b="1" dirty="0"/>
              <a:t>&lt;/head&gt;</a:t>
            </a:r>
          </a:p>
          <a:p>
            <a:pPr marL="0" indent="0">
              <a:buNone/>
            </a:pPr>
            <a:r>
              <a:rPr lang="es-MX" b="1" dirty="0"/>
              <a:t>&lt;body&gt; </a:t>
            </a:r>
          </a:p>
          <a:p>
            <a:pPr marL="0" indent="0">
              <a:buNone/>
            </a:pPr>
            <a:r>
              <a:rPr lang="es-MX" b="1" dirty="0"/>
              <a:t>	Hola a todos</a:t>
            </a:r>
          </a:p>
          <a:p>
            <a:pPr marL="0" indent="0">
              <a:buNone/>
            </a:pPr>
            <a:r>
              <a:rPr lang="es-MX" b="1" dirty="0"/>
              <a:t>&lt;/body&gt;</a:t>
            </a:r>
          </a:p>
          <a:p>
            <a:pPr marL="0" indent="0">
              <a:buNone/>
            </a:pPr>
            <a:r>
              <a:rPr lang="es-MX" b="1" dirty="0"/>
              <a:t>&lt;/html&gt;</a:t>
            </a:r>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solidFill>
                <a:schemeClr val="accent5"/>
              </a:solidFill>
            </a:endParaRPr>
          </a:p>
          <a:p>
            <a:pPr marL="0" indent="0">
              <a:buNone/>
            </a:pPr>
            <a:endParaRPr lang="es-MX" dirty="0"/>
          </a:p>
        </p:txBody>
      </p:sp>
      <p:sp>
        <p:nvSpPr>
          <p:cNvPr id="4" name="Abrir llave 3"/>
          <p:cNvSpPr/>
          <p:nvPr/>
        </p:nvSpPr>
        <p:spPr>
          <a:xfrm>
            <a:off x="1787857" y="1201003"/>
            <a:ext cx="1473958" cy="1050878"/>
          </a:xfrm>
          <a:prstGeom prst="leftBrace">
            <a:avLst>
              <a:gd name="adj1" fmla="val 8333"/>
              <a:gd name="adj2" fmla="val 495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5" name="CuadroTexto 4"/>
          <p:cNvSpPr txBox="1"/>
          <p:nvPr/>
        </p:nvSpPr>
        <p:spPr>
          <a:xfrm>
            <a:off x="3320027" y="1275189"/>
            <a:ext cx="8458919" cy="830997"/>
          </a:xfrm>
          <a:prstGeom prst="rect">
            <a:avLst/>
          </a:prstGeom>
          <a:noFill/>
        </p:spPr>
        <p:txBody>
          <a:bodyPr wrap="none" rtlCol="0">
            <a:spAutoFit/>
          </a:bodyPr>
          <a:lstStyle/>
          <a:p>
            <a:r>
              <a:rPr lang="es-MX" sz="2400" dirty="0" smtClean="0"/>
              <a:t>Este elemento es usado para incorporar estilos, códigos Javascript,</a:t>
            </a:r>
          </a:p>
          <a:p>
            <a:r>
              <a:rPr lang="es-MX" sz="2400" dirty="0" smtClean="0"/>
              <a:t>Imágenes o iconos desde archivos externos.</a:t>
            </a:r>
          </a:p>
        </p:txBody>
      </p:sp>
    </p:spTree>
    <p:extLst>
      <p:ext uri="{BB962C8B-B14F-4D97-AF65-F5344CB8AC3E}">
        <p14:creationId xmlns:p14="http://schemas.microsoft.com/office/powerpoint/2010/main" val="195276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91069"/>
            <a:ext cx="10515600" cy="803584"/>
          </a:xfrm>
        </p:spPr>
        <p:txBody>
          <a:bodyPr>
            <a:normAutofit/>
          </a:bodyPr>
          <a:lstStyle/>
          <a:p>
            <a:r>
              <a:rPr lang="es-MX" sz="3600" b="1" dirty="0" smtClean="0"/>
              <a:t>Estructura del cuerpo</a:t>
            </a:r>
            <a:endParaRPr lang="es-MX" sz="3600" b="1" dirty="0"/>
          </a:p>
        </p:txBody>
      </p:sp>
      <p:sp>
        <p:nvSpPr>
          <p:cNvPr id="3" name="Marcador de contenido 2"/>
          <p:cNvSpPr>
            <a:spLocks noGrp="1"/>
          </p:cNvSpPr>
          <p:nvPr>
            <p:ph idx="1"/>
          </p:nvPr>
        </p:nvSpPr>
        <p:spPr>
          <a:xfrm>
            <a:off x="245660" y="887104"/>
            <a:ext cx="11627892" cy="5800299"/>
          </a:xfrm>
        </p:spPr>
        <p:txBody>
          <a:bodyPr>
            <a:normAutofit/>
          </a:bodyPr>
          <a:lstStyle/>
          <a:p>
            <a:endParaRPr lang="es-MX" dirty="0">
              <a:solidFill>
                <a:schemeClr val="accent5"/>
              </a:solidFill>
            </a:endParaRPr>
          </a:p>
          <a:p>
            <a:pPr marL="0" indent="0">
              <a:buNone/>
            </a:pPr>
            <a:endParaRPr lang="es-MX" dirty="0" smtClean="0">
              <a:solidFill>
                <a:schemeClr val="accent5"/>
              </a:solidFill>
            </a:endParaRPr>
          </a:p>
          <a:p>
            <a:pPr marL="0" indent="0">
              <a:buNone/>
            </a:pPr>
            <a:endParaRPr lang="es-MX" dirty="0" smtClean="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solidFill>
                <a:schemeClr val="accent5"/>
              </a:solidFill>
            </a:endParaRPr>
          </a:p>
          <a:p>
            <a:pPr marL="0" indent="0">
              <a:buNone/>
            </a:pPr>
            <a:endParaRPr lang="es-MX" dirty="0"/>
          </a:p>
        </p:txBody>
      </p:sp>
      <p:sp>
        <p:nvSpPr>
          <p:cNvPr id="5" name="CuadroTexto 4"/>
          <p:cNvSpPr txBox="1"/>
          <p:nvPr/>
        </p:nvSpPr>
        <p:spPr>
          <a:xfrm>
            <a:off x="411480" y="994653"/>
            <a:ext cx="11462072" cy="5632311"/>
          </a:xfrm>
          <a:prstGeom prst="rect">
            <a:avLst/>
          </a:prstGeom>
          <a:noFill/>
        </p:spPr>
        <p:txBody>
          <a:bodyPr wrap="square" rtlCol="0">
            <a:spAutoFit/>
          </a:bodyPr>
          <a:lstStyle/>
          <a:p>
            <a:pPr algn="just"/>
            <a:r>
              <a:rPr lang="es-MX" sz="2400" dirty="0" smtClean="0"/>
              <a:t>HTML siempre ofreció diferentes formas de construir y organizar información dentro del cuerpo de un documento.  Uno de los primeros elementos provistos fue </a:t>
            </a:r>
            <a:r>
              <a:rPr lang="es-MX" sz="2400" b="1" dirty="0" smtClean="0"/>
              <a:t>&lt;</a:t>
            </a:r>
            <a:r>
              <a:rPr lang="es-MX" sz="2400" b="1" dirty="0" err="1" smtClean="0"/>
              <a:t>table</a:t>
            </a:r>
            <a:r>
              <a:rPr lang="es-MX" sz="2400" b="1" dirty="0" smtClean="0"/>
              <a:t>&gt;</a:t>
            </a:r>
            <a:r>
              <a:rPr lang="es-MX" sz="2400" dirty="0" smtClean="0"/>
              <a:t> . Las tablas fueron una revolución; sin embargo, gradualmente otros elementos reemplazaron su función, permitiendo lograr lo mismo con menos código y una mayor potabilidad.</a:t>
            </a:r>
          </a:p>
          <a:p>
            <a:pPr algn="just"/>
            <a:endParaRPr lang="es-MX" sz="2400" dirty="0" smtClean="0"/>
          </a:p>
          <a:p>
            <a:pPr algn="just"/>
            <a:r>
              <a:rPr lang="es-MX" sz="2400" dirty="0" smtClean="0"/>
              <a:t>Posteriormente el </a:t>
            </a:r>
            <a:r>
              <a:rPr lang="es-MX" sz="2400" b="1" dirty="0" smtClean="0"/>
              <a:t>elemento &lt;div&gt; </a:t>
            </a:r>
            <a:r>
              <a:rPr lang="es-MX" sz="2400" dirty="0" smtClean="0"/>
              <a:t>entró en la escena (modelo caja-contenedor). Facilitando la creación de páginas más interactivas e integradas con HTML, CSS y </a:t>
            </a:r>
            <a:r>
              <a:rPr lang="es-MX" sz="2400" dirty="0" err="1" smtClean="0"/>
              <a:t>Javascript</a:t>
            </a:r>
            <a:r>
              <a:rPr lang="es-MX" sz="2400" dirty="0" smtClean="0"/>
              <a:t>. Pero este elemento así como </a:t>
            </a:r>
            <a:r>
              <a:rPr lang="es-MX" sz="2400" b="1" dirty="0" smtClean="0"/>
              <a:t>&lt;</a:t>
            </a:r>
            <a:r>
              <a:rPr lang="es-MX" sz="2400" b="1" dirty="0" err="1" smtClean="0"/>
              <a:t>table</a:t>
            </a:r>
            <a:r>
              <a:rPr lang="es-MX" sz="2400" b="1" dirty="0" smtClean="0"/>
              <a:t>&gt;, </a:t>
            </a:r>
            <a:r>
              <a:rPr lang="es-MX" sz="2400" dirty="0" smtClean="0"/>
              <a:t>no provee demasiada información acerca de  las partes del cuerpo que está representando. En otras palabras, el elemento </a:t>
            </a:r>
            <a:r>
              <a:rPr lang="es-MX" sz="2400" b="1" dirty="0" smtClean="0"/>
              <a:t>&lt;div&gt; </a:t>
            </a:r>
            <a:r>
              <a:rPr lang="es-MX" sz="2400" dirty="0" smtClean="0"/>
              <a:t>solo especifica una división en el cuerpo, como la celda de una tabla, pero no ofrece indicio alguno sobre qué clase de división es, cuál es su propósito o qué contiene.</a:t>
            </a:r>
          </a:p>
          <a:p>
            <a:pPr algn="just"/>
            <a:endParaRPr lang="es-MX" sz="2400" b="1" dirty="0"/>
          </a:p>
          <a:p>
            <a:pPr algn="just"/>
            <a:r>
              <a:rPr lang="es-MX" sz="2400" b="1" dirty="0" smtClean="0"/>
              <a:t>HTML5 </a:t>
            </a:r>
            <a:r>
              <a:rPr lang="es-MX" sz="2400" dirty="0" smtClean="0"/>
              <a:t>incorpora nuevos elementos que ayuden a identificar cada sección del documento y organizar el cuerpo del mismo. HTML ya no depende más de los elementos </a:t>
            </a:r>
            <a:r>
              <a:rPr lang="es-MX" sz="2400" b="1" dirty="0" smtClean="0"/>
              <a:t>&lt;div&gt; o &lt;</a:t>
            </a:r>
            <a:r>
              <a:rPr lang="es-MX" sz="2400" b="1" dirty="0" err="1" smtClean="0"/>
              <a:t>table</a:t>
            </a:r>
            <a:r>
              <a:rPr lang="es-MX" sz="2400" b="1" dirty="0" smtClean="0"/>
              <a:t>&gt;.</a:t>
            </a:r>
          </a:p>
        </p:txBody>
      </p:sp>
    </p:spTree>
    <p:extLst>
      <p:ext uri="{BB962C8B-B14F-4D97-AF65-F5344CB8AC3E}">
        <p14:creationId xmlns:p14="http://schemas.microsoft.com/office/powerpoint/2010/main" val="30697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91069"/>
            <a:ext cx="10515600" cy="803584"/>
          </a:xfrm>
        </p:spPr>
        <p:txBody>
          <a:bodyPr>
            <a:normAutofit/>
          </a:bodyPr>
          <a:lstStyle/>
          <a:p>
            <a:r>
              <a:rPr lang="es-MX" sz="3600" b="1" dirty="0" smtClean="0"/>
              <a:t>Organización</a:t>
            </a:r>
            <a:endParaRPr lang="es-MX" sz="3600" b="1" dirty="0"/>
          </a:p>
        </p:txBody>
      </p:sp>
      <p:sp>
        <p:nvSpPr>
          <p:cNvPr id="3" name="Marcador de contenido 2"/>
          <p:cNvSpPr>
            <a:spLocks noGrp="1"/>
          </p:cNvSpPr>
          <p:nvPr>
            <p:ph idx="1"/>
          </p:nvPr>
        </p:nvSpPr>
        <p:spPr>
          <a:xfrm>
            <a:off x="245660" y="887105"/>
            <a:ext cx="11627892" cy="569214"/>
          </a:xfrm>
        </p:spPr>
        <p:txBody>
          <a:bodyPr>
            <a:normAutofit/>
          </a:bodyPr>
          <a:lstStyle/>
          <a:p>
            <a:endParaRPr lang="es-MX" dirty="0">
              <a:solidFill>
                <a:schemeClr val="accent5"/>
              </a:solidFill>
            </a:endParaRPr>
          </a:p>
          <a:p>
            <a:pPr marL="0" indent="0">
              <a:buNone/>
            </a:pPr>
            <a:endParaRPr lang="es-MX" dirty="0" smtClean="0">
              <a:solidFill>
                <a:schemeClr val="accent5"/>
              </a:solidFill>
            </a:endParaRPr>
          </a:p>
          <a:p>
            <a:pPr marL="0" indent="0">
              <a:buNone/>
            </a:pPr>
            <a:endParaRPr lang="es-MX" dirty="0" smtClean="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solidFill>
                <a:schemeClr val="accent5"/>
              </a:solidFill>
            </a:endParaRPr>
          </a:p>
          <a:p>
            <a:pPr marL="0" indent="0">
              <a:buNone/>
            </a:pPr>
            <a:endParaRPr lang="es-MX" dirty="0"/>
          </a:p>
        </p:txBody>
      </p:sp>
      <p:sp>
        <p:nvSpPr>
          <p:cNvPr id="5" name="CuadroTexto 4"/>
          <p:cNvSpPr txBox="1"/>
          <p:nvPr/>
        </p:nvSpPr>
        <p:spPr>
          <a:xfrm>
            <a:off x="411480" y="994653"/>
            <a:ext cx="11462072" cy="461665"/>
          </a:xfrm>
          <a:prstGeom prst="rect">
            <a:avLst/>
          </a:prstGeom>
          <a:noFill/>
        </p:spPr>
        <p:txBody>
          <a:bodyPr wrap="square" rtlCol="0">
            <a:spAutoFit/>
          </a:bodyPr>
          <a:lstStyle/>
          <a:p>
            <a:pPr algn="just"/>
            <a:r>
              <a:rPr lang="es-MX" sz="2400" b="1" dirty="0" smtClean="0"/>
              <a:t>La figura 1.1 </a:t>
            </a:r>
            <a:r>
              <a:rPr lang="es-MX" sz="2400" dirty="0" smtClean="0"/>
              <a:t>representa un diseño común encontrado en la mayoría de los sitios web.</a:t>
            </a:r>
          </a:p>
        </p:txBody>
      </p:sp>
      <p:sp>
        <p:nvSpPr>
          <p:cNvPr id="4" name="Rectángulo 3"/>
          <p:cNvSpPr/>
          <p:nvPr/>
        </p:nvSpPr>
        <p:spPr>
          <a:xfrm>
            <a:off x="5212080" y="1645920"/>
            <a:ext cx="6661472" cy="502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p:cNvSpPr/>
          <p:nvPr/>
        </p:nvSpPr>
        <p:spPr>
          <a:xfrm>
            <a:off x="5509260" y="1851660"/>
            <a:ext cx="6103620" cy="7086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dirty="0" smtClean="0"/>
              <a:t>Cabecera</a:t>
            </a:r>
            <a:endParaRPr lang="es-MX" sz="3200" dirty="0"/>
          </a:p>
        </p:txBody>
      </p:sp>
      <p:sp>
        <p:nvSpPr>
          <p:cNvPr id="7" name="Rectángulo 6"/>
          <p:cNvSpPr/>
          <p:nvPr/>
        </p:nvSpPr>
        <p:spPr>
          <a:xfrm>
            <a:off x="5509260" y="2697723"/>
            <a:ext cx="6103620" cy="434097"/>
          </a:xfrm>
          <a:prstGeom prst="rect">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dirty="0" smtClean="0"/>
              <a:t>Barra de Navegación</a:t>
            </a:r>
            <a:endParaRPr lang="es-MX" sz="3200" dirty="0"/>
          </a:p>
        </p:txBody>
      </p:sp>
      <p:sp>
        <p:nvSpPr>
          <p:cNvPr id="8" name="Rectángulo 7"/>
          <p:cNvSpPr/>
          <p:nvPr/>
        </p:nvSpPr>
        <p:spPr>
          <a:xfrm>
            <a:off x="5509260" y="3269222"/>
            <a:ext cx="4137660" cy="2651517"/>
          </a:xfrm>
          <a:prstGeom prst="rect">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dirty="0" smtClean="0"/>
              <a:t>Información Principal</a:t>
            </a:r>
            <a:endParaRPr lang="es-MX" sz="3200" dirty="0"/>
          </a:p>
        </p:txBody>
      </p:sp>
      <p:sp>
        <p:nvSpPr>
          <p:cNvPr id="9" name="Rectángulo 8"/>
          <p:cNvSpPr/>
          <p:nvPr/>
        </p:nvSpPr>
        <p:spPr>
          <a:xfrm>
            <a:off x="9929656" y="3269221"/>
            <a:ext cx="1661160" cy="2651517"/>
          </a:xfrm>
          <a:prstGeom prst="rect">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dirty="0" smtClean="0"/>
              <a:t>Barra Lateral</a:t>
            </a:r>
            <a:endParaRPr lang="es-MX" sz="3200" dirty="0"/>
          </a:p>
        </p:txBody>
      </p:sp>
      <p:sp>
        <p:nvSpPr>
          <p:cNvPr id="10" name="Rectángulo 9"/>
          <p:cNvSpPr/>
          <p:nvPr/>
        </p:nvSpPr>
        <p:spPr>
          <a:xfrm>
            <a:off x="5509260" y="6092675"/>
            <a:ext cx="6103620" cy="434097"/>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3200" dirty="0" smtClean="0"/>
              <a:t>Información Institucional</a:t>
            </a:r>
            <a:endParaRPr lang="es-MX" sz="3200" dirty="0"/>
          </a:p>
        </p:txBody>
      </p:sp>
      <p:cxnSp>
        <p:nvCxnSpPr>
          <p:cNvPr id="12" name="Conector recto de flecha 11"/>
          <p:cNvCxnSpPr>
            <a:endCxn id="6" idx="1"/>
          </p:cNvCxnSpPr>
          <p:nvPr/>
        </p:nvCxnSpPr>
        <p:spPr>
          <a:xfrm>
            <a:off x="3360420" y="2205990"/>
            <a:ext cx="21488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ector recto de flecha 12"/>
          <p:cNvCxnSpPr/>
          <p:nvPr/>
        </p:nvCxnSpPr>
        <p:spPr>
          <a:xfrm>
            <a:off x="3360420" y="2914771"/>
            <a:ext cx="21488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ector recto de flecha 13"/>
          <p:cNvCxnSpPr/>
          <p:nvPr/>
        </p:nvCxnSpPr>
        <p:spPr>
          <a:xfrm>
            <a:off x="2382842" y="4594978"/>
            <a:ext cx="8132758" cy="10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ector recto de flecha 14"/>
          <p:cNvCxnSpPr/>
          <p:nvPr/>
        </p:nvCxnSpPr>
        <p:spPr>
          <a:xfrm>
            <a:off x="3360420" y="6309723"/>
            <a:ext cx="21488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uadroTexto 15"/>
          <p:cNvSpPr txBox="1"/>
          <p:nvPr/>
        </p:nvSpPr>
        <p:spPr>
          <a:xfrm>
            <a:off x="245660" y="2021324"/>
            <a:ext cx="2760692" cy="461665"/>
          </a:xfrm>
          <a:prstGeom prst="rect">
            <a:avLst/>
          </a:prstGeom>
          <a:noFill/>
        </p:spPr>
        <p:txBody>
          <a:bodyPr wrap="none" rtlCol="0">
            <a:spAutoFit/>
          </a:bodyPr>
          <a:lstStyle/>
          <a:p>
            <a:r>
              <a:rPr lang="es-MX" sz="2400" dirty="0" smtClean="0"/>
              <a:t>&lt;header&gt; &lt;/header&gt;</a:t>
            </a:r>
            <a:endParaRPr lang="es-MX" sz="2400" dirty="0"/>
          </a:p>
        </p:txBody>
      </p:sp>
      <p:sp>
        <p:nvSpPr>
          <p:cNvPr id="17" name="CuadroTexto 16"/>
          <p:cNvSpPr txBox="1"/>
          <p:nvPr/>
        </p:nvSpPr>
        <p:spPr>
          <a:xfrm>
            <a:off x="1131159" y="2751960"/>
            <a:ext cx="1875193" cy="461665"/>
          </a:xfrm>
          <a:prstGeom prst="rect">
            <a:avLst/>
          </a:prstGeom>
          <a:noFill/>
        </p:spPr>
        <p:txBody>
          <a:bodyPr wrap="none" rtlCol="0">
            <a:spAutoFit/>
          </a:bodyPr>
          <a:lstStyle/>
          <a:p>
            <a:r>
              <a:rPr lang="es-MX" sz="2400" dirty="0" smtClean="0"/>
              <a:t>&lt;nav&gt; &lt;/nav&gt;</a:t>
            </a:r>
            <a:endParaRPr lang="es-MX" sz="2400" dirty="0"/>
          </a:p>
        </p:txBody>
      </p:sp>
      <p:sp>
        <p:nvSpPr>
          <p:cNvPr id="18" name="CuadroTexto 17"/>
          <p:cNvSpPr txBox="1"/>
          <p:nvPr/>
        </p:nvSpPr>
        <p:spPr>
          <a:xfrm>
            <a:off x="92600" y="4364146"/>
            <a:ext cx="2290242" cy="461665"/>
          </a:xfrm>
          <a:prstGeom prst="rect">
            <a:avLst/>
          </a:prstGeom>
          <a:noFill/>
        </p:spPr>
        <p:txBody>
          <a:bodyPr wrap="none" rtlCol="0">
            <a:spAutoFit/>
          </a:bodyPr>
          <a:lstStyle/>
          <a:p>
            <a:r>
              <a:rPr lang="es-MX" sz="2400" dirty="0" smtClean="0"/>
              <a:t>&lt;aside&gt; &lt;/aside&gt;</a:t>
            </a:r>
            <a:endParaRPr lang="es-MX" sz="2400" dirty="0"/>
          </a:p>
        </p:txBody>
      </p:sp>
      <p:cxnSp>
        <p:nvCxnSpPr>
          <p:cNvPr id="21" name="Conector recto de flecha 20"/>
          <p:cNvCxnSpPr/>
          <p:nvPr/>
        </p:nvCxnSpPr>
        <p:spPr>
          <a:xfrm>
            <a:off x="3360420" y="5398891"/>
            <a:ext cx="21488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CuadroTexto 21"/>
          <p:cNvSpPr txBox="1"/>
          <p:nvPr/>
        </p:nvSpPr>
        <p:spPr>
          <a:xfrm>
            <a:off x="92600" y="5171413"/>
            <a:ext cx="2783711" cy="461665"/>
          </a:xfrm>
          <a:prstGeom prst="rect">
            <a:avLst/>
          </a:prstGeom>
          <a:noFill/>
        </p:spPr>
        <p:txBody>
          <a:bodyPr wrap="none" rtlCol="0">
            <a:spAutoFit/>
          </a:bodyPr>
          <a:lstStyle/>
          <a:p>
            <a:r>
              <a:rPr lang="es-MX" sz="2400" dirty="0" smtClean="0"/>
              <a:t>&lt;section&gt; &lt;/section&gt;</a:t>
            </a:r>
            <a:endParaRPr lang="es-MX" sz="2400" dirty="0"/>
          </a:p>
        </p:txBody>
      </p:sp>
      <p:sp>
        <p:nvSpPr>
          <p:cNvPr id="23" name="CuadroTexto 22"/>
          <p:cNvSpPr txBox="1"/>
          <p:nvPr/>
        </p:nvSpPr>
        <p:spPr>
          <a:xfrm>
            <a:off x="153742" y="6063546"/>
            <a:ext cx="2532681" cy="461665"/>
          </a:xfrm>
          <a:prstGeom prst="rect">
            <a:avLst/>
          </a:prstGeom>
          <a:noFill/>
        </p:spPr>
        <p:txBody>
          <a:bodyPr wrap="none" rtlCol="0">
            <a:spAutoFit/>
          </a:bodyPr>
          <a:lstStyle/>
          <a:p>
            <a:r>
              <a:rPr lang="es-MX" sz="2400" dirty="0" smtClean="0"/>
              <a:t>&lt;footer&gt; &lt;/footer&gt;</a:t>
            </a:r>
            <a:endParaRPr lang="es-MX" sz="2400" dirty="0"/>
          </a:p>
        </p:txBody>
      </p:sp>
    </p:spTree>
    <p:extLst>
      <p:ext uri="{BB962C8B-B14F-4D97-AF65-F5344CB8AC3E}">
        <p14:creationId xmlns:p14="http://schemas.microsoft.com/office/powerpoint/2010/main" val="2169979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91069"/>
            <a:ext cx="10515600" cy="803584"/>
          </a:xfrm>
        </p:spPr>
        <p:txBody>
          <a:bodyPr>
            <a:normAutofit/>
          </a:bodyPr>
          <a:lstStyle/>
          <a:p>
            <a:r>
              <a:rPr lang="es-MX" sz="3600" b="1" dirty="0" smtClean="0"/>
              <a:t>Organización</a:t>
            </a:r>
            <a:endParaRPr lang="es-MX" sz="3600" b="1" dirty="0"/>
          </a:p>
        </p:txBody>
      </p:sp>
      <p:sp>
        <p:nvSpPr>
          <p:cNvPr id="3" name="Marcador de contenido 2"/>
          <p:cNvSpPr>
            <a:spLocks noGrp="1"/>
          </p:cNvSpPr>
          <p:nvPr>
            <p:ph idx="1"/>
          </p:nvPr>
        </p:nvSpPr>
        <p:spPr>
          <a:xfrm>
            <a:off x="245660" y="887104"/>
            <a:ext cx="11627892" cy="5800299"/>
          </a:xfrm>
        </p:spPr>
        <p:txBody>
          <a:bodyPr>
            <a:normAutofit/>
          </a:bodyPr>
          <a:lstStyle/>
          <a:p>
            <a:endParaRPr lang="es-MX" dirty="0">
              <a:solidFill>
                <a:schemeClr val="accent5"/>
              </a:solidFill>
            </a:endParaRPr>
          </a:p>
          <a:p>
            <a:pPr marL="0" indent="0">
              <a:buNone/>
            </a:pPr>
            <a:endParaRPr lang="es-MX" dirty="0" smtClean="0">
              <a:solidFill>
                <a:schemeClr val="accent5"/>
              </a:solidFill>
            </a:endParaRPr>
          </a:p>
          <a:p>
            <a:pPr marL="0" indent="0">
              <a:buNone/>
            </a:pPr>
            <a:endParaRPr lang="es-MX" dirty="0" smtClean="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solidFill>
                <a:schemeClr val="accent5"/>
              </a:solidFill>
            </a:endParaRPr>
          </a:p>
          <a:p>
            <a:pPr marL="0" indent="0">
              <a:buNone/>
            </a:pPr>
            <a:endParaRPr lang="es-MX" dirty="0"/>
          </a:p>
        </p:txBody>
      </p:sp>
      <p:sp>
        <p:nvSpPr>
          <p:cNvPr id="5" name="CuadroTexto 4"/>
          <p:cNvSpPr txBox="1"/>
          <p:nvPr/>
        </p:nvSpPr>
        <p:spPr>
          <a:xfrm>
            <a:off x="411480" y="994653"/>
            <a:ext cx="11462072" cy="5262979"/>
          </a:xfrm>
          <a:prstGeom prst="rect">
            <a:avLst/>
          </a:prstGeom>
          <a:noFill/>
        </p:spPr>
        <p:txBody>
          <a:bodyPr wrap="square" rtlCol="0">
            <a:spAutoFit/>
          </a:bodyPr>
          <a:lstStyle/>
          <a:p>
            <a:pPr algn="just"/>
            <a:r>
              <a:rPr lang="es-MX" sz="2400" b="1" dirty="0" smtClean="0"/>
              <a:t>Cabecera,</a:t>
            </a:r>
            <a:r>
              <a:rPr lang="es-MX" sz="2400" dirty="0" smtClean="0"/>
              <a:t> se encuentra el espacio donde usualmente se ubica el logo, título y subtítulos y una corta descripción del sitio web o página.</a:t>
            </a:r>
          </a:p>
          <a:p>
            <a:pPr algn="just"/>
            <a:endParaRPr lang="es-MX" sz="2400" b="1" dirty="0"/>
          </a:p>
          <a:p>
            <a:pPr algn="just"/>
            <a:r>
              <a:rPr lang="es-MX" sz="2400" b="1" dirty="0" smtClean="0"/>
              <a:t>Barra de Navegación, </a:t>
            </a:r>
            <a:r>
              <a:rPr lang="es-MX" sz="2400" dirty="0" smtClean="0"/>
              <a:t>se encuentran los menús o listas de enlaces, con el propósito de facilitar la navegación a través del sitio. Los usuarios son guiados desde está barra hacia las diferentes páginas o documentos.</a:t>
            </a:r>
          </a:p>
          <a:p>
            <a:pPr algn="just"/>
            <a:endParaRPr lang="es-MX" sz="2400" b="1" dirty="0"/>
          </a:p>
          <a:p>
            <a:pPr algn="just"/>
            <a:r>
              <a:rPr lang="es-MX" sz="2400" b="1" dirty="0" smtClean="0"/>
              <a:t>Información Principal, </a:t>
            </a:r>
            <a:r>
              <a:rPr lang="es-MX" sz="2400" dirty="0" smtClean="0"/>
              <a:t>podría contener una lista de artículos, descripción de productos, entradas de un blog o cualquier otra información importante.</a:t>
            </a:r>
          </a:p>
          <a:p>
            <a:pPr algn="just"/>
            <a:endParaRPr lang="es-MX" sz="2400" b="1" dirty="0"/>
          </a:p>
          <a:p>
            <a:pPr algn="just"/>
            <a:r>
              <a:rPr lang="es-MX" sz="2400" b="1" dirty="0" smtClean="0"/>
              <a:t>Barra Lateral, </a:t>
            </a:r>
            <a:r>
              <a:rPr lang="es-MX" sz="2400" dirty="0" smtClean="0"/>
              <a:t>podría mostrar una lista de enlaces apuntando hacía cada uno de esos ítems.</a:t>
            </a:r>
          </a:p>
          <a:p>
            <a:pPr algn="just"/>
            <a:endParaRPr lang="es-MX" sz="2400" b="1" dirty="0"/>
          </a:p>
          <a:p>
            <a:pPr algn="just"/>
            <a:r>
              <a:rPr lang="es-MX" sz="2400" b="1" dirty="0" smtClean="0"/>
              <a:t>Información Institucional, </a:t>
            </a:r>
            <a:r>
              <a:rPr lang="es-MX" sz="2400" dirty="0" smtClean="0"/>
              <a:t>se muestra información acerca del sitio, el autor o la empresa, además de algunos enlaces con respecto a reglas, términos y condiciones.</a:t>
            </a:r>
            <a:endParaRPr lang="es-MX" sz="2400" b="1" dirty="0" smtClean="0"/>
          </a:p>
        </p:txBody>
      </p:sp>
    </p:spTree>
    <p:extLst>
      <p:ext uri="{BB962C8B-B14F-4D97-AF65-F5344CB8AC3E}">
        <p14:creationId xmlns:p14="http://schemas.microsoft.com/office/powerpoint/2010/main" val="1416793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91069"/>
            <a:ext cx="10515600" cy="803584"/>
          </a:xfrm>
        </p:spPr>
        <p:txBody>
          <a:bodyPr>
            <a:normAutofit/>
          </a:bodyPr>
          <a:lstStyle/>
          <a:p>
            <a:r>
              <a:rPr lang="es-MX" sz="3600" b="1" dirty="0" smtClean="0"/>
              <a:t>Organización</a:t>
            </a:r>
            <a:endParaRPr lang="es-MX" sz="3600" b="1" dirty="0"/>
          </a:p>
        </p:txBody>
      </p:sp>
      <p:sp>
        <p:nvSpPr>
          <p:cNvPr id="3" name="Marcador de contenido 2"/>
          <p:cNvSpPr>
            <a:spLocks noGrp="1"/>
          </p:cNvSpPr>
          <p:nvPr>
            <p:ph idx="1"/>
          </p:nvPr>
        </p:nvSpPr>
        <p:spPr>
          <a:xfrm>
            <a:off x="245660" y="887104"/>
            <a:ext cx="11627892" cy="5800299"/>
          </a:xfrm>
        </p:spPr>
        <p:txBody>
          <a:bodyPr>
            <a:normAutofit/>
          </a:bodyPr>
          <a:lstStyle/>
          <a:p>
            <a:endParaRPr lang="es-MX" dirty="0" smtClean="0">
              <a:solidFill>
                <a:schemeClr val="accent5"/>
              </a:solidFill>
            </a:endParaRPr>
          </a:p>
          <a:p>
            <a:r>
              <a:rPr lang="es-MX" dirty="0" smtClean="0">
                <a:solidFill>
                  <a:schemeClr val="accent5"/>
                </a:solidFill>
              </a:rPr>
              <a:t>&lt;header&gt;&lt;/header&gt;</a:t>
            </a:r>
          </a:p>
          <a:p>
            <a:pPr marL="0" indent="0">
              <a:buNone/>
            </a:pPr>
            <a:endParaRPr lang="es-MX" dirty="0" smtClean="0"/>
          </a:p>
          <a:p>
            <a:pPr marL="0" indent="0">
              <a:buNone/>
            </a:pPr>
            <a:endParaRPr lang="es-MX" dirty="0" smtClean="0"/>
          </a:p>
          <a:p>
            <a:pPr marL="0" indent="0">
              <a:buNone/>
            </a:pPr>
            <a:endParaRPr lang="es-MX" dirty="0"/>
          </a:p>
          <a:p>
            <a:r>
              <a:rPr lang="es-MX" dirty="0">
                <a:solidFill>
                  <a:schemeClr val="accent5"/>
                </a:solidFill>
              </a:rPr>
              <a:t>&lt;h1&gt;&lt;/h1&gt;</a:t>
            </a:r>
          </a:p>
          <a:p>
            <a:r>
              <a:rPr lang="es-MX" dirty="0" smtClean="0">
                <a:solidFill>
                  <a:schemeClr val="accent5"/>
                </a:solidFill>
              </a:rPr>
              <a:t>&lt;h2&gt;&lt;/h2&gt;</a:t>
            </a:r>
            <a:endParaRPr lang="es-MX" dirty="0">
              <a:solidFill>
                <a:schemeClr val="accent5"/>
              </a:solidFill>
            </a:endParaRPr>
          </a:p>
          <a:p>
            <a:r>
              <a:rPr lang="es-MX" dirty="0">
                <a:solidFill>
                  <a:schemeClr val="accent5"/>
                </a:solidFill>
              </a:rPr>
              <a:t>&lt;</a:t>
            </a:r>
            <a:r>
              <a:rPr lang="es-MX" dirty="0" smtClean="0">
                <a:solidFill>
                  <a:schemeClr val="accent5"/>
                </a:solidFill>
              </a:rPr>
              <a:t>h3&gt;&lt;/h3&gt;</a:t>
            </a:r>
            <a:endParaRPr lang="es-MX" dirty="0">
              <a:solidFill>
                <a:schemeClr val="accent5"/>
              </a:solidFill>
            </a:endParaRPr>
          </a:p>
          <a:p>
            <a:r>
              <a:rPr lang="es-MX" dirty="0">
                <a:solidFill>
                  <a:schemeClr val="accent5"/>
                </a:solidFill>
              </a:rPr>
              <a:t>&lt;</a:t>
            </a:r>
            <a:r>
              <a:rPr lang="es-MX" dirty="0" smtClean="0">
                <a:solidFill>
                  <a:schemeClr val="accent5"/>
                </a:solidFill>
              </a:rPr>
              <a:t>h4&gt;&lt;/h4&gt;</a:t>
            </a:r>
            <a:endParaRPr lang="es-MX" dirty="0">
              <a:solidFill>
                <a:schemeClr val="accent5"/>
              </a:solidFill>
            </a:endParaRPr>
          </a:p>
          <a:p>
            <a:r>
              <a:rPr lang="es-MX" dirty="0">
                <a:solidFill>
                  <a:schemeClr val="accent5"/>
                </a:solidFill>
              </a:rPr>
              <a:t>&lt;</a:t>
            </a:r>
            <a:r>
              <a:rPr lang="es-MX" dirty="0" smtClean="0">
                <a:solidFill>
                  <a:schemeClr val="accent5"/>
                </a:solidFill>
              </a:rPr>
              <a:t>h5&gt;&lt;/h5&gt;</a:t>
            </a:r>
            <a:endParaRPr lang="es-MX" dirty="0">
              <a:solidFill>
                <a:schemeClr val="accent5"/>
              </a:solidFill>
            </a:endParaRPr>
          </a:p>
          <a:p>
            <a:r>
              <a:rPr lang="es-MX" dirty="0">
                <a:solidFill>
                  <a:schemeClr val="accent5"/>
                </a:solidFill>
              </a:rPr>
              <a:t>&lt;</a:t>
            </a:r>
            <a:r>
              <a:rPr lang="es-MX" dirty="0" smtClean="0">
                <a:solidFill>
                  <a:schemeClr val="accent5"/>
                </a:solidFill>
              </a:rPr>
              <a:t>h6&gt;&lt;/h6&gt;</a:t>
            </a:r>
            <a:endParaRPr lang="es-MX" dirty="0">
              <a:solidFill>
                <a:schemeClr val="accent5"/>
              </a:solidFill>
            </a:endParaRPr>
          </a:p>
          <a:p>
            <a:pPr marL="0" indent="0">
              <a:buNone/>
            </a:pPr>
            <a:endParaRPr lang="es-MX" dirty="0">
              <a:solidFill>
                <a:schemeClr val="accent5"/>
              </a:solidFill>
            </a:endParaRPr>
          </a:p>
          <a:p>
            <a:pPr marL="0" indent="0">
              <a:buNone/>
            </a:pPr>
            <a:endParaRPr lang="es-MX" dirty="0"/>
          </a:p>
        </p:txBody>
      </p:sp>
      <p:sp>
        <p:nvSpPr>
          <p:cNvPr id="4" name="Abrir llave 3"/>
          <p:cNvSpPr/>
          <p:nvPr/>
        </p:nvSpPr>
        <p:spPr>
          <a:xfrm>
            <a:off x="3595795" y="994652"/>
            <a:ext cx="1473958" cy="1157700"/>
          </a:xfrm>
          <a:prstGeom prst="leftBrace">
            <a:avLst>
              <a:gd name="adj1" fmla="val 8333"/>
              <a:gd name="adj2" fmla="val 495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5" name="CuadroTexto 4"/>
          <p:cNvSpPr txBox="1"/>
          <p:nvPr/>
        </p:nvSpPr>
        <p:spPr>
          <a:xfrm>
            <a:off x="5274583" y="994652"/>
            <a:ext cx="6338297" cy="461665"/>
          </a:xfrm>
          <a:prstGeom prst="rect">
            <a:avLst/>
          </a:prstGeom>
          <a:noFill/>
        </p:spPr>
        <p:txBody>
          <a:bodyPr wrap="square" rtlCol="0">
            <a:spAutoFit/>
          </a:bodyPr>
          <a:lstStyle/>
          <a:p>
            <a:r>
              <a:rPr lang="es-MX" sz="2400" dirty="0" smtClean="0"/>
              <a:t>No debe ser confundido con &lt;head&gt;</a:t>
            </a:r>
          </a:p>
        </p:txBody>
      </p:sp>
      <p:sp>
        <p:nvSpPr>
          <p:cNvPr id="6" name="CuadroTexto 5"/>
          <p:cNvSpPr txBox="1"/>
          <p:nvPr/>
        </p:nvSpPr>
        <p:spPr>
          <a:xfrm>
            <a:off x="5274582" y="1690687"/>
            <a:ext cx="6338297" cy="461665"/>
          </a:xfrm>
          <a:prstGeom prst="rect">
            <a:avLst/>
          </a:prstGeom>
          <a:noFill/>
        </p:spPr>
        <p:txBody>
          <a:bodyPr wrap="square" rtlCol="0">
            <a:spAutoFit/>
          </a:bodyPr>
          <a:lstStyle/>
          <a:p>
            <a:r>
              <a:rPr lang="es-MX" sz="2400" dirty="0" smtClean="0"/>
              <a:t>Provee información de títulos, subtítulos y logos</a:t>
            </a:r>
          </a:p>
        </p:txBody>
      </p:sp>
      <p:sp>
        <p:nvSpPr>
          <p:cNvPr id="7" name="Abrir llave 6"/>
          <p:cNvSpPr/>
          <p:nvPr/>
        </p:nvSpPr>
        <p:spPr>
          <a:xfrm>
            <a:off x="2858816" y="3360420"/>
            <a:ext cx="1473958" cy="2948939"/>
          </a:xfrm>
          <a:prstGeom prst="leftBrace">
            <a:avLst>
              <a:gd name="adj1" fmla="val 8333"/>
              <a:gd name="adj2" fmla="val 495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8" name="CuadroTexto 7"/>
          <p:cNvSpPr txBox="1"/>
          <p:nvPr/>
        </p:nvSpPr>
        <p:spPr>
          <a:xfrm>
            <a:off x="4934014" y="3493010"/>
            <a:ext cx="6338297" cy="1569660"/>
          </a:xfrm>
          <a:prstGeom prst="rect">
            <a:avLst/>
          </a:prstGeom>
          <a:noFill/>
        </p:spPr>
        <p:txBody>
          <a:bodyPr wrap="square" rtlCol="0">
            <a:spAutoFit/>
          </a:bodyPr>
          <a:lstStyle/>
          <a:p>
            <a:r>
              <a:rPr lang="es-MX" sz="2400" dirty="0" smtClean="0"/>
              <a:t>Antiguo elemento de HTML usado para definir títulos. El número indica la importancia del Título. El elemento </a:t>
            </a:r>
            <a:r>
              <a:rPr lang="es-MX" sz="2400" b="1" dirty="0" smtClean="0"/>
              <a:t>&lt;h1&gt; </a:t>
            </a:r>
            <a:r>
              <a:rPr lang="es-MX" sz="2400" dirty="0" smtClean="0"/>
              <a:t>es el más importante y &lt;h6&gt; el de menor importancia</a:t>
            </a:r>
          </a:p>
        </p:txBody>
      </p:sp>
    </p:spTree>
    <p:extLst>
      <p:ext uri="{BB962C8B-B14F-4D97-AF65-F5344CB8AC3E}">
        <p14:creationId xmlns:p14="http://schemas.microsoft.com/office/powerpoint/2010/main" val="1497304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91069"/>
            <a:ext cx="10515600" cy="803584"/>
          </a:xfrm>
        </p:spPr>
        <p:txBody>
          <a:bodyPr>
            <a:normAutofit/>
          </a:bodyPr>
          <a:lstStyle/>
          <a:p>
            <a:r>
              <a:rPr lang="es-MX" sz="3600" b="1" dirty="0" smtClean="0"/>
              <a:t>Organización</a:t>
            </a:r>
            <a:endParaRPr lang="es-MX" sz="3600" b="1" dirty="0"/>
          </a:p>
        </p:txBody>
      </p:sp>
      <p:sp>
        <p:nvSpPr>
          <p:cNvPr id="3" name="Marcador de contenido 2"/>
          <p:cNvSpPr>
            <a:spLocks noGrp="1"/>
          </p:cNvSpPr>
          <p:nvPr>
            <p:ph idx="1"/>
          </p:nvPr>
        </p:nvSpPr>
        <p:spPr>
          <a:xfrm>
            <a:off x="245660" y="887104"/>
            <a:ext cx="11627892" cy="5800299"/>
          </a:xfrm>
        </p:spPr>
        <p:txBody>
          <a:bodyPr>
            <a:normAutofit/>
          </a:bodyPr>
          <a:lstStyle/>
          <a:p>
            <a:endParaRPr lang="es-MX" dirty="0" smtClean="0">
              <a:solidFill>
                <a:schemeClr val="accent5"/>
              </a:solidFill>
            </a:endParaRPr>
          </a:p>
          <a:p>
            <a:r>
              <a:rPr lang="es-MX" dirty="0" smtClean="0">
                <a:solidFill>
                  <a:schemeClr val="accent5"/>
                </a:solidFill>
              </a:rPr>
              <a:t>&lt;nav&gt;&lt;/nav&gt;</a:t>
            </a:r>
          </a:p>
          <a:p>
            <a:pPr marL="0" indent="0">
              <a:buNone/>
            </a:pPr>
            <a:endParaRPr lang="es-MX" dirty="0" smtClean="0"/>
          </a:p>
          <a:p>
            <a:pPr marL="0" indent="0">
              <a:buNone/>
            </a:pPr>
            <a:endParaRPr lang="es-MX" dirty="0" smtClean="0"/>
          </a:p>
          <a:p>
            <a:pPr marL="0" indent="0">
              <a:buNone/>
            </a:pPr>
            <a:endParaRPr lang="es-MX" dirty="0"/>
          </a:p>
          <a:p>
            <a:r>
              <a:rPr lang="es-MX" dirty="0" smtClean="0">
                <a:solidFill>
                  <a:schemeClr val="accent5"/>
                </a:solidFill>
              </a:rPr>
              <a:t>&lt;</a:t>
            </a:r>
            <a:r>
              <a:rPr lang="es-MX" dirty="0" err="1" smtClean="0">
                <a:solidFill>
                  <a:schemeClr val="accent5"/>
                </a:solidFill>
              </a:rPr>
              <a:t>ul</a:t>
            </a:r>
            <a:r>
              <a:rPr lang="es-MX" dirty="0" smtClean="0">
                <a:solidFill>
                  <a:schemeClr val="accent5"/>
                </a:solidFill>
              </a:rPr>
              <a:t>&gt;&lt;/</a:t>
            </a:r>
            <a:r>
              <a:rPr lang="es-MX" dirty="0" err="1" smtClean="0">
                <a:solidFill>
                  <a:schemeClr val="accent5"/>
                </a:solidFill>
              </a:rPr>
              <a:t>ul</a:t>
            </a:r>
            <a:r>
              <a:rPr lang="es-MX" dirty="0" smtClean="0">
                <a:solidFill>
                  <a:schemeClr val="accent5"/>
                </a:solidFill>
              </a:rPr>
              <a:t>&gt;</a:t>
            </a:r>
            <a:endParaRPr lang="es-MX" dirty="0">
              <a:solidFill>
                <a:schemeClr val="accent5"/>
              </a:solidFill>
            </a:endParaRPr>
          </a:p>
          <a:p>
            <a:endParaRPr lang="es-MX" dirty="0" smtClean="0">
              <a:solidFill>
                <a:schemeClr val="accent5"/>
              </a:solidFill>
            </a:endParaRPr>
          </a:p>
          <a:p>
            <a:endParaRPr lang="es-MX" dirty="0">
              <a:solidFill>
                <a:schemeClr val="accent5"/>
              </a:solidFill>
            </a:endParaRPr>
          </a:p>
          <a:p>
            <a:endParaRPr lang="es-MX" dirty="0" smtClean="0">
              <a:solidFill>
                <a:schemeClr val="accent5"/>
              </a:solidFill>
            </a:endParaRPr>
          </a:p>
          <a:p>
            <a:r>
              <a:rPr lang="es-MX" dirty="0" smtClean="0">
                <a:solidFill>
                  <a:schemeClr val="accent5"/>
                </a:solidFill>
              </a:rPr>
              <a:t>&lt;li&gt;&lt;/li&gt;</a:t>
            </a:r>
            <a:endParaRPr lang="es-MX" dirty="0">
              <a:solidFill>
                <a:schemeClr val="accent5"/>
              </a:solidFill>
            </a:endParaRPr>
          </a:p>
          <a:p>
            <a:pPr marL="0" indent="0">
              <a:buNone/>
            </a:pPr>
            <a:endParaRPr lang="es-MX" dirty="0">
              <a:solidFill>
                <a:schemeClr val="accent5"/>
              </a:solidFill>
            </a:endParaRPr>
          </a:p>
          <a:p>
            <a:pPr marL="0" indent="0">
              <a:buNone/>
            </a:pPr>
            <a:endParaRPr lang="es-MX" dirty="0"/>
          </a:p>
        </p:txBody>
      </p:sp>
      <p:sp>
        <p:nvSpPr>
          <p:cNvPr id="4" name="Abrir llave 3"/>
          <p:cNvSpPr/>
          <p:nvPr/>
        </p:nvSpPr>
        <p:spPr>
          <a:xfrm>
            <a:off x="2721396" y="965534"/>
            <a:ext cx="663249" cy="1157700"/>
          </a:xfrm>
          <a:prstGeom prst="leftBrace">
            <a:avLst>
              <a:gd name="adj1" fmla="val 8333"/>
              <a:gd name="adj2" fmla="val 495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7" name="Abrir llave 6"/>
          <p:cNvSpPr/>
          <p:nvPr/>
        </p:nvSpPr>
        <p:spPr>
          <a:xfrm>
            <a:off x="2045442" y="5126275"/>
            <a:ext cx="675954" cy="1170637"/>
          </a:xfrm>
          <a:prstGeom prst="leftBrace">
            <a:avLst>
              <a:gd name="adj1" fmla="val 8333"/>
              <a:gd name="adj2" fmla="val 495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8" name="CuadroTexto 7"/>
          <p:cNvSpPr txBox="1"/>
          <p:nvPr/>
        </p:nvSpPr>
        <p:spPr>
          <a:xfrm>
            <a:off x="3175727" y="3556420"/>
            <a:ext cx="6338297" cy="461665"/>
          </a:xfrm>
          <a:prstGeom prst="rect">
            <a:avLst/>
          </a:prstGeom>
          <a:noFill/>
        </p:spPr>
        <p:txBody>
          <a:bodyPr wrap="square" rtlCol="0">
            <a:spAutoFit/>
          </a:bodyPr>
          <a:lstStyle/>
          <a:p>
            <a:r>
              <a:rPr lang="es-MX" sz="2400" dirty="0" smtClean="0"/>
              <a:t>Define una lista no ordenada</a:t>
            </a:r>
          </a:p>
        </p:txBody>
      </p:sp>
      <p:sp>
        <p:nvSpPr>
          <p:cNvPr id="9" name="Abrir llave 8"/>
          <p:cNvSpPr/>
          <p:nvPr/>
        </p:nvSpPr>
        <p:spPr>
          <a:xfrm>
            <a:off x="2383419" y="3259603"/>
            <a:ext cx="675954" cy="1170637"/>
          </a:xfrm>
          <a:prstGeom prst="leftBrace">
            <a:avLst>
              <a:gd name="adj1" fmla="val 8333"/>
              <a:gd name="adj2" fmla="val 495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0" name="CuadroTexto 9"/>
          <p:cNvSpPr txBox="1"/>
          <p:nvPr/>
        </p:nvSpPr>
        <p:spPr>
          <a:xfrm>
            <a:off x="3059373" y="5339165"/>
            <a:ext cx="6338297" cy="461665"/>
          </a:xfrm>
          <a:prstGeom prst="rect">
            <a:avLst/>
          </a:prstGeom>
          <a:noFill/>
        </p:spPr>
        <p:txBody>
          <a:bodyPr wrap="square" rtlCol="0">
            <a:spAutoFit/>
          </a:bodyPr>
          <a:lstStyle/>
          <a:p>
            <a:r>
              <a:rPr lang="es-MX" sz="2400" dirty="0" smtClean="0"/>
              <a:t>Define las opciones del menú a partir de una lista</a:t>
            </a:r>
          </a:p>
        </p:txBody>
      </p:sp>
      <p:sp>
        <p:nvSpPr>
          <p:cNvPr id="11" name="CuadroTexto 10"/>
          <p:cNvSpPr txBox="1"/>
          <p:nvPr/>
        </p:nvSpPr>
        <p:spPr>
          <a:xfrm>
            <a:off x="3557865" y="759554"/>
            <a:ext cx="6338297" cy="1569660"/>
          </a:xfrm>
          <a:prstGeom prst="rect">
            <a:avLst/>
          </a:prstGeom>
          <a:noFill/>
        </p:spPr>
        <p:txBody>
          <a:bodyPr wrap="square" rtlCol="0">
            <a:spAutoFit/>
          </a:bodyPr>
          <a:lstStyle/>
          <a:p>
            <a:r>
              <a:rPr lang="es-MX" sz="2400" dirty="0" smtClean="0"/>
              <a:t>Fue creada para brindar información a los navegadores y ayudar a cada nuevo programa y dispositivo en el mercado a identificar las partes más relevantes del documento.</a:t>
            </a:r>
          </a:p>
        </p:txBody>
      </p:sp>
    </p:spTree>
    <p:extLst>
      <p:ext uri="{BB962C8B-B14F-4D97-AF65-F5344CB8AC3E}">
        <p14:creationId xmlns:p14="http://schemas.microsoft.com/office/powerpoint/2010/main" val="3602448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91069"/>
            <a:ext cx="10515600" cy="803584"/>
          </a:xfrm>
        </p:spPr>
        <p:txBody>
          <a:bodyPr>
            <a:normAutofit/>
          </a:bodyPr>
          <a:lstStyle/>
          <a:p>
            <a:r>
              <a:rPr lang="es-MX" sz="3600" b="1" dirty="0" smtClean="0"/>
              <a:t>Organización</a:t>
            </a:r>
            <a:endParaRPr lang="es-MX" sz="3600" b="1" dirty="0"/>
          </a:p>
        </p:txBody>
      </p:sp>
      <p:sp>
        <p:nvSpPr>
          <p:cNvPr id="12" name="CuadroTexto 11"/>
          <p:cNvSpPr txBox="1"/>
          <p:nvPr/>
        </p:nvSpPr>
        <p:spPr>
          <a:xfrm>
            <a:off x="288877" y="994653"/>
            <a:ext cx="11614245" cy="5355312"/>
          </a:xfrm>
          <a:prstGeom prst="rect">
            <a:avLst/>
          </a:prstGeom>
          <a:noFill/>
        </p:spPr>
        <p:txBody>
          <a:bodyPr wrap="square" rtlCol="0">
            <a:spAutoFit/>
          </a:bodyPr>
          <a:lstStyle/>
          <a:p>
            <a:r>
              <a:rPr lang="es-MX" dirty="0" smtClean="0">
                <a:hlinkClick r:id="rId2" action="ppaction://hlinkfile"/>
              </a:rPr>
              <a:t>Ver ejemplo 3</a:t>
            </a:r>
            <a:endParaRPr lang="es-MX" dirty="0" smtClean="0"/>
          </a:p>
          <a:p>
            <a:endParaRPr lang="es-MX" dirty="0" smtClean="0"/>
          </a:p>
          <a:p>
            <a:pPr marL="285750" indent="-285750">
              <a:buFont typeface="Arial" panose="020B0604020202020204" pitchFamily="34" charset="0"/>
              <a:buChar char="•"/>
            </a:pPr>
            <a:r>
              <a:rPr lang="es-MX" dirty="0" smtClean="0">
                <a:solidFill>
                  <a:schemeClr val="accent5"/>
                </a:solidFill>
              </a:rPr>
              <a:t>&lt;section&gt;&lt;/section&gt;</a:t>
            </a:r>
            <a:endParaRPr lang="es-MX" dirty="0">
              <a:solidFill>
                <a:schemeClr val="accent5"/>
              </a:solidFill>
            </a:endParaRPr>
          </a:p>
          <a:p>
            <a:endParaRPr lang="es-MX" dirty="0"/>
          </a:p>
          <a:p>
            <a:endParaRPr lang="es-MX" dirty="0" smtClean="0"/>
          </a:p>
          <a:p>
            <a:endParaRPr lang="es-MX" dirty="0"/>
          </a:p>
          <a:p>
            <a:endParaRPr lang="es-MX" dirty="0" smtClean="0"/>
          </a:p>
          <a:p>
            <a:endParaRPr lang="es-MX" dirty="0"/>
          </a:p>
          <a:p>
            <a:endParaRPr lang="es-MX" dirty="0" smtClean="0"/>
          </a:p>
          <a:p>
            <a:endParaRPr lang="es-MX" dirty="0" smtClean="0"/>
          </a:p>
          <a:p>
            <a:pPr marL="285750" indent="-285750">
              <a:buFont typeface="Arial" panose="020B0604020202020204" pitchFamily="34" charset="0"/>
              <a:buChar char="•"/>
            </a:pPr>
            <a:r>
              <a:rPr lang="es-MX" dirty="0" smtClean="0">
                <a:solidFill>
                  <a:schemeClr val="accent5"/>
                </a:solidFill>
              </a:rPr>
              <a:t>&lt;aside&gt;&lt;/aside&gt;</a:t>
            </a:r>
            <a:endParaRPr lang="es-MX" dirty="0">
              <a:solidFill>
                <a:schemeClr val="accent5"/>
              </a:solidFill>
            </a:endParaRPr>
          </a:p>
          <a:p>
            <a:endParaRPr lang="es-MX" dirty="0"/>
          </a:p>
          <a:p>
            <a:endParaRPr lang="es-MX" dirty="0"/>
          </a:p>
          <a:p>
            <a:endParaRPr lang="es-MX" dirty="0" smtClean="0"/>
          </a:p>
          <a:p>
            <a:endParaRPr lang="es-MX" dirty="0" smtClean="0">
              <a:solidFill>
                <a:schemeClr val="accent5"/>
              </a:solidFill>
            </a:endParaRPr>
          </a:p>
          <a:p>
            <a:endParaRPr lang="es-MX" dirty="0">
              <a:solidFill>
                <a:schemeClr val="accent5"/>
              </a:solidFill>
            </a:endParaRPr>
          </a:p>
          <a:p>
            <a:pPr marL="285750" indent="-285750">
              <a:buFont typeface="Arial" panose="020B0604020202020204" pitchFamily="34" charset="0"/>
              <a:buChar char="•"/>
            </a:pPr>
            <a:r>
              <a:rPr lang="es-MX" dirty="0" smtClean="0">
                <a:solidFill>
                  <a:schemeClr val="accent5"/>
                </a:solidFill>
              </a:rPr>
              <a:t>&lt;footer&gt;&lt;/footer&gt;</a:t>
            </a:r>
            <a:endParaRPr lang="es-MX" dirty="0">
              <a:solidFill>
                <a:schemeClr val="accent5"/>
              </a:solidFill>
            </a:endParaRPr>
          </a:p>
          <a:p>
            <a:endParaRPr lang="es-MX" dirty="0" smtClean="0"/>
          </a:p>
          <a:p>
            <a:endParaRPr lang="es-MX" dirty="0"/>
          </a:p>
        </p:txBody>
      </p:sp>
      <p:sp>
        <p:nvSpPr>
          <p:cNvPr id="13" name="Abrir llave 12"/>
          <p:cNvSpPr/>
          <p:nvPr/>
        </p:nvSpPr>
        <p:spPr>
          <a:xfrm>
            <a:off x="2653157" y="1219387"/>
            <a:ext cx="663249" cy="1714882"/>
          </a:xfrm>
          <a:prstGeom prst="leftBrace">
            <a:avLst>
              <a:gd name="adj1" fmla="val 8333"/>
              <a:gd name="adj2" fmla="val 495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 name="CuadroTexto 13"/>
          <p:cNvSpPr txBox="1"/>
          <p:nvPr/>
        </p:nvSpPr>
        <p:spPr>
          <a:xfrm>
            <a:off x="3557865" y="994653"/>
            <a:ext cx="8415772" cy="1938992"/>
          </a:xfrm>
          <a:prstGeom prst="rect">
            <a:avLst/>
          </a:prstGeom>
          <a:noFill/>
        </p:spPr>
        <p:txBody>
          <a:bodyPr wrap="square" rtlCol="0">
            <a:spAutoFit/>
          </a:bodyPr>
          <a:lstStyle/>
          <a:p>
            <a:r>
              <a:rPr lang="es-MX" sz="2400" dirty="0" smtClean="0"/>
              <a:t>Este elemento representa una sección general del documento. Es usualmente utilizado para construir varios bloques de contenido (por ejemplo, columnas) con el propósito de ordenar el contenido que comparte una característica específica, como capítulos o páginas de un libro, grupo de noticias, artículos, etc..</a:t>
            </a:r>
          </a:p>
        </p:txBody>
      </p:sp>
      <p:sp>
        <p:nvSpPr>
          <p:cNvPr id="15" name="Abrir llave 14"/>
          <p:cNvSpPr/>
          <p:nvPr/>
        </p:nvSpPr>
        <p:spPr>
          <a:xfrm>
            <a:off x="2653156" y="3159003"/>
            <a:ext cx="663249" cy="1481236"/>
          </a:xfrm>
          <a:prstGeom prst="leftBrace">
            <a:avLst>
              <a:gd name="adj1" fmla="val 8333"/>
              <a:gd name="adj2" fmla="val 495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6" name="CuadroTexto 15"/>
          <p:cNvSpPr txBox="1"/>
          <p:nvPr/>
        </p:nvSpPr>
        <p:spPr>
          <a:xfrm>
            <a:off x="3557865" y="3159003"/>
            <a:ext cx="8345257" cy="1200329"/>
          </a:xfrm>
          <a:prstGeom prst="rect">
            <a:avLst/>
          </a:prstGeom>
          <a:noFill/>
        </p:spPr>
        <p:txBody>
          <a:bodyPr wrap="square" rtlCol="0">
            <a:spAutoFit/>
          </a:bodyPr>
          <a:lstStyle/>
          <a:p>
            <a:r>
              <a:rPr lang="es-MX" sz="2400" dirty="0" smtClean="0"/>
              <a:t>Este elemento representa contenido que está relacionado con el contenido principal pero no es parte del mismo. Ejemplos pueden ser citas, información en barras laterales, publicidad, etc..</a:t>
            </a:r>
          </a:p>
        </p:txBody>
      </p:sp>
      <p:sp>
        <p:nvSpPr>
          <p:cNvPr id="17" name="Abrir llave 16"/>
          <p:cNvSpPr/>
          <p:nvPr/>
        </p:nvSpPr>
        <p:spPr>
          <a:xfrm>
            <a:off x="2653155" y="4981096"/>
            <a:ext cx="663249" cy="1481236"/>
          </a:xfrm>
          <a:prstGeom prst="leftBrace">
            <a:avLst>
              <a:gd name="adj1" fmla="val 8333"/>
              <a:gd name="adj2" fmla="val 495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8" name="CuadroTexto 17"/>
          <p:cNvSpPr txBox="1"/>
          <p:nvPr/>
        </p:nvSpPr>
        <p:spPr>
          <a:xfrm>
            <a:off x="3557864" y="5306215"/>
            <a:ext cx="8345257" cy="830997"/>
          </a:xfrm>
          <a:prstGeom prst="rect">
            <a:avLst/>
          </a:prstGeom>
          <a:noFill/>
        </p:spPr>
        <p:txBody>
          <a:bodyPr wrap="square" rtlCol="0">
            <a:spAutoFit/>
          </a:bodyPr>
          <a:lstStyle/>
          <a:p>
            <a:r>
              <a:rPr lang="es-MX" sz="2400" dirty="0" smtClean="0"/>
              <a:t>Este elemento representa información adicional sobre su elemento padre</a:t>
            </a:r>
          </a:p>
        </p:txBody>
      </p:sp>
    </p:spTree>
    <p:extLst>
      <p:ext uri="{BB962C8B-B14F-4D97-AF65-F5344CB8AC3E}">
        <p14:creationId xmlns:p14="http://schemas.microsoft.com/office/powerpoint/2010/main" val="496119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91069"/>
            <a:ext cx="10515600" cy="803584"/>
          </a:xfrm>
        </p:spPr>
        <p:txBody>
          <a:bodyPr>
            <a:normAutofit/>
          </a:bodyPr>
          <a:lstStyle/>
          <a:p>
            <a:r>
              <a:rPr lang="es-MX" sz="3600" b="1" dirty="0" smtClean="0"/>
              <a:t>Dentro del cuerpo</a:t>
            </a:r>
            <a:endParaRPr lang="es-MX" sz="3600" b="1" dirty="0"/>
          </a:p>
        </p:txBody>
      </p:sp>
      <p:sp>
        <p:nvSpPr>
          <p:cNvPr id="12" name="CuadroTexto 11"/>
          <p:cNvSpPr txBox="1"/>
          <p:nvPr/>
        </p:nvSpPr>
        <p:spPr>
          <a:xfrm>
            <a:off x="288877" y="994653"/>
            <a:ext cx="11614245" cy="5632311"/>
          </a:xfrm>
          <a:prstGeom prst="rect">
            <a:avLst/>
          </a:prstGeom>
          <a:noFill/>
        </p:spPr>
        <p:txBody>
          <a:bodyPr wrap="square" rtlCol="0">
            <a:spAutoFit/>
          </a:bodyPr>
          <a:lstStyle/>
          <a:p>
            <a:endParaRPr lang="es-MX" dirty="0" smtClean="0"/>
          </a:p>
          <a:p>
            <a:endParaRPr lang="es-MX" dirty="0" smtClean="0"/>
          </a:p>
          <a:p>
            <a:pPr marL="285750" indent="-285750">
              <a:buFont typeface="Arial" panose="020B0604020202020204" pitchFamily="34" charset="0"/>
              <a:buChar char="•"/>
            </a:pPr>
            <a:r>
              <a:rPr lang="es-MX" dirty="0" smtClean="0">
                <a:solidFill>
                  <a:schemeClr val="accent5"/>
                </a:solidFill>
              </a:rPr>
              <a:t>&lt;</a:t>
            </a:r>
            <a:r>
              <a:rPr lang="es-MX" dirty="0" err="1" smtClean="0">
                <a:solidFill>
                  <a:schemeClr val="accent5"/>
                </a:solidFill>
              </a:rPr>
              <a:t>article</a:t>
            </a:r>
            <a:r>
              <a:rPr lang="es-MX" dirty="0" smtClean="0">
                <a:solidFill>
                  <a:schemeClr val="accent5"/>
                </a:solidFill>
              </a:rPr>
              <a:t>&gt;&lt;/</a:t>
            </a:r>
            <a:r>
              <a:rPr lang="es-MX" dirty="0" err="1" smtClean="0">
                <a:solidFill>
                  <a:schemeClr val="accent5"/>
                </a:solidFill>
              </a:rPr>
              <a:t>article</a:t>
            </a:r>
            <a:r>
              <a:rPr lang="es-MX" dirty="0" smtClean="0">
                <a:solidFill>
                  <a:schemeClr val="accent5"/>
                </a:solidFill>
              </a:rPr>
              <a:t>&gt;</a:t>
            </a:r>
            <a:endParaRPr lang="es-MX" dirty="0">
              <a:solidFill>
                <a:schemeClr val="accent5"/>
              </a:solidFill>
            </a:endParaRPr>
          </a:p>
          <a:p>
            <a:endParaRPr lang="es-MX" dirty="0"/>
          </a:p>
          <a:p>
            <a:endParaRPr lang="es-MX" dirty="0" smtClean="0"/>
          </a:p>
          <a:p>
            <a:endParaRPr lang="es-MX" dirty="0"/>
          </a:p>
          <a:p>
            <a:endParaRPr lang="es-MX" dirty="0" smtClean="0"/>
          </a:p>
          <a:p>
            <a:endParaRPr lang="es-MX" dirty="0"/>
          </a:p>
          <a:p>
            <a:endParaRPr lang="es-MX" dirty="0" smtClean="0"/>
          </a:p>
          <a:p>
            <a:endParaRPr lang="es-MX" dirty="0" smtClean="0"/>
          </a:p>
          <a:p>
            <a:pPr marL="285750" indent="-285750">
              <a:buFont typeface="Arial" panose="020B0604020202020204" pitchFamily="34" charset="0"/>
              <a:buChar char="•"/>
            </a:pPr>
            <a:r>
              <a:rPr lang="es-MX" dirty="0" smtClean="0">
                <a:solidFill>
                  <a:schemeClr val="accent5"/>
                </a:solidFill>
              </a:rPr>
              <a:t>&lt;figure&gt;&lt;/figure&gt;</a:t>
            </a:r>
            <a:endParaRPr lang="es-MX" dirty="0">
              <a:solidFill>
                <a:schemeClr val="accent5"/>
              </a:solidFill>
            </a:endParaRPr>
          </a:p>
          <a:p>
            <a:endParaRPr lang="es-MX" dirty="0"/>
          </a:p>
          <a:p>
            <a:endParaRPr lang="es-MX" dirty="0"/>
          </a:p>
          <a:p>
            <a:endParaRPr lang="es-MX" dirty="0" smtClean="0"/>
          </a:p>
          <a:p>
            <a:endParaRPr lang="es-MX" dirty="0" smtClean="0">
              <a:solidFill>
                <a:schemeClr val="accent5"/>
              </a:solidFill>
            </a:endParaRPr>
          </a:p>
          <a:p>
            <a:endParaRPr lang="es-MX" dirty="0">
              <a:solidFill>
                <a:schemeClr val="accent5"/>
              </a:solidFill>
            </a:endParaRPr>
          </a:p>
          <a:p>
            <a:pPr marL="285750" indent="-285750">
              <a:buFont typeface="Arial" panose="020B0604020202020204" pitchFamily="34" charset="0"/>
              <a:buChar char="•"/>
            </a:pPr>
            <a:r>
              <a:rPr lang="es-MX" dirty="0" smtClean="0">
                <a:solidFill>
                  <a:schemeClr val="accent5"/>
                </a:solidFill>
              </a:rPr>
              <a:t>&lt;figurecaption&gt;</a:t>
            </a:r>
          </a:p>
          <a:p>
            <a:r>
              <a:rPr lang="es-MX" dirty="0">
                <a:solidFill>
                  <a:schemeClr val="accent5"/>
                </a:solidFill>
              </a:rPr>
              <a:t> </a:t>
            </a:r>
            <a:r>
              <a:rPr lang="es-MX" dirty="0" smtClean="0">
                <a:solidFill>
                  <a:schemeClr val="accent5"/>
                </a:solidFill>
              </a:rPr>
              <a:t>    &lt;/figurecaption&gt;</a:t>
            </a:r>
            <a:endParaRPr lang="es-MX" dirty="0">
              <a:solidFill>
                <a:schemeClr val="accent5"/>
              </a:solidFill>
            </a:endParaRPr>
          </a:p>
          <a:p>
            <a:endParaRPr lang="es-MX" dirty="0" smtClean="0"/>
          </a:p>
          <a:p>
            <a:endParaRPr lang="es-MX" dirty="0"/>
          </a:p>
        </p:txBody>
      </p:sp>
      <p:sp>
        <p:nvSpPr>
          <p:cNvPr id="13" name="Abrir llave 12"/>
          <p:cNvSpPr/>
          <p:nvPr/>
        </p:nvSpPr>
        <p:spPr>
          <a:xfrm>
            <a:off x="2653157" y="1219387"/>
            <a:ext cx="663249" cy="1714882"/>
          </a:xfrm>
          <a:prstGeom prst="leftBrace">
            <a:avLst>
              <a:gd name="adj1" fmla="val 8333"/>
              <a:gd name="adj2" fmla="val 495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 name="CuadroTexto 13"/>
          <p:cNvSpPr txBox="1"/>
          <p:nvPr/>
        </p:nvSpPr>
        <p:spPr>
          <a:xfrm>
            <a:off x="3557865" y="994653"/>
            <a:ext cx="8415772" cy="2308324"/>
          </a:xfrm>
          <a:prstGeom prst="rect">
            <a:avLst/>
          </a:prstGeom>
          <a:noFill/>
        </p:spPr>
        <p:txBody>
          <a:bodyPr wrap="square" rtlCol="0">
            <a:spAutoFit/>
          </a:bodyPr>
          <a:lstStyle/>
          <a:p>
            <a:pPr algn="just"/>
            <a:r>
              <a:rPr lang="es-MX" sz="2400" dirty="0" smtClean="0"/>
              <a:t>Este elemento representa una porción independiente de información relevante (por ejemplo, cada artículo de un periódico o cada entrada de un blog). El elemento </a:t>
            </a:r>
            <a:r>
              <a:rPr lang="es-MX" sz="2400" b="1" dirty="0" smtClean="0"/>
              <a:t>&lt;</a:t>
            </a:r>
            <a:r>
              <a:rPr lang="es-MX" sz="2400" b="1" dirty="0" err="1" smtClean="0"/>
              <a:t>article</a:t>
            </a:r>
            <a:r>
              <a:rPr lang="es-MX" sz="2400" b="1" dirty="0" smtClean="0"/>
              <a:t>&gt;</a:t>
            </a:r>
            <a:r>
              <a:rPr lang="es-MX" sz="2400" dirty="0" smtClean="0"/>
              <a:t> puede ser anidado y usado para mostrar una lista dentro de otra lista de ítems relacionados, como  comentarios de usuarios en entradas de blogs</a:t>
            </a:r>
          </a:p>
        </p:txBody>
      </p:sp>
      <p:sp>
        <p:nvSpPr>
          <p:cNvPr id="15" name="Abrir llave 14"/>
          <p:cNvSpPr/>
          <p:nvPr/>
        </p:nvSpPr>
        <p:spPr>
          <a:xfrm>
            <a:off x="2653155" y="3335228"/>
            <a:ext cx="663249" cy="1481236"/>
          </a:xfrm>
          <a:prstGeom prst="leftBrace">
            <a:avLst>
              <a:gd name="adj1" fmla="val 8333"/>
              <a:gd name="adj2" fmla="val 495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6" name="CuadroTexto 15"/>
          <p:cNvSpPr txBox="1"/>
          <p:nvPr/>
        </p:nvSpPr>
        <p:spPr>
          <a:xfrm>
            <a:off x="3557862" y="3277132"/>
            <a:ext cx="8345257" cy="1938992"/>
          </a:xfrm>
          <a:prstGeom prst="rect">
            <a:avLst/>
          </a:prstGeom>
          <a:noFill/>
        </p:spPr>
        <p:txBody>
          <a:bodyPr wrap="square" rtlCol="0">
            <a:spAutoFit/>
          </a:bodyPr>
          <a:lstStyle/>
          <a:p>
            <a:pPr algn="just"/>
            <a:r>
              <a:rPr lang="es-MX" sz="2400" dirty="0" smtClean="0"/>
              <a:t>Este elemento representa una </a:t>
            </a:r>
            <a:r>
              <a:rPr lang="es-MX" sz="2400" dirty="0" smtClean="0"/>
              <a:t>Porción </a:t>
            </a:r>
            <a:r>
              <a:rPr lang="es-MX" sz="2400" dirty="0" smtClean="0"/>
              <a:t>independiente de contenido (por ejemplo, imágenes, diagramas o videos) que son referenciadas desde el contenido principal. Esta es la información que puede ser removida sin afectar el fluido del resto del contenido</a:t>
            </a:r>
          </a:p>
        </p:txBody>
      </p:sp>
      <p:sp>
        <p:nvSpPr>
          <p:cNvPr id="17" name="Abrir llave 16"/>
          <p:cNvSpPr/>
          <p:nvPr/>
        </p:nvSpPr>
        <p:spPr>
          <a:xfrm>
            <a:off x="2653155" y="4981096"/>
            <a:ext cx="663249" cy="1481236"/>
          </a:xfrm>
          <a:prstGeom prst="leftBrace">
            <a:avLst>
              <a:gd name="adj1" fmla="val 8333"/>
              <a:gd name="adj2" fmla="val 495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8" name="CuadroTexto 17"/>
          <p:cNvSpPr txBox="1"/>
          <p:nvPr/>
        </p:nvSpPr>
        <p:spPr>
          <a:xfrm>
            <a:off x="3557859" y="5216124"/>
            <a:ext cx="8345257" cy="1200329"/>
          </a:xfrm>
          <a:prstGeom prst="rect">
            <a:avLst/>
          </a:prstGeom>
          <a:noFill/>
        </p:spPr>
        <p:txBody>
          <a:bodyPr wrap="square" rtlCol="0">
            <a:spAutoFit/>
          </a:bodyPr>
          <a:lstStyle/>
          <a:p>
            <a:r>
              <a:rPr lang="es-MX" sz="2400" dirty="0" smtClean="0"/>
              <a:t>Este elemento es utilizado para mostrar una leyenda o pequeño texto relacionado con el contenido de un elemento </a:t>
            </a:r>
            <a:r>
              <a:rPr lang="es-MX" sz="2400" b="1" dirty="0" smtClean="0"/>
              <a:t>&lt;figure&gt;, </a:t>
            </a:r>
            <a:r>
              <a:rPr lang="es-MX" sz="2400" dirty="0" smtClean="0"/>
              <a:t>como la descripción de una imagen</a:t>
            </a:r>
            <a:endParaRPr lang="es-MX" sz="2400" b="1" dirty="0" smtClean="0"/>
          </a:p>
        </p:txBody>
      </p:sp>
    </p:spTree>
    <p:extLst>
      <p:ext uri="{BB962C8B-B14F-4D97-AF65-F5344CB8AC3E}">
        <p14:creationId xmlns:p14="http://schemas.microsoft.com/office/powerpoint/2010/main" val="635595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91069"/>
            <a:ext cx="10515600" cy="803584"/>
          </a:xfrm>
        </p:spPr>
        <p:txBody>
          <a:bodyPr>
            <a:normAutofit/>
          </a:bodyPr>
          <a:lstStyle/>
          <a:p>
            <a:r>
              <a:rPr lang="es-MX" sz="3600" b="1" dirty="0" smtClean="0"/>
              <a:t>Representación visual de las etiquetas</a:t>
            </a:r>
            <a:endParaRPr lang="es-MX" sz="3600" b="1" dirty="0"/>
          </a:p>
        </p:txBody>
      </p:sp>
      <p:sp>
        <p:nvSpPr>
          <p:cNvPr id="3" name="Marcador de contenido 2"/>
          <p:cNvSpPr>
            <a:spLocks noGrp="1"/>
          </p:cNvSpPr>
          <p:nvPr>
            <p:ph idx="1"/>
          </p:nvPr>
        </p:nvSpPr>
        <p:spPr>
          <a:xfrm>
            <a:off x="245660" y="887104"/>
            <a:ext cx="11627892" cy="5800299"/>
          </a:xfrm>
        </p:spPr>
        <p:txBody>
          <a:bodyPr>
            <a:normAutofit/>
          </a:bodyPr>
          <a:lstStyle/>
          <a:p>
            <a:endParaRPr lang="es-MX" dirty="0">
              <a:solidFill>
                <a:schemeClr val="accent5"/>
              </a:solidFill>
            </a:endParaRPr>
          </a:p>
          <a:p>
            <a:pPr marL="0" indent="0">
              <a:buNone/>
            </a:pPr>
            <a:endParaRPr lang="es-MX" dirty="0" smtClean="0">
              <a:solidFill>
                <a:schemeClr val="accent5"/>
              </a:solidFill>
            </a:endParaRPr>
          </a:p>
          <a:p>
            <a:pPr marL="0" indent="0">
              <a:buNone/>
            </a:pPr>
            <a:endParaRPr lang="es-MX" dirty="0" smtClean="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solidFill>
                <a:schemeClr val="accent5"/>
              </a:solidFill>
            </a:endParaRPr>
          </a:p>
          <a:p>
            <a:pPr marL="0" indent="0">
              <a:buNone/>
            </a:pPr>
            <a:endParaRPr lang="es-MX" dirty="0"/>
          </a:p>
        </p:txBody>
      </p:sp>
      <p:pic>
        <p:nvPicPr>
          <p:cNvPr id="6" name="Imagen 5"/>
          <p:cNvPicPr>
            <a:picLocks noChangeAspect="1"/>
          </p:cNvPicPr>
          <p:nvPr/>
        </p:nvPicPr>
        <p:blipFill>
          <a:blip r:embed="rId2"/>
          <a:stretch>
            <a:fillRect/>
          </a:stretch>
        </p:blipFill>
        <p:spPr>
          <a:xfrm>
            <a:off x="5871843" y="887104"/>
            <a:ext cx="5766392" cy="5634892"/>
          </a:xfrm>
          <a:prstGeom prst="rect">
            <a:avLst/>
          </a:prstGeom>
        </p:spPr>
      </p:pic>
      <p:sp>
        <p:nvSpPr>
          <p:cNvPr id="7" name="CuadroTexto 6"/>
          <p:cNvSpPr txBox="1"/>
          <p:nvPr/>
        </p:nvSpPr>
        <p:spPr>
          <a:xfrm>
            <a:off x="428008" y="1158425"/>
            <a:ext cx="5261488" cy="4154984"/>
          </a:xfrm>
          <a:prstGeom prst="rect">
            <a:avLst/>
          </a:prstGeom>
          <a:noFill/>
        </p:spPr>
        <p:txBody>
          <a:bodyPr wrap="square" rtlCol="0">
            <a:spAutoFit/>
          </a:bodyPr>
          <a:lstStyle/>
          <a:p>
            <a:r>
              <a:rPr lang="es-MX" sz="2400" b="1" dirty="0" smtClean="0"/>
              <a:t>Conceptos básicos: </a:t>
            </a:r>
            <a:r>
              <a:rPr lang="es-MX" sz="2400" dirty="0" smtClean="0"/>
              <a:t>La estructura de un documento HTML puede ser descrita como un árbol, con elementos &lt;html&gt; como su raíz. Otra forma de describirlos es nombrarlos como padres, hijos y hermanos, de acuerdo a la posición que ocupan.</a:t>
            </a:r>
          </a:p>
          <a:p>
            <a:endParaRPr lang="es-MX" sz="2400" dirty="0"/>
          </a:p>
          <a:p>
            <a:r>
              <a:rPr lang="es-MX" sz="2400" dirty="0" smtClean="0">
                <a:hlinkClick r:id="rId3" action="ppaction://hlinkfile"/>
              </a:rPr>
              <a:t>Ver ejemplo 4</a:t>
            </a:r>
            <a:endParaRPr lang="es-MX" sz="2400" dirty="0" smtClean="0"/>
          </a:p>
          <a:p>
            <a:endParaRPr lang="es-MX" sz="2400" dirty="0"/>
          </a:p>
          <a:p>
            <a:endParaRPr lang="es-MX" sz="2400" dirty="0" smtClean="0"/>
          </a:p>
        </p:txBody>
      </p:sp>
      <p:sp>
        <p:nvSpPr>
          <p:cNvPr id="8" name="CuadroTexto 7"/>
          <p:cNvSpPr txBox="1"/>
          <p:nvPr/>
        </p:nvSpPr>
        <p:spPr>
          <a:xfrm>
            <a:off x="5871842" y="6443824"/>
            <a:ext cx="6001709" cy="461665"/>
          </a:xfrm>
          <a:prstGeom prst="rect">
            <a:avLst/>
          </a:prstGeom>
          <a:noFill/>
        </p:spPr>
        <p:txBody>
          <a:bodyPr wrap="square" rtlCol="0">
            <a:spAutoFit/>
          </a:bodyPr>
          <a:lstStyle/>
          <a:p>
            <a:r>
              <a:rPr lang="es-MX" sz="2400" dirty="0" smtClean="0"/>
              <a:t>Figura 1.3 Representación visual de etiquetas</a:t>
            </a:r>
          </a:p>
        </p:txBody>
      </p:sp>
    </p:spTree>
    <p:extLst>
      <p:ext uri="{BB962C8B-B14F-4D97-AF65-F5344CB8AC3E}">
        <p14:creationId xmlns:p14="http://schemas.microsoft.com/office/powerpoint/2010/main" val="1688823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Evolución de la Web 2.0</a:t>
            </a:r>
            <a:endParaRPr lang="es-MX" dirty="0"/>
          </a:p>
        </p:txBody>
      </p:sp>
      <p:sp>
        <p:nvSpPr>
          <p:cNvPr id="3" name="Marcador de contenido 2"/>
          <p:cNvSpPr>
            <a:spLocks noGrp="1"/>
          </p:cNvSpPr>
          <p:nvPr>
            <p:ph idx="1"/>
          </p:nvPr>
        </p:nvSpPr>
        <p:spPr/>
        <p:txBody>
          <a:bodyPr/>
          <a:lstStyle/>
          <a:p>
            <a:pPr algn="just"/>
            <a:r>
              <a:rPr lang="es-MX" dirty="0" smtClean="0"/>
              <a:t>Javascript es el lenguaje que permite a los desarrolladores innovar. En los últimos años, programadores y diseñadores web alrededor del mundo surgieron con nuevos trucos. Gracias a estas nuevas implementaciones, Javascript, HTML y CSS se convirtieron en la combinación perfecta para la evolución de la web.</a:t>
            </a:r>
          </a:p>
          <a:p>
            <a:pPr algn="just"/>
            <a:r>
              <a:rPr lang="es-MX" dirty="0" smtClean="0"/>
              <a:t>HTML provee los elementos estructurales, CSS se encuentra concentrado en cómo volver esa estructura utilizable y atractiva a la vista y Javascript tiene el poder necesario para proveer dinamismo y construir aplicaciones completamente funcionales. Ver figura 1.0</a:t>
            </a:r>
            <a:endParaRPr lang="es-MX" dirty="0"/>
          </a:p>
        </p:txBody>
      </p:sp>
    </p:spTree>
    <p:extLst>
      <p:ext uri="{BB962C8B-B14F-4D97-AF65-F5344CB8AC3E}">
        <p14:creationId xmlns:p14="http://schemas.microsoft.com/office/powerpoint/2010/main" val="15606777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91069"/>
            <a:ext cx="10515600" cy="803584"/>
          </a:xfrm>
        </p:spPr>
        <p:txBody>
          <a:bodyPr>
            <a:normAutofit/>
          </a:bodyPr>
          <a:lstStyle/>
          <a:p>
            <a:r>
              <a:rPr lang="es-MX" sz="3600" b="1" dirty="0" smtClean="0"/>
              <a:t>Referencia Rápida</a:t>
            </a:r>
            <a:endParaRPr lang="es-MX" sz="3600" b="1" dirty="0"/>
          </a:p>
        </p:txBody>
      </p:sp>
      <p:sp>
        <p:nvSpPr>
          <p:cNvPr id="3" name="Marcador de contenido 2"/>
          <p:cNvSpPr>
            <a:spLocks noGrp="1"/>
          </p:cNvSpPr>
          <p:nvPr>
            <p:ph idx="1"/>
          </p:nvPr>
        </p:nvSpPr>
        <p:spPr>
          <a:xfrm>
            <a:off x="245660" y="887104"/>
            <a:ext cx="11627892" cy="5800299"/>
          </a:xfrm>
        </p:spPr>
        <p:txBody>
          <a:bodyPr>
            <a:normAutofit/>
          </a:bodyPr>
          <a:lstStyle/>
          <a:p>
            <a:endParaRPr lang="es-MX" dirty="0">
              <a:solidFill>
                <a:schemeClr val="accent5"/>
              </a:solidFill>
            </a:endParaRPr>
          </a:p>
          <a:p>
            <a:pPr marL="0" indent="0">
              <a:buNone/>
            </a:pPr>
            <a:endParaRPr lang="es-MX" dirty="0" smtClean="0">
              <a:solidFill>
                <a:schemeClr val="accent5"/>
              </a:solidFill>
            </a:endParaRPr>
          </a:p>
          <a:p>
            <a:pPr marL="0" indent="0">
              <a:buNone/>
            </a:pPr>
            <a:endParaRPr lang="es-MX" dirty="0" smtClean="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solidFill>
                <a:schemeClr val="accent5"/>
              </a:solidFill>
            </a:endParaRPr>
          </a:p>
          <a:p>
            <a:pPr marL="0" indent="0">
              <a:buNone/>
            </a:pPr>
            <a:endParaRPr lang="es-MX" u="sng" dirty="0"/>
          </a:p>
        </p:txBody>
      </p:sp>
      <p:sp>
        <p:nvSpPr>
          <p:cNvPr id="5" name="CuadroTexto 4"/>
          <p:cNvSpPr txBox="1"/>
          <p:nvPr/>
        </p:nvSpPr>
        <p:spPr>
          <a:xfrm>
            <a:off x="411480" y="994653"/>
            <a:ext cx="11462072" cy="4893647"/>
          </a:xfrm>
          <a:prstGeom prst="rect">
            <a:avLst/>
          </a:prstGeom>
          <a:noFill/>
        </p:spPr>
        <p:txBody>
          <a:bodyPr wrap="square" rtlCol="0">
            <a:spAutoFit/>
          </a:bodyPr>
          <a:lstStyle/>
          <a:p>
            <a:r>
              <a:rPr lang="es-MX" sz="2400" b="1" dirty="0"/>
              <a:t>&lt;header&gt; </a:t>
            </a:r>
            <a:r>
              <a:rPr lang="es-MX" sz="2400" dirty="0"/>
              <a:t>Este elemento presenta información introductoria y puede ser aplicado en diferentes secciones </a:t>
            </a:r>
            <a:r>
              <a:rPr lang="es-MX" sz="2400" dirty="0" smtClean="0"/>
              <a:t>del documento</a:t>
            </a:r>
            <a:r>
              <a:rPr lang="es-MX" sz="2400" dirty="0"/>
              <a:t>. Tiene el propósito de contener la cabecera de una sección pero también puede ser utilizado </a:t>
            </a:r>
            <a:r>
              <a:rPr lang="es-MX" sz="2400" dirty="0" smtClean="0"/>
              <a:t>para agrupar </a:t>
            </a:r>
            <a:r>
              <a:rPr lang="es-MX" sz="2400" dirty="0"/>
              <a:t>índices, formularios de búsqueda, logos, etc</a:t>
            </a:r>
            <a:r>
              <a:rPr lang="es-MX" sz="2400" dirty="0" smtClean="0"/>
              <a:t>…</a:t>
            </a:r>
          </a:p>
          <a:p>
            <a:endParaRPr lang="es-MX" sz="2400" dirty="0"/>
          </a:p>
          <a:p>
            <a:r>
              <a:rPr lang="es-MX" sz="2400" b="1" dirty="0"/>
              <a:t>&lt;nav&gt; </a:t>
            </a:r>
            <a:r>
              <a:rPr lang="es-MX" sz="2400" dirty="0"/>
              <a:t>Este elemento indica una sección de enlaces con propósitos de navegación, como menús o índices. No </a:t>
            </a:r>
            <a:r>
              <a:rPr lang="es-MX" sz="2400" dirty="0" smtClean="0"/>
              <a:t>todos los </a:t>
            </a:r>
            <a:r>
              <a:rPr lang="es-MX" sz="2400" dirty="0"/>
              <a:t>enlaces dentro de una página web tienen que estar dentro de un elemento </a:t>
            </a:r>
            <a:r>
              <a:rPr lang="es-MX" sz="2400" b="1" dirty="0"/>
              <a:t>&lt;nav&gt;</a:t>
            </a:r>
            <a:r>
              <a:rPr lang="es-MX" sz="2400" dirty="0"/>
              <a:t>, solo aquellos que </a:t>
            </a:r>
            <a:r>
              <a:rPr lang="es-MX" sz="2400" dirty="0" smtClean="0"/>
              <a:t>forman partes </a:t>
            </a:r>
            <a:r>
              <a:rPr lang="es-MX" sz="2400" dirty="0"/>
              <a:t>de bloques de navegación</a:t>
            </a:r>
            <a:r>
              <a:rPr lang="es-MX" sz="2400" dirty="0" smtClean="0"/>
              <a:t>.</a:t>
            </a:r>
          </a:p>
          <a:p>
            <a:endParaRPr lang="es-MX" sz="2400" dirty="0"/>
          </a:p>
          <a:p>
            <a:r>
              <a:rPr lang="es-MX" sz="2400" b="1" dirty="0"/>
              <a:t>&lt;section&gt; </a:t>
            </a:r>
            <a:r>
              <a:rPr lang="es-MX" sz="2400" dirty="0"/>
              <a:t>Este elemento representa una sección general del documento. Es usualmente utilizado para construir </a:t>
            </a:r>
            <a:r>
              <a:rPr lang="es-MX" sz="2400" dirty="0" smtClean="0"/>
              <a:t>varios bloques </a:t>
            </a:r>
            <a:r>
              <a:rPr lang="es-MX" sz="2400" dirty="0"/>
              <a:t>de contenido (por ejemplo, columnas) con el propósito de ordenar el contenido que comparte </a:t>
            </a:r>
            <a:r>
              <a:rPr lang="es-MX" sz="2400" dirty="0" smtClean="0"/>
              <a:t>una característica </a:t>
            </a:r>
            <a:r>
              <a:rPr lang="es-MX" sz="2400" dirty="0"/>
              <a:t>específica, como capítulos o páginas de un libro, grupo de noticias, artículos, etc</a:t>
            </a:r>
            <a:r>
              <a:rPr lang="es-MX" sz="2400" dirty="0" smtClean="0"/>
              <a:t>…</a:t>
            </a:r>
          </a:p>
        </p:txBody>
      </p:sp>
    </p:spTree>
    <p:extLst>
      <p:ext uri="{BB962C8B-B14F-4D97-AF65-F5344CB8AC3E}">
        <p14:creationId xmlns:p14="http://schemas.microsoft.com/office/powerpoint/2010/main" val="11475298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91069"/>
            <a:ext cx="10515600" cy="803584"/>
          </a:xfrm>
        </p:spPr>
        <p:txBody>
          <a:bodyPr>
            <a:normAutofit/>
          </a:bodyPr>
          <a:lstStyle/>
          <a:p>
            <a:r>
              <a:rPr lang="es-MX" sz="3600" b="1" dirty="0" smtClean="0"/>
              <a:t>Referencia Rápida</a:t>
            </a:r>
            <a:endParaRPr lang="es-MX" sz="3600" b="1" dirty="0"/>
          </a:p>
        </p:txBody>
      </p:sp>
      <p:sp>
        <p:nvSpPr>
          <p:cNvPr id="3" name="Marcador de contenido 2"/>
          <p:cNvSpPr>
            <a:spLocks noGrp="1"/>
          </p:cNvSpPr>
          <p:nvPr>
            <p:ph idx="1"/>
          </p:nvPr>
        </p:nvSpPr>
        <p:spPr>
          <a:xfrm>
            <a:off x="245660" y="887104"/>
            <a:ext cx="11627892" cy="5800299"/>
          </a:xfrm>
        </p:spPr>
        <p:txBody>
          <a:bodyPr>
            <a:normAutofit/>
          </a:bodyPr>
          <a:lstStyle/>
          <a:p>
            <a:endParaRPr lang="es-MX" dirty="0">
              <a:solidFill>
                <a:schemeClr val="accent5"/>
              </a:solidFill>
            </a:endParaRPr>
          </a:p>
          <a:p>
            <a:pPr marL="0" indent="0">
              <a:buNone/>
            </a:pPr>
            <a:endParaRPr lang="es-MX" dirty="0" smtClean="0">
              <a:solidFill>
                <a:schemeClr val="accent5"/>
              </a:solidFill>
            </a:endParaRPr>
          </a:p>
          <a:p>
            <a:pPr marL="0" indent="0">
              <a:buNone/>
            </a:pPr>
            <a:endParaRPr lang="es-MX" dirty="0" smtClean="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solidFill>
                <a:schemeClr val="accent5"/>
              </a:solidFill>
            </a:endParaRPr>
          </a:p>
          <a:p>
            <a:pPr marL="0" indent="0">
              <a:buNone/>
            </a:pPr>
            <a:endParaRPr lang="es-MX" u="sng" dirty="0"/>
          </a:p>
        </p:txBody>
      </p:sp>
      <p:sp>
        <p:nvSpPr>
          <p:cNvPr id="4" name="Rectángulo 3"/>
          <p:cNvSpPr/>
          <p:nvPr/>
        </p:nvSpPr>
        <p:spPr>
          <a:xfrm>
            <a:off x="388961" y="1371054"/>
            <a:ext cx="11341290" cy="5355312"/>
          </a:xfrm>
          <a:prstGeom prst="rect">
            <a:avLst/>
          </a:prstGeom>
        </p:spPr>
        <p:txBody>
          <a:bodyPr wrap="square">
            <a:spAutoFit/>
          </a:bodyPr>
          <a:lstStyle/>
          <a:p>
            <a:r>
              <a:rPr lang="es-MX" b="1" dirty="0">
                <a:latin typeface="Arial-BoldMT"/>
              </a:rPr>
              <a:t>&lt;aside&gt; </a:t>
            </a:r>
            <a:r>
              <a:rPr lang="es-MX" dirty="0">
                <a:latin typeface="ArialMT"/>
              </a:rPr>
              <a:t>Este elemento representa contenido que está relacionado con el contenido principal pero no es parte </a:t>
            </a:r>
            <a:r>
              <a:rPr lang="es-MX" dirty="0" smtClean="0">
                <a:latin typeface="ArialMT"/>
              </a:rPr>
              <a:t>del mismo</a:t>
            </a:r>
            <a:r>
              <a:rPr lang="es-MX" dirty="0">
                <a:latin typeface="ArialMT"/>
              </a:rPr>
              <a:t>. Ejemplos pueden ser citas, información en barras laterales, publicidad, etc</a:t>
            </a:r>
            <a:r>
              <a:rPr lang="es-MX" dirty="0" smtClean="0">
                <a:latin typeface="ArialMT"/>
              </a:rPr>
              <a:t>…</a:t>
            </a:r>
          </a:p>
          <a:p>
            <a:endParaRPr lang="es-MX" dirty="0">
              <a:latin typeface="ArialMT"/>
            </a:endParaRPr>
          </a:p>
          <a:p>
            <a:r>
              <a:rPr lang="es-MX" b="1" dirty="0">
                <a:latin typeface="Arial-BoldMT"/>
              </a:rPr>
              <a:t>&lt;footer&gt; </a:t>
            </a:r>
            <a:r>
              <a:rPr lang="es-MX" dirty="0">
                <a:latin typeface="ArialMT"/>
              </a:rPr>
              <a:t>Este elemento representa información adicional sobre su elemento padre. Por ejemplo, un elemento</a:t>
            </a:r>
          </a:p>
          <a:p>
            <a:r>
              <a:rPr lang="es-MX" b="1" dirty="0">
                <a:latin typeface="CourierNewPS-BoldMT"/>
              </a:rPr>
              <a:t>&lt;footer&gt; </a:t>
            </a:r>
            <a:r>
              <a:rPr lang="es-MX" dirty="0">
                <a:latin typeface="ArialMT"/>
              </a:rPr>
              <a:t>insertado al final del cuerpo proveerá información adicional sobre el cuerpo del documento, como el </a:t>
            </a:r>
            <a:r>
              <a:rPr lang="es-MX" dirty="0" smtClean="0">
                <a:latin typeface="ArialMT"/>
              </a:rPr>
              <a:t>pie normal </a:t>
            </a:r>
            <a:r>
              <a:rPr lang="es-MX" dirty="0">
                <a:latin typeface="ArialMT"/>
              </a:rPr>
              <a:t>de una página web. Puede ser usado no solo para el cuerpo sino también para diferentes secciones </a:t>
            </a:r>
            <a:r>
              <a:rPr lang="es-MX" dirty="0" smtClean="0">
                <a:latin typeface="ArialMT"/>
              </a:rPr>
              <a:t>dentro del </a:t>
            </a:r>
            <a:r>
              <a:rPr lang="es-MX" dirty="0">
                <a:latin typeface="ArialMT"/>
              </a:rPr>
              <a:t>cuerpo, otorgando información adicional sobre estas secciones específicas</a:t>
            </a:r>
            <a:r>
              <a:rPr lang="es-MX" dirty="0" smtClean="0">
                <a:latin typeface="ArialMT"/>
              </a:rPr>
              <a:t>.</a:t>
            </a:r>
          </a:p>
          <a:p>
            <a:endParaRPr lang="es-MX" dirty="0">
              <a:latin typeface="ArialMT"/>
            </a:endParaRPr>
          </a:p>
          <a:p>
            <a:r>
              <a:rPr lang="es-MX" b="1" dirty="0">
                <a:latin typeface="Arial-BoldMT"/>
              </a:rPr>
              <a:t>&lt;</a:t>
            </a:r>
            <a:r>
              <a:rPr lang="es-MX" b="1" dirty="0" err="1">
                <a:latin typeface="Arial-BoldMT"/>
              </a:rPr>
              <a:t>article</a:t>
            </a:r>
            <a:r>
              <a:rPr lang="es-MX" b="1" dirty="0">
                <a:latin typeface="Arial-BoldMT"/>
              </a:rPr>
              <a:t>&gt; </a:t>
            </a:r>
            <a:r>
              <a:rPr lang="es-MX" dirty="0">
                <a:latin typeface="ArialMT"/>
              </a:rPr>
              <a:t>Este elemento representa una porción independiente de información relevante (por ejemplo, cada artículo </a:t>
            </a:r>
            <a:r>
              <a:rPr lang="es-MX" dirty="0" smtClean="0">
                <a:latin typeface="ArialMT"/>
              </a:rPr>
              <a:t>de un </a:t>
            </a:r>
            <a:r>
              <a:rPr lang="es-MX" dirty="0">
                <a:latin typeface="ArialMT"/>
              </a:rPr>
              <a:t>periódico o cada entrada de un blog). El elemento </a:t>
            </a:r>
            <a:r>
              <a:rPr lang="es-MX" b="1" dirty="0">
                <a:latin typeface="CourierNewPS-BoldMT"/>
              </a:rPr>
              <a:t>&lt;</a:t>
            </a:r>
            <a:r>
              <a:rPr lang="es-MX" b="1" dirty="0" err="1">
                <a:latin typeface="CourierNewPS-BoldMT"/>
              </a:rPr>
              <a:t>article</a:t>
            </a:r>
            <a:r>
              <a:rPr lang="es-MX" b="1" dirty="0">
                <a:latin typeface="CourierNewPS-BoldMT"/>
              </a:rPr>
              <a:t>&gt; </a:t>
            </a:r>
            <a:r>
              <a:rPr lang="es-MX" dirty="0">
                <a:latin typeface="ArialMT"/>
              </a:rPr>
              <a:t>puede ser anidado y usado para mostrar una </a:t>
            </a:r>
            <a:r>
              <a:rPr lang="es-MX" dirty="0" smtClean="0">
                <a:latin typeface="ArialMT"/>
              </a:rPr>
              <a:t>lista dentro </a:t>
            </a:r>
            <a:r>
              <a:rPr lang="es-MX" dirty="0">
                <a:latin typeface="ArialMT"/>
              </a:rPr>
              <a:t>de otra lista de ítems relacionados, como comentarios de usuarios en entradas de blogs, por ejemplo</a:t>
            </a:r>
            <a:r>
              <a:rPr lang="es-MX" dirty="0" smtClean="0">
                <a:latin typeface="ArialMT"/>
              </a:rPr>
              <a:t>.</a:t>
            </a:r>
          </a:p>
          <a:p>
            <a:endParaRPr lang="es-MX" dirty="0">
              <a:latin typeface="ArialMT"/>
            </a:endParaRPr>
          </a:p>
          <a:p>
            <a:r>
              <a:rPr lang="es-MX" b="1" dirty="0"/>
              <a:t>&lt;</a:t>
            </a:r>
            <a:r>
              <a:rPr lang="es-MX" b="1" dirty="0" err="1"/>
              <a:t>hgroup</a:t>
            </a:r>
            <a:r>
              <a:rPr lang="es-MX" b="1" dirty="0"/>
              <a:t>&gt; </a:t>
            </a:r>
            <a:r>
              <a:rPr lang="es-MX" dirty="0"/>
              <a:t>Este elemento es usado para agrupar elementos H cuando la cabecera tiene múltiples niveles (por ejemplo,</a:t>
            </a:r>
          </a:p>
          <a:p>
            <a:r>
              <a:rPr lang="es-MX" dirty="0"/>
              <a:t>una cabecera con título y subtítulo</a:t>
            </a:r>
            <a:r>
              <a:rPr lang="es-MX" dirty="0" smtClean="0"/>
              <a:t>).</a:t>
            </a:r>
          </a:p>
          <a:p>
            <a:endParaRPr lang="es-MX" dirty="0"/>
          </a:p>
          <a:p>
            <a:r>
              <a:rPr lang="es-MX" b="1" dirty="0"/>
              <a:t>&lt;figure&gt; </a:t>
            </a:r>
            <a:r>
              <a:rPr lang="es-MX" dirty="0"/>
              <a:t>Este elemento representa una porción independiente de contenido (por ejemplo, imágenes, diagramas o</a:t>
            </a:r>
          </a:p>
          <a:p>
            <a:r>
              <a:rPr lang="es-MX" dirty="0"/>
              <a:t>videos) que son referenciadas desde el contenido principal. Esta es información que puede ser removida sin afectar</a:t>
            </a:r>
          </a:p>
          <a:p>
            <a:r>
              <a:rPr lang="es-MX" dirty="0"/>
              <a:t>el fluido del resto del contenido</a:t>
            </a:r>
            <a:r>
              <a:rPr lang="es-MX" dirty="0" smtClean="0"/>
              <a:t>.</a:t>
            </a:r>
            <a:endParaRPr lang="es-MX" dirty="0"/>
          </a:p>
        </p:txBody>
      </p:sp>
    </p:spTree>
    <p:extLst>
      <p:ext uri="{BB962C8B-B14F-4D97-AF65-F5344CB8AC3E}">
        <p14:creationId xmlns:p14="http://schemas.microsoft.com/office/powerpoint/2010/main" val="22002071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91069"/>
            <a:ext cx="10515600" cy="803584"/>
          </a:xfrm>
        </p:spPr>
        <p:txBody>
          <a:bodyPr>
            <a:normAutofit/>
          </a:bodyPr>
          <a:lstStyle/>
          <a:p>
            <a:r>
              <a:rPr lang="es-MX" sz="3600" b="1" dirty="0" smtClean="0"/>
              <a:t>Referencia Rápida</a:t>
            </a:r>
            <a:endParaRPr lang="es-MX" sz="3600" b="1" dirty="0"/>
          </a:p>
        </p:txBody>
      </p:sp>
      <p:sp>
        <p:nvSpPr>
          <p:cNvPr id="3" name="Marcador de contenido 2"/>
          <p:cNvSpPr>
            <a:spLocks noGrp="1"/>
          </p:cNvSpPr>
          <p:nvPr>
            <p:ph idx="1"/>
          </p:nvPr>
        </p:nvSpPr>
        <p:spPr>
          <a:xfrm>
            <a:off x="245660" y="887104"/>
            <a:ext cx="11627892" cy="5800299"/>
          </a:xfrm>
        </p:spPr>
        <p:txBody>
          <a:bodyPr>
            <a:normAutofit fontScale="92500" lnSpcReduction="10000"/>
          </a:bodyPr>
          <a:lstStyle/>
          <a:p>
            <a:pPr marL="0" indent="0" algn="just">
              <a:buNone/>
            </a:pPr>
            <a:r>
              <a:rPr lang="es-MX" b="1" dirty="0" smtClean="0"/>
              <a:t>&lt;</a:t>
            </a:r>
            <a:r>
              <a:rPr lang="es-MX" b="1" dirty="0" err="1"/>
              <a:t>figcaption</a:t>
            </a:r>
            <a:r>
              <a:rPr lang="es-MX" b="1" dirty="0"/>
              <a:t>&gt; </a:t>
            </a:r>
            <a:r>
              <a:rPr lang="es-MX" dirty="0"/>
              <a:t>Este elemento es utilizado para mostrar una leyenda o pequeño texto relacionado con el contenido de </a:t>
            </a:r>
            <a:r>
              <a:rPr lang="es-MX" dirty="0" smtClean="0"/>
              <a:t>un elemento </a:t>
            </a:r>
            <a:r>
              <a:rPr lang="es-MX" b="1" dirty="0"/>
              <a:t>&lt;figure&gt;</a:t>
            </a:r>
            <a:r>
              <a:rPr lang="es-MX" dirty="0"/>
              <a:t>, como la descripción de una imagen.</a:t>
            </a:r>
          </a:p>
          <a:p>
            <a:pPr marL="0" indent="0" algn="just">
              <a:buNone/>
            </a:pPr>
            <a:r>
              <a:rPr lang="es-MX" b="1" dirty="0"/>
              <a:t>&lt;</a:t>
            </a:r>
            <a:r>
              <a:rPr lang="es-MX" b="1" dirty="0" err="1"/>
              <a:t>mark</a:t>
            </a:r>
            <a:r>
              <a:rPr lang="es-MX" b="1" dirty="0"/>
              <a:t>&gt; </a:t>
            </a:r>
            <a:r>
              <a:rPr lang="es-MX" dirty="0"/>
              <a:t>Este elemento resalta un texto que tiene relevancia en una situación en particular o que ha sido mostrado </a:t>
            </a:r>
            <a:r>
              <a:rPr lang="es-MX" dirty="0" smtClean="0"/>
              <a:t>en respuesta </a:t>
            </a:r>
            <a:r>
              <a:rPr lang="es-MX" dirty="0"/>
              <a:t>de la actividad del usuario.</a:t>
            </a:r>
          </a:p>
          <a:p>
            <a:pPr marL="0" indent="0" algn="just">
              <a:buNone/>
            </a:pPr>
            <a:r>
              <a:rPr lang="es-MX" b="1" dirty="0"/>
              <a:t>&lt;</a:t>
            </a:r>
            <a:r>
              <a:rPr lang="es-MX" b="1" dirty="0" err="1"/>
              <a:t>small</a:t>
            </a:r>
            <a:r>
              <a:rPr lang="es-MX" b="1" dirty="0"/>
              <a:t>&gt; </a:t>
            </a:r>
            <a:r>
              <a:rPr lang="es-MX" dirty="0"/>
              <a:t>Este elemento representa contenido al margen, como letra pequeña (por ejemplo, descargos, </a:t>
            </a:r>
            <a:r>
              <a:rPr lang="es-MX" dirty="0" smtClean="0"/>
              <a:t>restricciones legales</a:t>
            </a:r>
            <a:r>
              <a:rPr lang="es-MX" dirty="0"/>
              <a:t>, declaración de derechos, etc…).</a:t>
            </a:r>
          </a:p>
          <a:p>
            <a:pPr marL="0" indent="0" algn="just">
              <a:buNone/>
            </a:pPr>
            <a:r>
              <a:rPr lang="es-MX" b="1" dirty="0"/>
              <a:t>&lt;cite&gt; </a:t>
            </a:r>
            <a:r>
              <a:rPr lang="es-MX" dirty="0"/>
              <a:t>Este elemento es usado para mostrar el título de un trabajo (libro, película, poema, etc…).</a:t>
            </a:r>
          </a:p>
          <a:p>
            <a:pPr marL="0" indent="0" algn="just">
              <a:buNone/>
            </a:pPr>
            <a:r>
              <a:rPr lang="es-MX" b="1" dirty="0"/>
              <a:t>&lt;</a:t>
            </a:r>
            <a:r>
              <a:rPr lang="es-MX" b="1" dirty="0" err="1"/>
              <a:t>address</a:t>
            </a:r>
            <a:r>
              <a:rPr lang="es-MX" b="1" dirty="0"/>
              <a:t>&gt; </a:t>
            </a:r>
            <a:r>
              <a:rPr lang="es-MX" dirty="0"/>
              <a:t>Este elemento encierra información de contacto para un elemento </a:t>
            </a:r>
            <a:endParaRPr lang="es-MX" dirty="0" smtClean="0"/>
          </a:p>
          <a:p>
            <a:pPr marL="0" indent="0" algn="just">
              <a:buNone/>
            </a:pPr>
            <a:r>
              <a:rPr lang="es-MX" b="1" dirty="0"/>
              <a:t>&lt;time&gt; </a:t>
            </a:r>
            <a:r>
              <a:rPr lang="es-MX" dirty="0"/>
              <a:t>Este elemento se utiliza para mostrar fecha y hora en formatos comprensibles por los usuarios y el </a:t>
            </a:r>
            <a:r>
              <a:rPr lang="es-MX" dirty="0" smtClean="0"/>
              <a:t>navegador. El </a:t>
            </a:r>
            <a:r>
              <a:rPr lang="es-MX" dirty="0"/>
              <a:t>valor para los usuarios es </a:t>
            </a:r>
            <a:r>
              <a:rPr lang="es-MX" dirty="0" smtClean="0"/>
              <a:t>ubicado </a:t>
            </a:r>
            <a:r>
              <a:rPr lang="es-MX" dirty="0"/>
              <a:t>entre las etiquetas mientras que el específico para programas y </a:t>
            </a:r>
            <a:r>
              <a:rPr lang="es-MX" dirty="0" smtClean="0"/>
              <a:t>navegadores es </a:t>
            </a:r>
            <a:r>
              <a:rPr lang="es-MX" dirty="0"/>
              <a:t>incluido como el valor del atributo </a:t>
            </a:r>
            <a:r>
              <a:rPr lang="es-MX" b="1" dirty="0" err="1"/>
              <a:t>datetime</a:t>
            </a:r>
            <a:r>
              <a:rPr lang="es-MX" dirty="0"/>
              <a:t>. Un segundo atributo optativo llamado </a:t>
            </a:r>
            <a:r>
              <a:rPr lang="es-MX" b="1" dirty="0" err="1"/>
              <a:t>pubdate</a:t>
            </a:r>
            <a:r>
              <a:rPr lang="es-MX" b="1" dirty="0"/>
              <a:t> </a:t>
            </a:r>
            <a:r>
              <a:rPr lang="es-MX" dirty="0"/>
              <a:t>es usado </a:t>
            </a:r>
            <a:r>
              <a:rPr lang="es-MX" dirty="0" smtClean="0"/>
              <a:t>para indicar </a:t>
            </a:r>
            <a:r>
              <a:rPr lang="es-MX" dirty="0"/>
              <a:t>que el valor de </a:t>
            </a:r>
            <a:r>
              <a:rPr lang="es-MX" b="1" dirty="0" err="1"/>
              <a:t>datetime</a:t>
            </a:r>
            <a:r>
              <a:rPr lang="es-MX" b="1" dirty="0"/>
              <a:t> </a:t>
            </a:r>
            <a:r>
              <a:rPr lang="es-MX" dirty="0"/>
              <a:t>es la fecha de publicación.</a:t>
            </a:r>
            <a:endParaRPr lang="es-MX" dirty="0" smtClean="0"/>
          </a:p>
          <a:p>
            <a:pPr marL="0" indent="0" algn="just">
              <a:buNone/>
            </a:pPr>
            <a:endParaRPr lang="es-MX" dirty="0" smtClean="0"/>
          </a:p>
          <a:p>
            <a:pPr marL="0" indent="0" algn="just">
              <a:buNone/>
            </a:pPr>
            <a:endParaRPr lang="es-MX" dirty="0"/>
          </a:p>
          <a:p>
            <a:pPr marL="0" indent="0" algn="just">
              <a:buNone/>
            </a:pPr>
            <a:endParaRPr lang="es-MX" dirty="0" smtClean="0"/>
          </a:p>
          <a:p>
            <a:pPr marL="0" indent="0" algn="just">
              <a:buNone/>
            </a:pPr>
            <a:endParaRPr lang="es-MX" dirty="0">
              <a:solidFill>
                <a:schemeClr val="accent5"/>
              </a:solidFill>
            </a:endParaRPr>
          </a:p>
          <a:p>
            <a:pPr marL="0" indent="0" algn="just">
              <a:buNone/>
            </a:pPr>
            <a:endParaRPr lang="es-MX" u="sng" dirty="0"/>
          </a:p>
        </p:txBody>
      </p:sp>
    </p:spTree>
    <p:extLst>
      <p:ext uri="{BB962C8B-B14F-4D97-AF65-F5344CB8AC3E}">
        <p14:creationId xmlns:p14="http://schemas.microsoft.com/office/powerpoint/2010/main" val="3226540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HTML?</a:t>
            </a:r>
            <a:endParaRPr lang="es-MX" dirty="0"/>
          </a:p>
        </p:txBody>
      </p:sp>
      <p:sp>
        <p:nvSpPr>
          <p:cNvPr id="3" name="Marcador de contenido 2"/>
          <p:cNvSpPr>
            <a:spLocks noGrp="1"/>
          </p:cNvSpPr>
          <p:nvPr>
            <p:ph idx="1"/>
          </p:nvPr>
        </p:nvSpPr>
        <p:spPr/>
        <p:txBody>
          <a:bodyPr/>
          <a:lstStyle/>
          <a:p>
            <a:pPr marL="0" indent="0">
              <a:buNone/>
            </a:pPr>
            <a:r>
              <a:rPr lang="es-MX" dirty="0" smtClean="0"/>
              <a:t>HTML es un lenguaje de marcas para describir documentos web(páginas web).</a:t>
            </a:r>
          </a:p>
          <a:p>
            <a:r>
              <a:rPr lang="es-MX" dirty="0" smtClean="0"/>
              <a:t>HTML significa Hyper Text Markup Idioma</a:t>
            </a:r>
          </a:p>
          <a:p>
            <a:r>
              <a:rPr lang="es-MX" dirty="0" smtClean="0"/>
              <a:t>Un lenguaje de marcas es un conjunto de etiquetas de marcado</a:t>
            </a:r>
          </a:p>
          <a:p>
            <a:r>
              <a:rPr lang="es-MX" dirty="0" smtClean="0"/>
              <a:t>Los documentos HTML son descritos por las etiquetas HTML</a:t>
            </a:r>
          </a:p>
          <a:p>
            <a:r>
              <a:rPr lang="es-MX" dirty="0" smtClean="0"/>
              <a:t>Cada etiqueta HTML describe diferentes contenidos de documentos-</a:t>
            </a:r>
          </a:p>
          <a:p>
            <a:pPr marL="0" indent="0">
              <a:buNone/>
            </a:pPr>
            <a:r>
              <a:rPr lang="es-MX" dirty="0" smtClean="0"/>
              <a:t>Para ver a profundidad la tecnología, da clic en el siguiente enlace</a:t>
            </a:r>
            <a:endParaRPr lang="es-MX" dirty="0"/>
          </a:p>
          <a:p>
            <a:pPr marL="0" indent="0">
              <a:buNone/>
            </a:pPr>
            <a:r>
              <a:rPr lang="es-MX" dirty="0">
                <a:hlinkClick r:id="rId2"/>
              </a:rPr>
              <a:t>https://www.w3.org/html/logo/</a:t>
            </a:r>
            <a:endParaRPr lang="es-MX" dirty="0"/>
          </a:p>
        </p:txBody>
      </p:sp>
    </p:spTree>
    <p:extLst>
      <p:ext uri="{BB962C8B-B14F-4D97-AF65-F5344CB8AC3E}">
        <p14:creationId xmlns:p14="http://schemas.microsoft.com/office/powerpoint/2010/main" val="1947215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Semántica de HTML 5</a:t>
            </a:r>
            <a:endParaRPr lang="es-MX" dirty="0"/>
          </a:p>
        </p:txBody>
      </p:sp>
      <p:pic>
        <p:nvPicPr>
          <p:cNvPr id="4" name="Marcador de contenido 3"/>
          <p:cNvPicPr>
            <a:picLocks noGrp="1" noChangeAspect="1"/>
          </p:cNvPicPr>
          <p:nvPr>
            <p:ph idx="1"/>
          </p:nvPr>
        </p:nvPicPr>
        <p:blipFill>
          <a:blip r:embed="rId2"/>
          <a:stretch>
            <a:fillRect/>
          </a:stretch>
        </p:blipFill>
        <p:spPr>
          <a:xfrm>
            <a:off x="7617082" y="2158706"/>
            <a:ext cx="3996489" cy="3293352"/>
          </a:xfrm>
          <a:prstGeom prst="rect">
            <a:avLst/>
          </a:prstGeom>
        </p:spPr>
      </p:pic>
      <p:sp>
        <p:nvSpPr>
          <p:cNvPr id="5" name="CuadroTexto 4"/>
          <p:cNvSpPr txBox="1"/>
          <p:nvPr/>
        </p:nvSpPr>
        <p:spPr>
          <a:xfrm>
            <a:off x="637309" y="1536154"/>
            <a:ext cx="6548582" cy="2031325"/>
          </a:xfrm>
          <a:prstGeom prst="rect">
            <a:avLst/>
          </a:prstGeom>
          <a:noFill/>
        </p:spPr>
        <p:txBody>
          <a:bodyPr wrap="square" rtlCol="0">
            <a:spAutoFit/>
          </a:bodyPr>
          <a:lstStyle/>
          <a:p>
            <a:r>
              <a:rPr lang="es-MX" dirty="0" smtClean="0"/>
              <a:t>La semántica le da estructura y significado al lenguaje, con etiquetas especificas y micro-datos.</a:t>
            </a:r>
          </a:p>
          <a:p>
            <a:endParaRPr lang="es-MX" dirty="0"/>
          </a:p>
          <a:p>
            <a:r>
              <a:rPr lang="es-MX" dirty="0" smtClean="0"/>
              <a:t>Visitar el siguiente enlace:</a:t>
            </a:r>
          </a:p>
          <a:p>
            <a:r>
              <a:rPr lang="es-MX" dirty="0">
                <a:hlinkClick r:id="rId3"/>
              </a:rPr>
              <a:t>https://caniuse.com/</a:t>
            </a:r>
            <a:endParaRPr lang="es-MX" dirty="0" smtClean="0"/>
          </a:p>
          <a:p>
            <a:endParaRPr lang="es-MX" dirty="0" smtClean="0"/>
          </a:p>
          <a:p>
            <a:endParaRPr lang="es-MX" dirty="0" smtClean="0"/>
          </a:p>
        </p:txBody>
      </p:sp>
    </p:spTree>
    <p:extLst>
      <p:ext uri="{BB962C8B-B14F-4D97-AF65-F5344CB8AC3E}">
        <p14:creationId xmlns:p14="http://schemas.microsoft.com/office/powerpoint/2010/main" val="248680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Componentes de HTML 5</a:t>
            </a:r>
            <a:endParaRPr lang="es-MX" dirty="0"/>
          </a:p>
        </p:txBody>
      </p:sp>
      <p:sp>
        <p:nvSpPr>
          <p:cNvPr id="5" name="Rectángulo redondeado 4"/>
          <p:cNvSpPr/>
          <p:nvPr/>
        </p:nvSpPr>
        <p:spPr>
          <a:xfrm>
            <a:off x="1034716" y="1395289"/>
            <a:ext cx="3416968" cy="1389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dirty="0" smtClean="0"/>
              <a:t>HTML</a:t>
            </a:r>
            <a:endParaRPr lang="es-MX" sz="6000" dirty="0"/>
          </a:p>
        </p:txBody>
      </p:sp>
      <p:sp>
        <p:nvSpPr>
          <p:cNvPr id="6" name="Rectángulo redondeado 5"/>
          <p:cNvSpPr/>
          <p:nvPr/>
        </p:nvSpPr>
        <p:spPr>
          <a:xfrm>
            <a:off x="1034716" y="3120151"/>
            <a:ext cx="3416968" cy="138939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600" dirty="0" smtClean="0"/>
              <a:t>CSS</a:t>
            </a:r>
            <a:endParaRPr lang="es-MX" sz="6600" dirty="0"/>
          </a:p>
        </p:txBody>
      </p:sp>
      <p:sp>
        <p:nvSpPr>
          <p:cNvPr id="7" name="Rectángulo redondeado 6"/>
          <p:cNvSpPr/>
          <p:nvPr/>
        </p:nvSpPr>
        <p:spPr>
          <a:xfrm>
            <a:off x="1034716" y="4845013"/>
            <a:ext cx="3416968" cy="138939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4800" dirty="0" smtClean="0"/>
              <a:t>JAVASCRIPT</a:t>
            </a:r>
            <a:endParaRPr lang="es-MX" sz="4800" dirty="0"/>
          </a:p>
        </p:txBody>
      </p:sp>
      <p:sp>
        <p:nvSpPr>
          <p:cNvPr id="8" name="Cinta perforada 7"/>
          <p:cNvSpPr/>
          <p:nvPr/>
        </p:nvSpPr>
        <p:spPr>
          <a:xfrm>
            <a:off x="4648200" y="1395289"/>
            <a:ext cx="6705600" cy="1389396"/>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 </a:t>
            </a:r>
            <a:r>
              <a:rPr lang="es-MX" sz="3600" dirty="0" smtClean="0"/>
              <a:t>ESTRUCTURA</a:t>
            </a:r>
            <a:endParaRPr lang="es-MX" sz="3600" dirty="0"/>
          </a:p>
        </p:txBody>
      </p:sp>
      <p:sp>
        <p:nvSpPr>
          <p:cNvPr id="9" name="Cinta perforada 8"/>
          <p:cNvSpPr/>
          <p:nvPr/>
        </p:nvSpPr>
        <p:spPr>
          <a:xfrm>
            <a:off x="4648200" y="2988642"/>
            <a:ext cx="6705600" cy="1389396"/>
          </a:xfrm>
          <a:prstGeom prst="flowChartPunchedTap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 </a:t>
            </a:r>
            <a:r>
              <a:rPr lang="es-MX" sz="3600" dirty="0" smtClean="0"/>
              <a:t>APARIENCIA</a:t>
            </a:r>
            <a:endParaRPr lang="es-MX" sz="3600" dirty="0"/>
          </a:p>
        </p:txBody>
      </p:sp>
      <p:sp>
        <p:nvSpPr>
          <p:cNvPr id="10" name="Cinta perforada 9"/>
          <p:cNvSpPr/>
          <p:nvPr/>
        </p:nvSpPr>
        <p:spPr>
          <a:xfrm>
            <a:off x="4648200" y="4845013"/>
            <a:ext cx="6705600" cy="1389396"/>
          </a:xfrm>
          <a:prstGeom prst="flowChartPunchedTap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3600" dirty="0" smtClean="0"/>
              <a:t>INTERACTIVIDAD Y ANIMACIÓN</a:t>
            </a:r>
            <a:endParaRPr lang="es-MX" sz="3600" dirty="0"/>
          </a:p>
        </p:txBody>
      </p:sp>
      <p:sp>
        <p:nvSpPr>
          <p:cNvPr id="11" name="CuadroTexto 10"/>
          <p:cNvSpPr txBox="1"/>
          <p:nvPr/>
        </p:nvSpPr>
        <p:spPr>
          <a:xfrm>
            <a:off x="1335314" y="6339042"/>
            <a:ext cx="4710264" cy="461665"/>
          </a:xfrm>
          <a:prstGeom prst="rect">
            <a:avLst/>
          </a:prstGeom>
          <a:noFill/>
        </p:spPr>
        <p:txBody>
          <a:bodyPr wrap="none" rtlCol="0">
            <a:spAutoFit/>
          </a:bodyPr>
          <a:lstStyle/>
          <a:p>
            <a:r>
              <a:rPr lang="es-MX" sz="2400" dirty="0" smtClean="0"/>
              <a:t>Figura 1.0. Componentes de HTML 5</a:t>
            </a:r>
            <a:endParaRPr lang="es-MX" sz="2400" dirty="0"/>
          </a:p>
        </p:txBody>
      </p:sp>
    </p:spTree>
    <p:extLst>
      <p:ext uri="{BB962C8B-B14F-4D97-AF65-F5344CB8AC3E}">
        <p14:creationId xmlns:p14="http://schemas.microsoft.com/office/powerpoint/2010/main" val="894603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91069"/>
            <a:ext cx="10515600" cy="803584"/>
          </a:xfrm>
        </p:spPr>
        <p:txBody>
          <a:bodyPr>
            <a:normAutofit/>
          </a:bodyPr>
          <a:lstStyle/>
          <a:p>
            <a:r>
              <a:rPr lang="es-MX" sz="3600" b="1" dirty="0" smtClean="0"/>
              <a:t>Estructura global</a:t>
            </a:r>
            <a:endParaRPr lang="es-MX" sz="3600" b="1" dirty="0"/>
          </a:p>
        </p:txBody>
      </p:sp>
      <p:sp>
        <p:nvSpPr>
          <p:cNvPr id="3" name="Marcador de contenido 2"/>
          <p:cNvSpPr>
            <a:spLocks noGrp="1"/>
          </p:cNvSpPr>
          <p:nvPr>
            <p:ph idx="1"/>
          </p:nvPr>
        </p:nvSpPr>
        <p:spPr>
          <a:xfrm>
            <a:off x="245660" y="887104"/>
            <a:ext cx="11627892" cy="5800299"/>
          </a:xfrm>
        </p:spPr>
        <p:txBody>
          <a:bodyPr>
            <a:normAutofit lnSpcReduction="10000"/>
          </a:bodyPr>
          <a:lstStyle/>
          <a:p>
            <a:r>
              <a:rPr lang="es-MX" dirty="0" smtClean="0">
                <a:solidFill>
                  <a:schemeClr val="accent5"/>
                </a:solidFill>
              </a:rPr>
              <a:t>&lt;!DOCTYPE html&gt;</a:t>
            </a:r>
          </a:p>
          <a:p>
            <a:pPr marL="0" indent="0">
              <a:buNone/>
            </a:pPr>
            <a:r>
              <a:rPr lang="es-MX" dirty="0" smtClean="0"/>
              <a:t>Nota: Esta línea debe ser la primera del archivo, sin espacios o líneas que la precedan. De esta forma, el modo estándar del navegador es activado y las incorporaciones de HTML5 son interpretadas siempre que sea posible, o ignoradas en caso contrario</a:t>
            </a:r>
            <a:r>
              <a:rPr lang="es-MX" dirty="0" smtClean="0"/>
              <a:t>.</a:t>
            </a:r>
          </a:p>
          <a:p>
            <a:pPr marL="0" indent="0">
              <a:buNone/>
            </a:pPr>
            <a:r>
              <a:rPr lang="es-MX" dirty="0" smtClean="0"/>
              <a:t>Ver el siguiente enlace</a:t>
            </a:r>
          </a:p>
          <a:p>
            <a:pPr marL="0" indent="0">
              <a:buNone/>
            </a:pPr>
            <a:r>
              <a:rPr lang="es-MX" dirty="0">
                <a:hlinkClick r:id="rId2"/>
              </a:rPr>
              <a:t>https://www.w3.org/QA/2002/04/valid-dtd-list.html</a:t>
            </a:r>
            <a:endParaRPr lang="es-MX" dirty="0" smtClean="0"/>
          </a:p>
          <a:p>
            <a:pPr marL="0" indent="0">
              <a:buNone/>
            </a:pPr>
            <a:endParaRPr lang="es-MX" dirty="0" smtClean="0"/>
          </a:p>
          <a:p>
            <a:r>
              <a:rPr lang="es-MX" dirty="0" smtClean="0">
                <a:solidFill>
                  <a:schemeClr val="accent5"/>
                </a:solidFill>
              </a:rPr>
              <a:t>&lt;html&gt; &lt;/html&gt;           &lt;html lang=“es”&gt; &lt;/html&gt;</a:t>
            </a:r>
            <a:br>
              <a:rPr lang="es-MX" dirty="0" smtClean="0">
                <a:solidFill>
                  <a:schemeClr val="accent5"/>
                </a:solidFill>
              </a:rPr>
            </a:br>
            <a:endParaRPr lang="es-MX" dirty="0" smtClean="0">
              <a:solidFill>
                <a:schemeClr val="accent5"/>
              </a:solidFill>
            </a:endParaRPr>
          </a:p>
          <a:p>
            <a:pPr marL="0" indent="0">
              <a:buNone/>
            </a:pPr>
            <a:r>
              <a:rPr lang="es-MX" dirty="0" smtClean="0"/>
              <a:t>Luego de declarar el tipo de documento, debemos comenzar la estructura de tipo árbol para este lenguaje usando como raíz el elemento </a:t>
            </a:r>
            <a:r>
              <a:rPr lang="es-MX" b="1" dirty="0" smtClean="0"/>
              <a:t>&lt;html&gt; </a:t>
            </a:r>
            <a:r>
              <a:rPr lang="es-MX" dirty="0" smtClean="0"/>
              <a:t>con atributos</a:t>
            </a:r>
            <a:endParaRPr lang="es-MX" dirty="0"/>
          </a:p>
        </p:txBody>
      </p:sp>
    </p:spTree>
    <p:extLst>
      <p:ext uri="{BB962C8B-B14F-4D97-AF65-F5344CB8AC3E}">
        <p14:creationId xmlns:p14="http://schemas.microsoft.com/office/powerpoint/2010/main" val="2900414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91069"/>
            <a:ext cx="10515600" cy="803584"/>
          </a:xfrm>
        </p:spPr>
        <p:txBody>
          <a:bodyPr>
            <a:normAutofit/>
          </a:bodyPr>
          <a:lstStyle/>
          <a:p>
            <a:r>
              <a:rPr lang="es-MX" sz="3600" b="1" dirty="0" smtClean="0"/>
              <a:t>Conceptos básicos</a:t>
            </a:r>
            <a:endParaRPr lang="es-MX" sz="3600" b="1" dirty="0"/>
          </a:p>
        </p:txBody>
      </p:sp>
      <p:sp>
        <p:nvSpPr>
          <p:cNvPr id="3" name="Marcador de contenido 2"/>
          <p:cNvSpPr>
            <a:spLocks noGrp="1"/>
          </p:cNvSpPr>
          <p:nvPr>
            <p:ph idx="1"/>
          </p:nvPr>
        </p:nvSpPr>
        <p:spPr>
          <a:xfrm>
            <a:off x="245660" y="887104"/>
            <a:ext cx="11627892" cy="5800299"/>
          </a:xfrm>
        </p:spPr>
        <p:txBody>
          <a:bodyPr>
            <a:normAutofit/>
          </a:bodyPr>
          <a:lstStyle/>
          <a:p>
            <a:r>
              <a:rPr lang="es-MX" dirty="0" smtClean="0">
                <a:solidFill>
                  <a:schemeClr val="accent5"/>
                </a:solidFill>
              </a:rPr>
              <a:t>Conceptos básicos: </a:t>
            </a:r>
            <a:r>
              <a:rPr lang="es-MX" dirty="0" smtClean="0"/>
              <a:t>HTML usa un lenguaje de etiquetas para construir páginas web. Estas etiquetas HTML son palabras clave y atributos rodeados de los signos mayor y menor (por ejemplo, </a:t>
            </a:r>
            <a:r>
              <a:rPr lang="es-MX" b="1" dirty="0" smtClean="0"/>
              <a:t>&lt;html lang=“es”&gt;</a:t>
            </a:r>
            <a:r>
              <a:rPr lang="es-MX" dirty="0" smtClean="0"/>
              <a:t>). En este caso, </a:t>
            </a:r>
            <a:r>
              <a:rPr lang="es-MX" b="1" dirty="0" smtClean="0"/>
              <a:t>html</a:t>
            </a:r>
            <a:r>
              <a:rPr lang="es-MX" dirty="0" smtClean="0"/>
              <a:t> es la palabra clave es la palabra clave y </a:t>
            </a:r>
            <a:r>
              <a:rPr lang="es-MX" b="1" dirty="0" smtClean="0"/>
              <a:t>lang</a:t>
            </a:r>
            <a:r>
              <a:rPr lang="es-MX" dirty="0" smtClean="0"/>
              <a:t> es el atributo con el valor </a:t>
            </a:r>
            <a:r>
              <a:rPr lang="es-MX" b="1" dirty="0" smtClean="0"/>
              <a:t>es</a:t>
            </a:r>
            <a:r>
              <a:rPr lang="es-MX" dirty="0" smtClean="0"/>
              <a:t>.</a:t>
            </a:r>
          </a:p>
          <a:p>
            <a:pPr marL="0" indent="0">
              <a:buNone/>
            </a:pPr>
            <a:endParaRPr lang="es-MX" dirty="0" smtClean="0"/>
          </a:p>
          <a:p>
            <a:r>
              <a:rPr lang="es-MX" dirty="0" smtClean="0"/>
              <a:t>La mayoría de las etiquetas HTML se utilizan en pares, una etiqueta de apertura y una de cierre, y el contenido se declara entre ellas.</a:t>
            </a:r>
          </a:p>
          <a:p>
            <a:pPr marL="0" indent="0">
              <a:buNone/>
            </a:pPr>
            <a:r>
              <a:rPr lang="es-MX" dirty="0" smtClean="0">
                <a:solidFill>
                  <a:schemeClr val="accent5"/>
                </a:solidFill>
              </a:rPr>
              <a:t>&lt;html&gt; … &lt;/html&gt;</a:t>
            </a:r>
          </a:p>
          <a:p>
            <a:pPr marL="0" indent="0">
              <a:buNone/>
            </a:pPr>
            <a:endParaRPr lang="es-MX" dirty="0">
              <a:solidFill>
                <a:schemeClr val="accent5"/>
              </a:solidFill>
            </a:endParaRPr>
          </a:p>
          <a:p>
            <a:r>
              <a:rPr lang="es-MX" dirty="0" smtClean="0"/>
              <a:t>La etiqueta final se escribe con una barra insertada antes del nombre de etiqueta.</a:t>
            </a:r>
          </a:p>
          <a:p>
            <a:r>
              <a:rPr lang="es-MX" dirty="0" smtClean="0"/>
              <a:t>&lt;</a:t>
            </a:r>
            <a:r>
              <a:rPr lang="es-MX" dirty="0" err="1" smtClean="0">
                <a:solidFill>
                  <a:srgbClr val="FF0000"/>
                </a:solidFill>
              </a:rPr>
              <a:t>Tagname</a:t>
            </a:r>
            <a:r>
              <a:rPr lang="es-MX" dirty="0" smtClean="0"/>
              <a:t>&gt;    contenido va aquí … &lt;/</a:t>
            </a:r>
            <a:r>
              <a:rPr lang="es-MX" dirty="0" smtClean="0">
                <a:solidFill>
                  <a:srgbClr val="FF0000"/>
                </a:solidFill>
              </a:rPr>
              <a:t>nombre de etiqueta</a:t>
            </a:r>
            <a:r>
              <a:rPr lang="es-MX" dirty="0" smtClean="0"/>
              <a:t>&gt;</a:t>
            </a:r>
            <a:endParaRPr lang="es-MX" dirty="0"/>
          </a:p>
        </p:txBody>
      </p:sp>
    </p:spTree>
    <p:extLst>
      <p:ext uri="{BB962C8B-B14F-4D97-AF65-F5344CB8AC3E}">
        <p14:creationId xmlns:p14="http://schemas.microsoft.com/office/powerpoint/2010/main" val="2640565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91069"/>
            <a:ext cx="10515600" cy="803584"/>
          </a:xfrm>
        </p:spPr>
        <p:txBody>
          <a:bodyPr>
            <a:normAutofit/>
          </a:bodyPr>
          <a:lstStyle/>
          <a:p>
            <a:r>
              <a:rPr lang="es-MX" sz="3600" b="1" dirty="0" smtClean="0"/>
              <a:t>Conceptos básicos</a:t>
            </a:r>
            <a:endParaRPr lang="es-MX" sz="3600" b="1" dirty="0"/>
          </a:p>
        </p:txBody>
      </p:sp>
      <p:sp>
        <p:nvSpPr>
          <p:cNvPr id="3" name="Marcador de contenido 2"/>
          <p:cNvSpPr>
            <a:spLocks noGrp="1"/>
          </p:cNvSpPr>
          <p:nvPr>
            <p:ph idx="1"/>
          </p:nvPr>
        </p:nvSpPr>
        <p:spPr>
          <a:xfrm>
            <a:off x="245660" y="887104"/>
            <a:ext cx="11627892" cy="5800299"/>
          </a:xfrm>
        </p:spPr>
        <p:txBody>
          <a:bodyPr>
            <a:normAutofit/>
          </a:bodyPr>
          <a:lstStyle/>
          <a:p>
            <a:endParaRPr lang="es-MX" dirty="0">
              <a:solidFill>
                <a:schemeClr val="accent5"/>
              </a:solidFill>
            </a:endParaRPr>
          </a:p>
          <a:p>
            <a:endParaRPr lang="es-MX" dirty="0" smtClean="0">
              <a:solidFill>
                <a:schemeClr val="accent5"/>
              </a:solidFill>
            </a:endParaRPr>
          </a:p>
          <a:p>
            <a:endParaRPr lang="es-MX" dirty="0">
              <a:solidFill>
                <a:schemeClr val="accent5"/>
              </a:solidFill>
            </a:endParaRPr>
          </a:p>
          <a:p>
            <a:r>
              <a:rPr lang="es-MX" dirty="0" smtClean="0">
                <a:solidFill>
                  <a:schemeClr val="accent5"/>
                </a:solidFill>
              </a:rPr>
              <a:t>&lt;head&gt;</a:t>
            </a:r>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r>
              <a:rPr lang="es-MX" dirty="0" smtClean="0">
                <a:solidFill>
                  <a:schemeClr val="accent5"/>
                </a:solidFill>
              </a:rPr>
              <a:t>&lt;body&gt;</a:t>
            </a:r>
            <a:endParaRPr lang="es-MX" dirty="0">
              <a:solidFill>
                <a:schemeClr val="accent5"/>
              </a:solidFill>
            </a:endParaRPr>
          </a:p>
          <a:p>
            <a:pPr marL="0" indent="0">
              <a:buNone/>
            </a:pPr>
            <a:endParaRPr lang="es-MX" dirty="0"/>
          </a:p>
        </p:txBody>
      </p:sp>
      <p:sp>
        <p:nvSpPr>
          <p:cNvPr id="4" name="Abrir llave 3"/>
          <p:cNvSpPr/>
          <p:nvPr/>
        </p:nvSpPr>
        <p:spPr>
          <a:xfrm>
            <a:off x="1787857" y="1201003"/>
            <a:ext cx="1473958" cy="3589362"/>
          </a:xfrm>
          <a:prstGeom prst="leftBrace">
            <a:avLst>
              <a:gd name="adj1" fmla="val 8333"/>
              <a:gd name="adj2" fmla="val 495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5" name="CuadroTexto 4"/>
          <p:cNvSpPr txBox="1"/>
          <p:nvPr/>
        </p:nvSpPr>
        <p:spPr>
          <a:xfrm>
            <a:off x="3480180" y="1047610"/>
            <a:ext cx="3078600" cy="461665"/>
          </a:xfrm>
          <a:prstGeom prst="rect">
            <a:avLst/>
          </a:prstGeom>
          <a:noFill/>
        </p:spPr>
        <p:txBody>
          <a:bodyPr wrap="none" rtlCol="0">
            <a:spAutoFit/>
          </a:bodyPr>
          <a:lstStyle/>
          <a:p>
            <a:r>
              <a:rPr lang="es-MX" sz="2400" dirty="0" smtClean="0"/>
              <a:t>Titulo de la página web</a:t>
            </a:r>
            <a:endParaRPr lang="es-MX" sz="2400" dirty="0"/>
          </a:p>
        </p:txBody>
      </p:sp>
      <p:sp>
        <p:nvSpPr>
          <p:cNvPr id="6" name="CuadroTexto 5"/>
          <p:cNvSpPr txBox="1"/>
          <p:nvPr/>
        </p:nvSpPr>
        <p:spPr>
          <a:xfrm>
            <a:off x="3480180" y="1575880"/>
            <a:ext cx="5343835" cy="461665"/>
          </a:xfrm>
          <a:prstGeom prst="rect">
            <a:avLst/>
          </a:prstGeom>
          <a:noFill/>
        </p:spPr>
        <p:txBody>
          <a:bodyPr wrap="none" rtlCol="0">
            <a:spAutoFit/>
          </a:bodyPr>
          <a:lstStyle/>
          <a:p>
            <a:r>
              <a:rPr lang="es-MX" sz="2400" dirty="0" smtClean="0"/>
              <a:t>Set de caracteres correspondiente (meta)</a:t>
            </a:r>
            <a:endParaRPr lang="es-MX" sz="2400" dirty="0"/>
          </a:p>
        </p:txBody>
      </p:sp>
      <p:sp>
        <p:nvSpPr>
          <p:cNvPr id="7" name="CuadroTexto 6"/>
          <p:cNvSpPr txBox="1"/>
          <p:nvPr/>
        </p:nvSpPr>
        <p:spPr>
          <a:xfrm>
            <a:off x="3480180" y="2205310"/>
            <a:ext cx="4413709" cy="461665"/>
          </a:xfrm>
          <a:prstGeom prst="rect">
            <a:avLst/>
          </a:prstGeom>
          <a:noFill/>
        </p:spPr>
        <p:txBody>
          <a:bodyPr wrap="none" rtlCol="0">
            <a:spAutoFit/>
          </a:bodyPr>
          <a:lstStyle/>
          <a:p>
            <a:r>
              <a:rPr lang="es-MX" sz="2400" dirty="0" smtClean="0"/>
              <a:t>Archivos externos con estilos (css)</a:t>
            </a:r>
            <a:endParaRPr lang="es-MX" sz="2400" dirty="0"/>
          </a:p>
        </p:txBody>
      </p:sp>
      <p:sp>
        <p:nvSpPr>
          <p:cNvPr id="8" name="CuadroTexto 7"/>
          <p:cNvSpPr txBox="1"/>
          <p:nvPr/>
        </p:nvSpPr>
        <p:spPr>
          <a:xfrm>
            <a:off x="3493828" y="2901345"/>
            <a:ext cx="2449453" cy="461665"/>
          </a:xfrm>
          <a:prstGeom prst="rect">
            <a:avLst/>
          </a:prstGeom>
          <a:noFill/>
        </p:spPr>
        <p:txBody>
          <a:bodyPr wrap="none" rtlCol="0">
            <a:spAutoFit/>
          </a:bodyPr>
          <a:lstStyle/>
          <a:p>
            <a:r>
              <a:rPr lang="es-MX" sz="2400" dirty="0" smtClean="0"/>
              <a:t>Códigos Javascript</a:t>
            </a:r>
            <a:endParaRPr lang="es-MX" sz="2400" dirty="0"/>
          </a:p>
        </p:txBody>
      </p:sp>
      <p:sp>
        <p:nvSpPr>
          <p:cNvPr id="9" name="CuadroTexto 8"/>
          <p:cNvSpPr txBox="1"/>
          <p:nvPr/>
        </p:nvSpPr>
        <p:spPr>
          <a:xfrm>
            <a:off x="3480180" y="3586093"/>
            <a:ext cx="994824" cy="461665"/>
          </a:xfrm>
          <a:prstGeom prst="rect">
            <a:avLst/>
          </a:prstGeom>
          <a:noFill/>
        </p:spPr>
        <p:txBody>
          <a:bodyPr wrap="none" rtlCol="0">
            <a:spAutoFit/>
          </a:bodyPr>
          <a:lstStyle/>
          <a:p>
            <a:r>
              <a:rPr lang="es-MX" sz="2400" dirty="0" smtClean="0"/>
              <a:t>Iconos</a:t>
            </a:r>
            <a:endParaRPr lang="es-MX" sz="2400" dirty="0"/>
          </a:p>
        </p:txBody>
      </p:sp>
      <p:sp>
        <p:nvSpPr>
          <p:cNvPr id="10" name="Abrir llave 9"/>
          <p:cNvSpPr/>
          <p:nvPr/>
        </p:nvSpPr>
        <p:spPr>
          <a:xfrm>
            <a:off x="1667302" y="5281684"/>
            <a:ext cx="1473958" cy="1405719"/>
          </a:xfrm>
          <a:prstGeom prst="leftBrace">
            <a:avLst>
              <a:gd name="adj1" fmla="val 8333"/>
              <a:gd name="adj2" fmla="val 495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1" name="CuadroTexto 10"/>
          <p:cNvSpPr txBox="1"/>
          <p:nvPr/>
        </p:nvSpPr>
        <p:spPr>
          <a:xfrm>
            <a:off x="3261815" y="5474210"/>
            <a:ext cx="7409657" cy="1200329"/>
          </a:xfrm>
          <a:prstGeom prst="rect">
            <a:avLst/>
          </a:prstGeom>
          <a:noFill/>
        </p:spPr>
        <p:txBody>
          <a:bodyPr wrap="none" rtlCol="0">
            <a:spAutoFit/>
          </a:bodyPr>
          <a:lstStyle/>
          <a:p>
            <a:r>
              <a:rPr lang="es-MX" sz="2400" dirty="0" smtClean="0"/>
              <a:t>El cuerpo representa la parte visible de todo documento y</a:t>
            </a:r>
          </a:p>
          <a:p>
            <a:r>
              <a:rPr lang="es-MX" sz="2400" dirty="0"/>
              <a:t>e</a:t>
            </a:r>
            <a:r>
              <a:rPr lang="es-MX" sz="2400" dirty="0" smtClean="0"/>
              <a:t>s especificado entre etiquetas &lt;body&gt; …. &lt;/body&gt;</a:t>
            </a:r>
          </a:p>
          <a:p>
            <a:endParaRPr lang="es-MX" sz="2400" dirty="0"/>
          </a:p>
        </p:txBody>
      </p:sp>
      <p:sp>
        <p:nvSpPr>
          <p:cNvPr id="12" name="CuadroTexto 11"/>
          <p:cNvSpPr txBox="1"/>
          <p:nvPr/>
        </p:nvSpPr>
        <p:spPr>
          <a:xfrm>
            <a:off x="3480180" y="4327797"/>
            <a:ext cx="4151201" cy="461665"/>
          </a:xfrm>
          <a:prstGeom prst="rect">
            <a:avLst/>
          </a:prstGeom>
          <a:noFill/>
        </p:spPr>
        <p:txBody>
          <a:bodyPr wrap="none" rtlCol="0">
            <a:spAutoFit/>
          </a:bodyPr>
          <a:lstStyle/>
          <a:p>
            <a:r>
              <a:rPr lang="es-MX" sz="2400" dirty="0" smtClean="0"/>
              <a:t>Es un contenedor de metadatos</a:t>
            </a:r>
            <a:endParaRPr lang="es-MX" sz="2400" dirty="0"/>
          </a:p>
        </p:txBody>
      </p:sp>
    </p:spTree>
    <p:extLst>
      <p:ext uri="{BB962C8B-B14F-4D97-AF65-F5344CB8AC3E}">
        <p14:creationId xmlns:p14="http://schemas.microsoft.com/office/powerpoint/2010/main" val="290891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91069"/>
            <a:ext cx="10515600" cy="803584"/>
          </a:xfrm>
        </p:spPr>
        <p:txBody>
          <a:bodyPr>
            <a:normAutofit/>
          </a:bodyPr>
          <a:lstStyle/>
          <a:p>
            <a:r>
              <a:rPr lang="es-MX" sz="3600" b="1" dirty="0" smtClean="0"/>
              <a:t>Conceptos básicos</a:t>
            </a:r>
            <a:endParaRPr lang="es-MX" sz="3600" b="1" dirty="0"/>
          </a:p>
        </p:txBody>
      </p:sp>
      <p:sp>
        <p:nvSpPr>
          <p:cNvPr id="3" name="Marcador de contenido 2"/>
          <p:cNvSpPr>
            <a:spLocks noGrp="1"/>
          </p:cNvSpPr>
          <p:nvPr>
            <p:ph idx="1"/>
          </p:nvPr>
        </p:nvSpPr>
        <p:spPr>
          <a:xfrm>
            <a:off x="245660" y="887104"/>
            <a:ext cx="11627892" cy="5800299"/>
          </a:xfrm>
        </p:spPr>
        <p:txBody>
          <a:bodyPr>
            <a:normAutofit/>
          </a:bodyPr>
          <a:lstStyle/>
          <a:p>
            <a:endParaRPr lang="es-MX" dirty="0">
              <a:solidFill>
                <a:schemeClr val="accent5"/>
              </a:solidFill>
            </a:endParaRPr>
          </a:p>
          <a:p>
            <a:endParaRPr lang="es-MX" dirty="0" smtClean="0">
              <a:solidFill>
                <a:schemeClr val="accent5"/>
              </a:solidFill>
            </a:endParaRPr>
          </a:p>
          <a:p>
            <a:endParaRPr lang="es-MX" dirty="0">
              <a:solidFill>
                <a:schemeClr val="accent5"/>
              </a:solidFill>
            </a:endParaRPr>
          </a:p>
          <a:p>
            <a:endParaRPr lang="es-MX" dirty="0" smtClean="0">
              <a:solidFill>
                <a:schemeClr val="accent5"/>
              </a:solidFill>
            </a:endParaRPr>
          </a:p>
          <a:p>
            <a:endParaRPr lang="es-MX" dirty="0">
              <a:solidFill>
                <a:schemeClr val="accent5"/>
              </a:solidFill>
            </a:endParaRPr>
          </a:p>
          <a:p>
            <a:r>
              <a:rPr lang="es-MX" dirty="0" smtClean="0">
                <a:solidFill>
                  <a:schemeClr val="accent5"/>
                </a:solidFill>
              </a:rPr>
              <a:t>&lt;meta&gt;</a:t>
            </a:r>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solidFill>
                <a:schemeClr val="accent5"/>
              </a:solidFill>
            </a:endParaRPr>
          </a:p>
          <a:p>
            <a:pPr marL="0" indent="0">
              <a:buNone/>
            </a:pPr>
            <a:endParaRPr lang="es-MX" dirty="0"/>
          </a:p>
        </p:txBody>
      </p:sp>
      <p:sp>
        <p:nvSpPr>
          <p:cNvPr id="4" name="Abrir llave 3"/>
          <p:cNvSpPr/>
          <p:nvPr/>
        </p:nvSpPr>
        <p:spPr>
          <a:xfrm>
            <a:off x="1787857" y="1201003"/>
            <a:ext cx="1473958" cy="5377218"/>
          </a:xfrm>
          <a:prstGeom prst="leftBrace">
            <a:avLst>
              <a:gd name="adj1" fmla="val 8333"/>
              <a:gd name="adj2" fmla="val 495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5" name="CuadroTexto 4"/>
          <p:cNvSpPr txBox="1"/>
          <p:nvPr/>
        </p:nvSpPr>
        <p:spPr>
          <a:xfrm>
            <a:off x="3437147" y="1532958"/>
            <a:ext cx="8479437" cy="2308324"/>
          </a:xfrm>
          <a:prstGeom prst="rect">
            <a:avLst/>
          </a:prstGeom>
          <a:noFill/>
        </p:spPr>
        <p:txBody>
          <a:bodyPr wrap="none" rtlCol="0">
            <a:spAutoFit/>
          </a:bodyPr>
          <a:lstStyle/>
          <a:p>
            <a:r>
              <a:rPr lang="es-MX" sz="2400" dirty="0" smtClean="0"/>
              <a:t>Define el juego de caracteres a utilizar para mostrar el documento,</a:t>
            </a:r>
          </a:p>
          <a:p>
            <a:r>
              <a:rPr lang="es-MX" sz="2400" dirty="0" smtClean="0"/>
              <a:t> que especifica cómo el texto será presentado en pantalla.</a:t>
            </a:r>
          </a:p>
          <a:p>
            <a:endParaRPr lang="es-MX" sz="2400" dirty="0"/>
          </a:p>
          <a:p>
            <a:r>
              <a:rPr lang="es-MX" sz="2400" dirty="0" smtClean="0"/>
              <a:t>&lt;meta charset=“utf-8”/&gt;</a:t>
            </a:r>
          </a:p>
          <a:p>
            <a:r>
              <a:rPr lang="es-MX" sz="2400" dirty="0" smtClean="0"/>
              <a:t>&lt;meta name=“description” content=“Página de HTML5”/&gt;</a:t>
            </a:r>
          </a:p>
          <a:p>
            <a:r>
              <a:rPr lang="es-MX" sz="2400" dirty="0" smtClean="0"/>
              <a:t>&lt;meta name=“keywords” content=“html5, css3, </a:t>
            </a:r>
            <a:r>
              <a:rPr lang="es-MX" sz="2400" dirty="0" err="1" smtClean="0"/>
              <a:t>javascript</a:t>
            </a:r>
            <a:r>
              <a:rPr lang="es-MX" sz="2400" dirty="0" smtClean="0"/>
              <a:t>”/&gt;</a:t>
            </a:r>
          </a:p>
        </p:txBody>
      </p:sp>
      <p:sp>
        <p:nvSpPr>
          <p:cNvPr id="12" name="CuadroTexto 11"/>
          <p:cNvSpPr txBox="1"/>
          <p:nvPr/>
        </p:nvSpPr>
        <p:spPr>
          <a:xfrm>
            <a:off x="3401056" y="4410150"/>
            <a:ext cx="8558561" cy="1938992"/>
          </a:xfrm>
          <a:prstGeom prst="rect">
            <a:avLst/>
          </a:prstGeom>
          <a:noFill/>
        </p:spPr>
        <p:txBody>
          <a:bodyPr wrap="none" rtlCol="0">
            <a:spAutoFit/>
          </a:bodyPr>
          <a:lstStyle/>
          <a:p>
            <a:pPr algn="just"/>
            <a:r>
              <a:rPr lang="es-MX" sz="2400" dirty="0" smtClean="0"/>
              <a:t>Hay varios tipos de etiqueta </a:t>
            </a:r>
            <a:r>
              <a:rPr lang="es-MX" sz="2400" b="1" dirty="0" smtClean="0"/>
              <a:t>&lt;meta&gt; </a:t>
            </a:r>
            <a:r>
              <a:rPr lang="es-MX" sz="2400" dirty="0" smtClean="0"/>
              <a:t>que pueden ser incluidas para</a:t>
            </a:r>
            <a:r>
              <a:rPr lang="es-MX" sz="2400" dirty="0"/>
              <a:t> </a:t>
            </a:r>
            <a:endParaRPr lang="es-MX" sz="2400" dirty="0" smtClean="0"/>
          </a:p>
          <a:p>
            <a:pPr algn="just"/>
            <a:r>
              <a:rPr lang="es-MX" sz="2400" dirty="0" smtClean="0"/>
              <a:t>declarar información general sobre el documento. Pero esta </a:t>
            </a:r>
          </a:p>
          <a:p>
            <a:pPr algn="just"/>
            <a:r>
              <a:rPr lang="es-MX" sz="2400" dirty="0" smtClean="0"/>
              <a:t>información no se muestra en el navegador, es solo importante </a:t>
            </a:r>
          </a:p>
          <a:p>
            <a:pPr algn="just"/>
            <a:r>
              <a:rPr lang="es-MX" sz="2400" dirty="0" smtClean="0"/>
              <a:t>para motores de búsqueda y dispositivos que necesitan hace una</a:t>
            </a:r>
          </a:p>
          <a:p>
            <a:pPr algn="just"/>
            <a:r>
              <a:rPr lang="es-MX" sz="2400" dirty="0"/>
              <a:t>v</a:t>
            </a:r>
            <a:r>
              <a:rPr lang="es-MX" sz="2400" dirty="0" smtClean="0"/>
              <a:t>ista previa del documento u obtener metadatos. </a:t>
            </a:r>
          </a:p>
        </p:txBody>
      </p:sp>
    </p:spTree>
    <p:extLst>
      <p:ext uri="{BB962C8B-B14F-4D97-AF65-F5344CB8AC3E}">
        <p14:creationId xmlns:p14="http://schemas.microsoft.com/office/powerpoint/2010/main" val="3037971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1826</TotalTime>
  <Words>2083</Words>
  <Application>Microsoft Office PowerPoint</Application>
  <PresentationFormat>Panorámica</PresentationFormat>
  <Paragraphs>298</Paragraphs>
  <Slides>22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Arial</vt:lpstr>
      <vt:lpstr>Arial-BoldMT</vt:lpstr>
      <vt:lpstr>ArialMT</vt:lpstr>
      <vt:lpstr>Calibri</vt:lpstr>
      <vt:lpstr>Calibri Light</vt:lpstr>
      <vt:lpstr>CourierNewPS-BoldMT</vt:lpstr>
      <vt:lpstr>Tema de Office</vt:lpstr>
      <vt:lpstr>Desarrollo de Sitios Web</vt:lpstr>
      <vt:lpstr>Evolución de la Web 2.0</vt:lpstr>
      <vt:lpstr>¿Qué es HTML?</vt:lpstr>
      <vt:lpstr>Semántica de HTML 5</vt:lpstr>
      <vt:lpstr> Componentes de HTML 5</vt:lpstr>
      <vt:lpstr>Estructura global</vt:lpstr>
      <vt:lpstr>Conceptos básicos</vt:lpstr>
      <vt:lpstr>Conceptos básicos</vt:lpstr>
      <vt:lpstr>Conceptos básicos</vt:lpstr>
      <vt:lpstr>Conceptos básicos</vt:lpstr>
      <vt:lpstr>Conceptos básicos</vt:lpstr>
      <vt:lpstr>Estructura del cuerpo</vt:lpstr>
      <vt:lpstr>Organización</vt:lpstr>
      <vt:lpstr>Organización</vt:lpstr>
      <vt:lpstr>Organización</vt:lpstr>
      <vt:lpstr>Organización</vt:lpstr>
      <vt:lpstr>Organización</vt:lpstr>
      <vt:lpstr>Dentro del cuerpo</vt:lpstr>
      <vt:lpstr>Representación visual de las etiquetas</vt:lpstr>
      <vt:lpstr>Referencia Rápida</vt:lpstr>
      <vt:lpstr>Referencia Rápida</vt:lpstr>
      <vt:lpstr>Referencia Rápida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Sitios Web</dc:title>
  <dc:creator>carlos armando ríos acevedo</dc:creator>
  <cp:lastModifiedBy>carlos armando ríos acevedo</cp:lastModifiedBy>
  <cp:revision>46</cp:revision>
  <dcterms:created xsi:type="dcterms:W3CDTF">2016-07-14T03:41:08Z</dcterms:created>
  <dcterms:modified xsi:type="dcterms:W3CDTF">2019-11-19T04:45:56Z</dcterms:modified>
</cp:coreProperties>
</file>