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57" r:id="rId3"/>
    <p:sldId id="258" r:id="rId4"/>
    <p:sldId id="263" r:id="rId5"/>
    <p:sldId id="264" r:id="rId6"/>
    <p:sldId id="265" r:id="rId7"/>
    <p:sldId id="267" r:id="rId8"/>
    <p:sldId id="266" r:id="rId9"/>
    <p:sldId id="276" r:id="rId10"/>
    <p:sldId id="268" r:id="rId11"/>
    <p:sldId id="269" r:id="rId12"/>
    <p:sldId id="270" r:id="rId13"/>
    <p:sldId id="271" r:id="rId14"/>
    <p:sldId id="272" r:id="rId15"/>
    <p:sldId id="273" r:id="rId16"/>
    <p:sldId id="274" r:id="rId17"/>
    <p:sldId id="275" r:id="rId18"/>
    <p:sldId id="259" r:id="rId19"/>
    <p:sldId id="260" r:id="rId20"/>
    <p:sldId id="261"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n relacionada">
            <a:extLst>
              <a:ext uri="{FF2B5EF4-FFF2-40B4-BE49-F238E27FC236}">
                <a16:creationId xmlns:a16="http://schemas.microsoft.com/office/drawing/2014/main" id="{D079FE58-A604-4E3D-A3DB-0C95CECC6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097" y="1122363"/>
            <a:ext cx="8632227" cy="544615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0925BF4-29B8-485D-8D65-A52C71A1713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1B33E608-40B2-4D55-9E58-AC927097FFD6}"/>
              </a:ext>
            </a:extLst>
          </p:cNvPr>
          <p:cNvSpPr>
            <a:spLocks noGrp="1"/>
          </p:cNvSpPr>
          <p:nvPr>
            <p:ph idx="1"/>
          </p:nvPr>
        </p:nvSpPr>
        <p:spPr/>
        <p:txBody>
          <a:bodyPr/>
          <a:lstStyle/>
          <a:p>
            <a:pPr marL="0" indent="0">
              <a:buNone/>
            </a:pPr>
            <a:r>
              <a:rPr lang="es-ES" dirty="0">
                <a:solidFill>
                  <a:schemeClr val="bg1"/>
                </a:solidFill>
              </a:rPr>
              <a:t>Electrónica y telecomunicaciones</a:t>
            </a:r>
          </a:p>
          <a:p>
            <a:pPr marL="0" indent="0">
              <a:buNone/>
            </a:pPr>
            <a:r>
              <a:rPr lang="es-ES" dirty="0">
                <a:solidFill>
                  <a:schemeClr val="bg1"/>
                </a:solidFill>
              </a:rPr>
              <a:t>Hernández Trejo Julio Iván</a:t>
            </a:r>
          </a:p>
          <a:p>
            <a:pPr marL="0" indent="0">
              <a:buNone/>
            </a:pPr>
            <a:r>
              <a:rPr lang="es-ES" dirty="0">
                <a:solidFill>
                  <a:schemeClr val="bg1"/>
                </a:solidFill>
              </a:rPr>
              <a:t>Hernández Cadena Alonso</a:t>
            </a:r>
          </a:p>
          <a:p>
            <a:pPr marL="0" indent="0">
              <a:buNone/>
            </a:pPr>
            <a:r>
              <a:rPr lang="es-ES" dirty="0">
                <a:solidFill>
                  <a:schemeClr val="bg1"/>
                </a:solidFill>
              </a:rPr>
              <a:t>Martínez Riveros Luis </a:t>
            </a:r>
            <a:r>
              <a:rPr lang="es-ES" dirty="0" err="1">
                <a:solidFill>
                  <a:schemeClr val="bg1"/>
                </a:solidFill>
              </a:rPr>
              <a:t>Angel</a:t>
            </a:r>
            <a:endParaRPr lang="es-ES" dirty="0">
              <a:solidFill>
                <a:schemeClr val="bg1"/>
              </a:solidFill>
            </a:endParaRPr>
          </a:p>
          <a:p>
            <a:pPr marL="0" indent="0">
              <a:buNone/>
            </a:pPr>
            <a:endParaRPr lang="es-ES" dirty="0">
              <a:solidFill>
                <a:schemeClr val="bg1"/>
              </a:solidFill>
            </a:endParaRPr>
          </a:p>
          <a:p>
            <a:pPr marL="0" indent="0">
              <a:buNone/>
            </a:pPr>
            <a:r>
              <a:rPr lang="es-ES" dirty="0">
                <a:solidFill>
                  <a:schemeClr val="bg1"/>
                </a:solidFill>
              </a:rPr>
              <a:t>9no.</a:t>
            </a:r>
            <a:endParaRPr lang="es-MX" dirty="0">
              <a:solidFill>
                <a:schemeClr val="bg1"/>
              </a:solidFill>
            </a:endParaRPr>
          </a:p>
        </p:txBody>
      </p:sp>
      <p:sp>
        <p:nvSpPr>
          <p:cNvPr id="5" name="Título 1">
            <a:extLst>
              <a:ext uri="{FF2B5EF4-FFF2-40B4-BE49-F238E27FC236}">
                <a16:creationId xmlns:a16="http://schemas.microsoft.com/office/drawing/2014/main" id="{07034E15-B3AF-4ECF-974C-1FB87BC28F96}"/>
              </a:ext>
            </a:extLst>
          </p:cNvPr>
          <p:cNvSpPr txBox="1">
            <a:spLocks/>
          </p:cNvSpPr>
          <p:nvPr/>
        </p:nvSpPr>
        <p:spPr>
          <a:xfrm>
            <a:off x="1876424" y="1122363"/>
            <a:ext cx="8791575" cy="69424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a:solidFill>
                  <a:schemeClr val="bg1"/>
                </a:solidFill>
              </a:rPr>
              <a:t>casa inteligente</a:t>
            </a:r>
          </a:p>
        </p:txBody>
      </p:sp>
    </p:spTree>
    <p:extLst>
      <p:ext uri="{BB962C8B-B14F-4D97-AF65-F5344CB8AC3E}">
        <p14:creationId xmlns:p14="http://schemas.microsoft.com/office/powerpoint/2010/main" val="25661316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Diagrama de conexión</a:t>
            </a:r>
            <a:endParaRPr lang="en-US" dirty="0"/>
          </a:p>
        </p:txBody>
      </p:sp>
      <p:pic>
        <p:nvPicPr>
          <p:cNvPr id="4" name="Picture 4" descr="arduino-ldr-montaj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1901116" y="1354944"/>
            <a:ext cx="4061244" cy="49648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dr-gl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062" y="1806758"/>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1F1BC335-E7ED-4786-8E4A-12410D5B7119}"/>
              </a:ext>
            </a:extLst>
          </p:cNvPr>
          <p:cNvSpPr txBox="1"/>
          <p:nvPr/>
        </p:nvSpPr>
        <p:spPr>
          <a:xfrm>
            <a:off x="6838122" y="4944673"/>
            <a:ext cx="1630018" cy="923330"/>
          </a:xfrm>
          <a:prstGeom prst="rect">
            <a:avLst/>
          </a:prstGeom>
          <a:noFill/>
        </p:spPr>
        <p:txBody>
          <a:bodyPr wrap="square" rtlCol="0">
            <a:spAutoFit/>
          </a:bodyPr>
          <a:lstStyle/>
          <a:p>
            <a:r>
              <a:rPr lang="es-ES" dirty="0"/>
              <a:t>Precio:</a:t>
            </a:r>
          </a:p>
          <a:p>
            <a:endParaRPr lang="es-ES" dirty="0"/>
          </a:p>
          <a:p>
            <a:r>
              <a:rPr lang="es-ES" dirty="0"/>
              <a:t> $40 a $60</a:t>
            </a:r>
            <a:endParaRPr lang="es-MX" dirty="0"/>
          </a:p>
        </p:txBody>
      </p:sp>
    </p:spTree>
    <p:extLst>
      <p:ext uri="{BB962C8B-B14F-4D97-AF65-F5344CB8AC3E}">
        <p14:creationId xmlns:p14="http://schemas.microsoft.com/office/powerpoint/2010/main" val="280525089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Finalmente, los </a:t>
            </a:r>
            <a:r>
              <a:rPr lang="es-ES" dirty="0" err="1"/>
              <a:t>fotoresistores</a:t>
            </a:r>
            <a:r>
              <a:rPr lang="es-ES" dirty="0"/>
              <a:t> no resultan adecuados para proporcionar una medición de la iluminancia, es decir, para servir como luxómetro Esto es debido a su baja precisión, su fuerte dependencia con la temperatura y, especialmente, a que su distribución espectral no resulta adecuada para la medición de iluminancia.</a:t>
            </a:r>
          </a:p>
          <a:p>
            <a:endParaRPr lang="en-US" dirty="0"/>
          </a:p>
        </p:txBody>
      </p:sp>
    </p:spTree>
    <p:extLst>
      <p:ext uri="{BB962C8B-B14F-4D97-AF65-F5344CB8AC3E}">
        <p14:creationId xmlns:p14="http://schemas.microsoft.com/office/powerpoint/2010/main" val="3274365102"/>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B2FFA-F0E1-489A-84C8-EBB656F7F7FA}"/>
              </a:ext>
            </a:extLst>
          </p:cNvPr>
          <p:cNvSpPr>
            <a:spLocks noGrp="1"/>
          </p:cNvSpPr>
          <p:nvPr>
            <p:ph type="title"/>
          </p:nvPr>
        </p:nvSpPr>
        <p:spPr/>
        <p:txBody>
          <a:bodyPr/>
          <a:lstStyle/>
          <a:p>
            <a:r>
              <a:rPr lang="es-ES" dirty="0" err="1"/>
              <a:t>Pir</a:t>
            </a:r>
            <a:r>
              <a:rPr lang="es-ES" dirty="0"/>
              <a:t> Sensor infrarrojo pasivo</a:t>
            </a:r>
            <a:endParaRPr lang="es-MX" dirty="0"/>
          </a:p>
        </p:txBody>
      </p:sp>
      <p:sp>
        <p:nvSpPr>
          <p:cNvPr id="3" name="Marcador de contenido 2">
            <a:extLst>
              <a:ext uri="{FF2B5EF4-FFF2-40B4-BE49-F238E27FC236}">
                <a16:creationId xmlns:a16="http://schemas.microsoft.com/office/drawing/2014/main" id="{38742DC4-614F-4977-926A-91B2FCD080DB}"/>
              </a:ext>
            </a:extLst>
          </p:cNvPr>
          <p:cNvSpPr>
            <a:spLocks noGrp="1"/>
          </p:cNvSpPr>
          <p:nvPr>
            <p:ph idx="1"/>
          </p:nvPr>
        </p:nvSpPr>
        <p:spPr/>
        <p:txBody>
          <a:bodyPr/>
          <a:lstStyle/>
          <a:p>
            <a:r>
              <a:rPr lang="es-ES" i="1" dirty="0"/>
              <a:t>Los detectores PIR (</a:t>
            </a:r>
            <a:r>
              <a:rPr lang="es-ES" i="1" dirty="0" err="1"/>
              <a:t>Passive</a:t>
            </a:r>
            <a:r>
              <a:rPr lang="es-ES" i="1" dirty="0"/>
              <a:t> </a:t>
            </a:r>
            <a:r>
              <a:rPr lang="es-ES" i="1" dirty="0" err="1"/>
              <a:t>Infrared</a:t>
            </a:r>
            <a:r>
              <a:rPr lang="es-ES" i="1" dirty="0"/>
              <a:t>) o Pasivo Infrarrojo, reaccionan sólo ante determinadas fuentes de energía tales como el calor del cuerpo humano o animales. Básicamente reciben la variación de las radiaciones infrarrojas del medio ambiente que cubre. Es llamado pasivo debido a que no emite radiaciones, sino que las recibe. </a:t>
            </a:r>
            <a:endParaRPr lang="es-MX" dirty="0"/>
          </a:p>
        </p:txBody>
      </p:sp>
    </p:spTree>
    <p:extLst>
      <p:ext uri="{BB962C8B-B14F-4D97-AF65-F5344CB8AC3E}">
        <p14:creationId xmlns:p14="http://schemas.microsoft.com/office/powerpoint/2010/main" val="195821328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8CE10-61B5-4A72-8574-BA951EBA0638}"/>
              </a:ext>
            </a:extLst>
          </p:cNvPr>
          <p:cNvSpPr>
            <a:spLocks noGrp="1"/>
          </p:cNvSpPr>
          <p:nvPr>
            <p:ph type="title"/>
          </p:nvPr>
        </p:nvSpPr>
        <p:spPr/>
        <p:txBody>
          <a:bodyPr/>
          <a:lstStyle/>
          <a:p>
            <a:r>
              <a:rPr lang="es-ES" dirty="0"/>
              <a:t>Diagrama de conexión </a:t>
            </a:r>
            <a:endParaRPr lang="es-MX" dirty="0"/>
          </a:p>
        </p:txBody>
      </p:sp>
      <p:pic>
        <p:nvPicPr>
          <p:cNvPr id="1026" name="Picture 2" descr="Imagen relacionada">
            <a:extLst>
              <a:ext uri="{FF2B5EF4-FFF2-40B4-BE49-F238E27FC236}">
                <a16:creationId xmlns:a16="http://schemas.microsoft.com/office/drawing/2014/main" id="{7D87BCF0-C1B6-4CAC-8714-6AC1F76021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2470" y="2357817"/>
            <a:ext cx="4860718" cy="427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91437"/>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1E0A1-DCA4-4CBA-ABB1-56B3246288D2}"/>
              </a:ext>
            </a:extLst>
          </p:cNvPr>
          <p:cNvSpPr>
            <a:spLocks noGrp="1"/>
          </p:cNvSpPr>
          <p:nvPr>
            <p:ph type="title"/>
          </p:nvPr>
        </p:nvSpPr>
        <p:spPr/>
        <p:txBody>
          <a:bodyPr/>
          <a:lstStyle/>
          <a:p>
            <a:r>
              <a:rPr lang="es-ES" dirty="0"/>
              <a:t>Funcionamiento en el proyecto</a:t>
            </a:r>
            <a:endParaRPr lang="es-MX" dirty="0"/>
          </a:p>
        </p:txBody>
      </p:sp>
      <p:sp>
        <p:nvSpPr>
          <p:cNvPr id="3" name="Marcador de contenido 2">
            <a:extLst>
              <a:ext uri="{FF2B5EF4-FFF2-40B4-BE49-F238E27FC236}">
                <a16:creationId xmlns:a16="http://schemas.microsoft.com/office/drawing/2014/main" id="{FE8C93BB-C737-4236-8A1E-3E8B1783B752}"/>
              </a:ext>
            </a:extLst>
          </p:cNvPr>
          <p:cNvSpPr>
            <a:spLocks noGrp="1"/>
          </p:cNvSpPr>
          <p:nvPr>
            <p:ph idx="1"/>
          </p:nvPr>
        </p:nvSpPr>
        <p:spPr/>
        <p:txBody>
          <a:bodyPr/>
          <a:lstStyle/>
          <a:p>
            <a:r>
              <a:rPr lang="es-ES" dirty="0"/>
              <a:t>Este sensor nos permite detectar a una persona que sea extra a la propiedad teniendo como objetivo avisar al propietario que existe un acceso no autorizado si es que la alarma esta encendida</a:t>
            </a:r>
          </a:p>
          <a:p>
            <a:endParaRPr lang="es-ES" dirty="0"/>
          </a:p>
          <a:p>
            <a:r>
              <a:rPr lang="es-ES" dirty="0"/>
              <a:t>COSTO</a:t>
            </a:r>
          </a:p>
          <a:p>
            <a:r>
              <a:rPr lang="es-ES" dirty="0"/>
              <a:t>$60 Pesos </a:t>
            </a:r>
            <a:endParaRPr lang="es-MX" dirty="0"/>
          </a:p>
        </p:txBody>
      </p:sp>
    </p:spTree>
    <p:extLst>
      <p:ext uri="{BB962C8B-B14F-4D97-AF65-F5344CB8AC3E}">
        <p14:creationId xmlns:p14="http://schemas.microsoft.com/office/powerpoint/2010/main" val="4097124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AD91F-A68B-4597-8C8D-83DA0EFF9932}"/>
              </a:ext>
            </a:extLst>
          </p:cNvPr>
          <p:cNvSpPr>
            <a:spLocks noGrp="1"/>
          </p:cNvSpPr>
          <p:nvPr>
            <p:ph type="title"/>
          </p:nvPr>
        </p:nvSpPr>
        <p:spPr/>
        <p:txBody>
          <a:bodyPr/>
          <a:lstStyle/>
          <a:p>
            <a:r>
              <a:rPr lang="es-ES" dirty="0"/>
              <a:t>Sensor de temperatura</a:t>
            </a:r>
            <a:endParaRPr lang="es-MX" dirty="0"/>
          </a:p>
        </p:txBody>
      </p:sp>
      <p:sp>
        <p:nvSpPr>
          <p:cNvPr id="3" name="Marcador de contenido 2">
            <a:extLst>
              <a:ext uri="{FF2B5EF4-FFF2-40B4-BE49-F238E27FC236}">
                <a16:creationId xmlns:a16="http://schemas.microsoft.com/office/drawing/2014/main" id="{9DB0CBE7-1837-434D-B5E4-176C1BE3AB03}"/>
              </a:ext>
            </a:extLst>
          </p:cNvPr>
          <p:cNvSpPr>
            <a:spLocks noGrp="1"/>
          </p:cNvSpPr>
          <p:nvPr>
            <p:ph idx="1"/>
          </p:nvPr>
        </p:nvSpPr>
        <p:spPr/>
        <p:txBody>
          <a:bodyPr>
            <a:normAutofit/>
          </a:bodyPr>
          <a:lstStyle/>
          <a:p>
            <a:r>
              <a:rPr lang="es-ES" dirty="0"/>
              <a:t>Una particularidad de estos sensores es que la señal de salida es digital, por lo tanto, lo tendremos que conectar a pines digitales.</a:t>
            </a:r>
          </a:p>
          <a:p>
            <a:r>
              <a:rPr lang="es-ES" dirty="0"/>
              <a:t>Llevan un pequeño microcontrolador interno para hacer el tratamiento de señal.</a:t>
            </a:r>
          </a:p>
          <a:p>
            <a:r>
              <a:rPr lang="es-ES" dirty="0"/>
              <a:t>Los </a:t>
            </a:r>
            <a:r>
              <a:rPr lang="es-ES" b="1" dirty="0"/>
              <a:t>DHT11 y DHT22</a:t>
            </a:r>
            <a:r>
              <a:rPr lang="es-ES" dirty="0"/>
              <a:t> se componen de un sensor capacitivo para medir la humedad y de un termistor.</a:t>
            </a:r>
          </a:p>
          <a:p>
            <a:endParaRPr lang="es-MX" dirty="0"/>
          </a:p>
        </p:txBody>
      </p:sp>
    </p:spTree>
    <p:extLst>
      <p:ext uri="{BB962C8B-B14F-4D97-AF65-F5344CB8AC3E}">
        <p14:creationId xmlns:p14="http://schemas.microsoft.com/office/powerpoint/2010/main" val="3114664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FD4EC-329B-420A-8400-B9321D300245}"/>
              </a:ext>
            </a:extLst>
          </p:cNvPr>
          <p:cNvSpPr>
            <a:spLocks noGrp="1"/>
          </p:cNvSpPr>
          <p:nvPr>
            <p:ph type="title"/>
          </p:nvPr>
        </p:nvSpPr>
        <p:spPr/>
        <p:txBody>
          <a:bodyPr/>
          <a:lstStyle/>
          <a:p>
            <a:r>
              <a:rPr lang="es-ES" dirty="0"/>
              <a:t>Diagrama de conexión </a:t>
            </a:r>
            <a:endParaRPr lang="es-MX" dirty="0"/>
          </a:p>
        </p:txBody>
      </p:sp>
      <p:pic>
        <p:nvPicPr>
          <p:cNvPr id="2050" name="Picture 2" descr="Conexion Arduino y DHT11 ">
            <a:extLst>
              <a:ext uri="{FF2B5EF4-FFF2-40B4-BE49-F238E27FC236}">
                <a16:creationId xmlns:a16="http://schemas.microsoft.com/office/drawing/2014/main" id="{9430AC17-7190-46B1-AAAC-ECF6F264F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4964" y="2249488"/>
            <a:ext cx="5198898"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70631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6E000-A676-4AE7-9797-7DC15D3E362E}"/>
              </a:ext>
            </a:extLst>
          </p:cNvPr>
          <p:cNvSpPr>
            <a:spLocks noGrp="1"/>
          </p:cNvSpPr>
          <p:nvPr>
            <p:ph type="title"/>
          </p:nvPr>
        </p:nvSpPr>
        <p:spPr/>
        <p:txBody>
          <a:bodyPr/>
          <a:lstStyle/>
          <a:p>
            <a:r>
              <a:rPr lang="es-ES" dirty="0"/>
              <a:t>Funcionamiento en el proyecto  </a:t>
            </a:r>
            <a:endParaRPr lang="es-MX" dirty="0"/>
          </a:p>
        </p:txBody>
      </p:sp>
      <p:sp>
        <p:nvSpPr>
          <p:cNvPr id="3" name="Marcador de contenido 2">
            <a:extLst>
              <a:ext uri="{FF2B5EF4-FFF2-40B4-BE49-F238E27FC236}">
                <a16:creationId xmlns:a16="http://schemas.microsoft.com/office/drawing/2014/main" id="{D73A24A8-5758-4248-9857-6C14E0C0C111}"/>
              </a:ext>
            </a:extLst>
          </p:cNvPr>
          <p:cNvSpPr>
            <a:spLocks noGrp="1"/>
          </p:cNvSpPr>
          <p:nvPr>
            <p:ph idx="1"/>
          </p:nvPr>
        </p:nvSpPr>
        <p:spPr/>
        <p:txBody>
          <a:bodyPr/>
          <a:lstStyle/>
          <a:p>
            <a:r>
              <a:rPr lang="es-ES" dirty="0"/>
              <a:t>Para tener un clima agradable en la habitación es necesario un sensor como antes mencionado es necesario una medición de la misma con el ajuste que tu quieras dar este enviara una señal para que empiece a trabajar el ventilador o </a:t>
            </a:r>
            <a:r>
              <a:rPr lang="es-ES"/>
              <a:t>aire acondicionado</a:t>
            </a:r>
          </a:p>
          <a:p>
            <a:endParaRPr lang="es-MX" dirty="0"/>
          </a:p>
        </p:txBody>
      </p:sp>
    </p:spTree>
    <p:extLst>
      <p:ext uri="{BB962C8B-B14F-4D97-AF65-F5344CB8AC3E}">
        <p14:creationId xmlns:p14="http://schemas.microsoft.com/office/powerpoint/2010/main" val="2992209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sistema androi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898407"/>
            <a:ext cx="8782516" cy="558341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MX" dirty="0">
                <a:solidFill>
                  <a:schemeClr val="bg1"/>
                </a:solidFill>
              </a:rPr>
              <a:t>Sistema Android</a:t>
            </a:r>
          </a:p>
        </p:txBody>
      </p:sp>
    </p:spTree>
    <p:extLst>
      <p:ext uri="{BB962C8B-B14F-4D97-AF65-F5344CB8AC3E}">
        <p14:creationId xmlns:p14="http://schemas.microsoft.com/office/powerpoint/2010/main" val="39561248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srcRect t="9384"/>
          <a:stretch/>
        </p:blipFill>
        <p:spPr>
          <a:xfrm>
            <a:off x="1141413" y="1089213"/>
            <a:ext cx="8886093" cy="4527175"/>
          </a:xfrm>
          <a:prstGeom prst="rect">
            <a:avLst/>
          </a:prstGeom>
        </p:spPr>
      </p:pic>
      <p:sp>
        <p:nvSpPr>
          <p:cNvPr id="2" name="Título 1"/>
          <p:cNvSpPr>
            <a:spLocks noGrp="1"/>
          </p:cNvSpPr>
          <p:nvPr>
            <p:ph type="title"/>
          </p:nvPr>
        </p:nvSpPr>
        <p:spPr/>
        <p:txBody>
          <a:bodyPr/>
          <a:lstStyle/>
          <a:p>
            <a:r>
              <a:rPr lang="es-MX" dirty="0">
                <a:solidFill>
                  <a:schemeClr val="bg1"/>
                </a:solidFill>
              </a:rPr>
              <a:t>APP Inventor</a:t>
            </a:r>
          </a:p>
        </p:txBody>
      </p:sp>
    </p:spTree>
    <p:extLst>
      <p:ext uri="{BB962C8B-B14F-4D97-AF65-F5344CB8AC3E}">
        <p14:creationId xmlns:p14="http://schemas.microsoft.com/office/powerpoint/2010/main" val="23718579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 	qué consiste?</a:t>
            </a:r>
          </a:p>
        </p:txBody>
      </p:sp>
      <p:pic>
        <p:nvPicPr>
          <p:cNvPr id="2050" name="Picture 2" descr="Resultado de imagen para casa inteligen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2728" y="2097088"/>
            <a:ext cx="8823367" cy="3541712"/>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62049"/>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rotWithShape="1">
          <a:blip r:embed="rId2"/>
          <a:srcRect t="9384"/>
          <a:stretch/>
        </p:blipFill>
        <p:spPr>
          <a:xfrm>
            <a:off x="1141413" y="618518"/>
            <a:ext cx="10004468" cy="5096950"/>
          </a:xfrm>
          <a:prstGeom prst="rect">
            <a:avLst/>
          </a:prstGeom>
        </p:spPr>
      </p:pic>
    </p:spTree>
    <p:extLst>
      <p:ext uri="{BB962C8B-B14F-4D97-AF65-F5344CB8AC3E}">
        <p14:creationId xmlns:p14="http://schemas.microsoft.com/office/powerpoint/2010/main" val="177718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422820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 </a:t>
            </a:r>
            <a:r>
              <a:rPr lang="es-MX" dirty="0" err="1"/>
              <a:t>semimual</a:t>
            </a:r>
            <a:endParaRPr lang="es-MX" dirty="0"/>
          </a:p>
        </p:txBody>
      </p:sp>
      <p:pic>
        <p:nvPicPr>
          <p:cNvPr id="3074" name="Picture 2" descr="Resultado de imagen para sensor de presencia ardu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389" y="1633792"/>
            <a:ext cx="2991675" cy="19894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sensor de gas ardu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455" y="1634931"/>
            <a:ext cx="2989961" cy="19883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sensor de luminosidad ardui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388" y="4092257"/>
            <a:ext cx="2991675" cy="198946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4454" y="4000500"/>
            <a:ext cx="2989961" cy="208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961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Sensores de Gas</a:t>
            </a:r>
            <a:endParaRPr lang="en-US" dirty="0"/>
          </a:p>
        </p:txBody>
      </p:sp>
      <p:sp>
        <p:nvSpPr>
          <p:cNvPr id="3" name="Marcador de contenido 2"/>
          <p:cNvSpPr>
            <a:spLocks noGrp="1"/>
          </p:cNvSpPr>
          <p:nvPr>
            <p:ph idx="1"/>
          </p:nvPr>
        </p:nvSpPr>
        <p:spPr/>
        <p:txBody>
          <a:bodyPr>
            <a:normAutofit/>
          </a:bodyPr>
          <a:lstStyle/>
          <a:p>
            <a:r>
              <a:rPr lang="es-ES" dirty="0"/>
              <a:t>Los sensores de gas de la serie MQ son sensores analógicos por lo que son fáciles de implementar con cualquier microcontrolador.</a:t>
            </a:r>
          </a:p>
          <a:p>
            <a:r>
              <a:rPr lang="es-ES" dirty="0"/>
              <a:t>Estos sensores son electroquímicos y varían su resistencia cuando se exponen a determinados gases, internamente posee un calentador encargado de aumentar la temperatura interna y con esto el sensor pueda reaccionar con los gases provocando un cambio en el valor de la resistencia.</a:t>
            </a:r>
          </a:p>
        </p:txBody>
      </p:sp>
    </p:spTree>
    <p:extLst>
      <p:ext uri="{BB962C8B-B14F-4D97-AF65-F5344CB8AC3E}">
        <p14:creationId xmlns:p14="http://schemas.microsoft.com/office/powerpoint/2010/main" val="2792887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Conexiones </a:t>
            </a:r>
            <a:r>
              <a:rPr lang="es-MX" dirty="0" err="1"/>
              <a:t>Arduino</a:t>
            </a:r>
            <a:endParaRPr lang="en-US" dirty="0"/>
          </a:p>
        </p:txBody>
      </p:sp>
      <p:pic>
        <p:nvPicPr>
          <p:cNvPr id="4" name="Picture 2" descr="https://naylampmechatronics.com/modules/smartblog/images/42-single-defaul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648" y="2097088"/>
            <a:ext cx="7083424" cy="354171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EA1796C-5854-4ABB-84A0-164EAE22E5DA}"/>
              </a:ext>
            </a:extLst>
          </p:cNvPr>
          <p:cNvSpPr txBox="1"/>
          <p:nvPr/>
        </p:nvSpPr>
        <p:spPr>
          <a:xfrm>
            <a:off x="8613913" y="2389374"/>
            <a:ext cx="2001079" cy="1569660"/>
          </a:xfrm>
          <a:prstGeom prst="rect">
            <a:avLst/>
          </a:prstGeom>
          <a:noFill/>
        </p:spPr>
        <p:txBody>
          <a:bodyPr wrap="square" rtlCol="0">
            <a:spAutoFit/>
          </a:bodyPr>
          <a:lstStyle/>
          <a:p>
            <a:r>
              <a:rPr lang="es-ES" sz="3200" dirty="0"/>
              <a:t>Precio: </a:t>
            </a:r>
          </a:p>
          <a:p>
            <a:endParaRPr lang="es-ES" sz="3200" dirty="0"/>
          </a:p>
          <a:p>
            <a:r>
              <a:rPr lang="es-ES" sz="3200" dirty="0"/>
              <a:t>$96</a:t>
            </a:r>
            <a:endParaRPr lang="es-MX" sz="3200" dirty="0"/>
          </a:p>
        </p:txBody>
      </p:sp>
    </p:spTree>
    <p:extLst>
      <p:ext uri="{BB962C8B-B14F-4D97-AF65-F5344CB8AC3E}">
        <p14:creationId xmlns:p14="http://schemas.microsoft.com/office/powerpoint/2010/main" val="394955867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Funcionamiento en el proyecto</a:t>
            </a:r>
            <a:endParaRPr lang="en-US" dirty="0"/>
          </a:p>
        </p:txBody>
      </p:sp>
      <p:sp>
        <p:nvSpPr>
          <p:cNvPr id="3" name="Marcador de contenido 2"/>
          <p:cNvSpPr>
            <a:spLocks noGrp="1"/>
          </p:cNvSpPr>
          <p:nvPr>
            <p:ph idx="1"/>
          </p:nvPr>
        </p:nvSpPr>
        <p:spPr/>
        <p:txBody>
          <a:bodyPr/>
          <a:lstStyle/>
          <a:p>
            <a:r>
              <a:rPr lang="es-MX" dirty="0"/>
              <a:t>Existen muchas situaciones en las que nosotros llegamos a dejar abiertas las llaves del gas, e incluso salimos y no estamos seguros si las dejamos abiertas, es ahí donde esta la importancia de este sensor ya que si en algún momento se llegara a dejar alguna llave del gas abierta el sensor lo detecta inmediatamente y envía una señal vía telefónica con una alerta al usuario para que así este pueda regresar a su domicilio y corregir el error evitando perdidas o daños.</a:t>
            </a:r>
            <a:endParaRPr lang="en-US" dirty="0"/>
          </a:p>
        </p:txBody>
      </p:sp>
    </p:spTree>
    <p:extLst>
      <p:ext uri="{BB962C8B-B14F-4D97-AF65-F5344CB8AC3E}">
        <p14:creationId xmlns:p14="http://schemas.microsoft.com/office/powerpoint/2010/main" val="215864021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a:t>Nota Importante: </a:t>
            </a:r>
            <a:r>
              <a:rPr lang="es-ES" dirty="0"/>
              <a:t>La diferencia entre los distintos tipos de sensores MQ es la sensibilidad a cierta gama de gases, más sensibles a algunos gases que a otros, pero siempre detectan a más de un gas, por lo que es necesario revisar los </a:t>
            </a:r>
            <a:r>
              <a:rPr lang="es-ES" dirty="0" err="1"/>
              <a:t>datasheet</a:t>
            </a:r>
            <a:r>
              <a:rPr lang="es-ES" dirty="0"/>
              <a:t> para escoger el sensor adecuado para nuestra aplicación.</a:t>
            </a:r>
            <a:endParaRPr lang="en-US" dirty="0"/>
          </a:p>
          <a:p>
            <a:endParaRPr lang="en-US" dirty="0"/>
          </a:p>
        </p:txBody>
      </p:sp>
    </p:spTree>
    <p:extLst>
      <p:ext uri="{BB962C8B-B14F-4D97-AF65-F5344CB8AC3E}">
        <p14:creationId xmlns:p14="http://schemas.microsoft.com/office/powerpoint/2010/main" val="33914636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Sensores de luminosidad</a:t>
            </a:r>
            <a:endParaRPr lang="en-US" dirty="0"/>
          </a:p>
        </p:txBody>
      </p:sp>
      <p:sp>
        <p:nvSpPr>
          <p:cNvPr id="3" name="Marcador de contenido 2"/>
          <p:cNvSpPr>
            <a:spLocks noGrp="1"/>
          </p:cNvSpPr>
          <p:nvPr>
            <p:ph idx="1"/>
          </p:nvPr>
        </p:nvSpPr>
        <p:spPr/>
        <p:txBody>
          <a:bodyPr>
            <a:normAutofit/>
          </a:bodyPr>
          <a:lstStyle/>
          <a:p>
            <a:r>
              <a:rPr lang="es-ES" b="1" cap="all" dirty="0"/>
              <a:t>¿QUÉ ES UN FOTORESISTOR LDR?</a:t>
            </a:r>
          </a:p>
          <a:p>
            <a:r>
              <a:rPr lang="es-ES" dirty="0"/>
              <a:t>Un </a:t>
            </a:r>
            <a:r>
              <a:rPr lang="es-ES" dirty="0" err="1"/>
              <a:t>fotoresistor</a:t>
            </a:r>
            <a:r>
              <a:rPr lang="es-ES" dirty="0"/>
              <a:t>, es un </a:t>
            </a:r>
            <a:r>
              <a:rPr lang="es-ES" b="1" dirty="0"/>
              <a:t>dispositivo cuya resistencia varia en función de la luz recibida</a:t>
            </a:r>
            <a:r>
              <a:rPr lang="es-ES" dirty="0"/>
              <a:t>. Podemos usar esta variación para medir, a través de las entradas analógicas, una estimación del nivel del luz.</a:t>
            </a:r>
          </a:p>
          <a:p>
            <a:r>
              <a:rPr lang="es-ES" dirty="0"/>
              <a:t>Por tanto, </a:t>
            </a:r>
            <a:r>
              <a:rPr lang="es-ES" b="1" dirty="0"/>
              <a:t>un </a:t>
            </a:r>
            <a:r>
              <a:rPr lang="es-ES" b="1" dirty="0" err="1"/>
              <a:t>fotoresistor</a:t>
            </a:r>
            <a:r>
              <a:rPr lang="es-ES" b="1" dirty="0"/>
              <a:t> disminuye su resistencia a medida que aumenta la luz sobre él</a:t>
            </a:r>
            <a:r>
              <a:rPr lang="es-ES" dirty="0"/>
              <a:t>. Los valores típicos son de 1 </a:t>
            </a:r>
            <a:r>
              <a:rPr lang="es-ES" dirty="0" err="1"/>
              <a:t>Mohm</a:t>
            </a:r>
            <a:r>
              <a:rPr lang="es-ES" dirty="0"/>
              <a:t> en total oscuridad, a 50-100 Ohm bajo luz brillante.</a:t>
            </a:r>
          </a:p>
          <a:p>
            <a:endParaRPr lang="en-US" dirty="0"/>
          </a:p>
        </p:txBody>
      </p:sp>
    </p:spTree>
    <p:extLst>
      <p:ext uri="{BB962C8B-B14F-4D97-AF65-F5344CB8AC3E}">
        <p14:creationId xmlns:p14="http://schemas.microsoft.com/office/powerpoint/2010/main" val="128413881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4FF1C-0040-47F7-83E9-50B87834F7EF}"/>
              </a:ext>
            </a:extLst>
          </p:cNvPr>
          <p:cNvSpPr>
            <a:spLocks noGrp="1"/>
          </p:cNvSpPr>
          <p:nvPr>
            <p:ph type="title"/>
          </p:nvPr>
        </p:nvSpPr>
        <p:spPr/>
        <p:txBody>
          <a:bodyPr/>
          <a:lstStyle/>
          <a:p>
            <a:r>
              <a:rPr lang="es-ES" dirty="0"/>
              <a:t>Funcionamiento en el proyecto</a:t>
            </a:r>
            <a:endParaRPr lang="es-MX" dirty="0"/>
          </a:p>
        </p:txBody>
      </p:sp>
      <p:sp>
        <p:nvSpPr>
          <p:cNvPr id="3" name="Marcador de contenido 2">
            <a:extLst>
              <a:ext uri="{FF2B5EF4-FFF2-40B4-BE49-F238E27FC236}">
                <a16:creationId xmlns:a16="http://schemas.microsoft.com/office/drawing/2014/main" id="{5BABB54F-C6FB-4D03-AE47-D7EC1560B08F}"/>
              </a:ext>
            </a:extLst>
          </p:cNvPr>
          <p:cNvSpPr>
            <a:spLocks noGrp="1"/>
          </p:cNvSpPr>
          <p:nvPr>
            <p:ph idx="1"/>
          </p:nvPr>
        </p:nvSpPr>
        <p:spPr/>
        <p:txBody>
          <a:bodyPr/>
          <a:lstStyle/>
          <a:p>
            <a:r>
              <a:rPr lang="es-ES" dirty="0"/>
              <a:t>El sensor va a funcionar de la siguiente manera, va a detectar cuando la los del sol baje, el sensor va a detectar que la cantidad de luminosidad es muy baja  y automáticamente se van a encender las luces del jardín. </a:t>
            </a:r>
            <a:endParaRPr lang="es-MX" dirty="0"/>
          </a:p>
        </p:txBody>
      </p:sp>
    </p:spTree>
    <p:extLst>
      <p:ext uri="{BB962C8B-B14F-4D97-AF65-F5344CB8AC3E}">
        <p14:creationId xmlns:p14="http://schemas.microsoft.com/office/powerpoint/2010/main" val="2538112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152</TotalTime>
  <Words>532</Words>
  <Application>Microsoft Office PowerPoint</Application>
  <PresentationFormat>Panorámica</PresentationFormat>
  <Paragraphs>47</Paragraphs>
  <Slides>21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Tw Cen MT</vt:lpstr>
      <vt:lpstr>Circuito</vt:lpstr>
      <vt:lpstr>Presentación de PowerPoint</vt:lpstr>
      <vt:lpstr>¿en  qué consiste?</vt:lpstr>
      <vt:lpstr>Sistema semimual</vt:lpstr>
      <vt:lpstr>Sensores de Gas</vt:lpstr>
      <vt:lpstr>Conexiones Arduino</vt:lpstr>
      <vt:lpstr>Funcionamiento en el proyecto</vt:lpstr>
      <vt:lpstr>Presentación de PowerPoint</vt:lpstr>
      <vt:lpstr>Sensores de luminosidad</vt:lpstr>
      <vt:lpstr>Funcionamiento en el proyecto</vt:lpstr>
      <vt:lpstr>Diagrama de conexión</vt:lpstr>
      <vt:lpstr>Presentación de PowerPoint</vt:lpstr>
      <vt:lpstr>Pir Sensor infrarrojo pasivo</vt:lpstr>
      <vt:lpstr>Diagrama de conexión </vt:lpstr>
      <vt:lpstr>Funcionamiento en el proyecto</vt:lpstr>
      <vt:lpstr>Sensor de temperatura</vt:lpstr>
      <vt:lpstr>Diagrama de conexión </vt:lpstr>
      <vt:lpstr>Funcionamiento en el proyecto  </vt:lpstr>
      <vt:lpstr>Sistema Android</vt:lpstr>
      <vt:lpstr>APP Inventor</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 inteligente</dc:title>
  <dc:creator>1630996@upt.edu.mx</dc:creator>
  <cp:lastModifiedBy>ivanseytor6@gmail.com</cp:lastModifiedBy>
  <cp:revision>17</cp:revision>
  <dcterms:created xsi:type="dcterms:W3CDTF">2019-06-26T23:26:28Z</dcterms:created>
  <dcterms:modified xsi:type="dcterms:W3CDTF">2019-06-27T12:59:23Z</dcterms:modified>
</cp:coreProperties>
</file>