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Brasika" charset="1" panose="00000000000000000000"/>
      <p:regular r:id="rId21"/>
    </p:embeddedFont>
    <p:embeddedFont>
      <p:font typeface="Boulder" charset="1" panose="00000000000000000000"/>
      <p:regular r:id="rId22"/>
    </p:embeddedFont>
    <p:embeddedFont>
      <p:font typeface="Open Sans 1 Bold" charset="1" panose="020B0806030504020204"/>
      <p:regular r:id="rId23"/>
    </p:embeddedFont>
    <p:embeddedFont>
      <p:font typeface="TAN Buster" charset="1" panose="00000000000000000000"/>
      <p:regular r:id="rId24"/>
    </p:embeddedFont>
    <p:embeddedFont>
      <p:font typeface="Bree Serif" charset="1" panose="02000503040000020004"/>
      <p:regular r:id="rId25"/>
    </p:embeddedFont>
    <p:embeddedFont>
      <p:font typeface="Calps Sans Bold" charset="1" panose="02000000000000000000"/>
      <p:regular r:id="rId26"/>
    </p:embeddedFont>
    <p:embeddedFont>
      <p:font typeface="Breul Grotesk Bold" charset="1" panose="02000000000000000000"/>
      <p:regular r:id="rId27"/>
    </p:embeddedFont>
    <p:embeddedFont>
      <p:font typeface="Artegra Slab Bold" charset="1" panose="02000803050000020004"/>
      <p:regular r:id="rId28"/>
    </p:embeddedFont>
    <p:embeddedFont>
      <p:font typeface="Zantiqa" charset="1" panose="02000803000000020004"/>
      <p:regular r:id="rId29"/>
    </p:embeddedFont>
    <p:embeddedFont>
      <p:font typeface="Open Sans 2 Bold" charset="1" panose="00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43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-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28506" y="3123780"/>
            <a:ext cx="14630987" cy="1295119"/>
            <a:chOff x="0" y="0"/>
            <a:chExt cx="19507983" cy="172682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95636" y="-218998"/>
              <a:ext cx="19412347" cy="1945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1831"/>
                </a:lnSpc>
                <a:spcBef>
                  <a:spcPct val="0"/>
                </a:spcBef>
              </a:pPr>
              <a:r>
                <a:rPr lang="en-US" sz="8450">
                  <a:solidFill>
                    <a:srgbClr val="000000"/>
                  </a:solidFill>
                  <a:latin typeface="Brasika"/>
                  <a:ea typeface="Brasika"/>
                  <a:cs typeface="Brasika"/>
                  <a:sym typeface="Brasika"/>
                </a:rPr>
                <a:t>ESTRUTURA DE DADOS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238125"/>
              <a:ext cx="19412347" cy="1945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1831"/>
                </a:lnSpc>
                <a:spcBef>
                  <a:spcPct val="0"/>
                </a:spcBef>
              </a:pPr>
              <a:r>
                <a:rPr lang="en-US" sz="8450">
                  <a:solidFill>
                    <a:srgbClr val="F1F6CE"/>
                  </a:solidFill>
                  <a:latin typeface="Brasika"/>
                  <a:ea typeface="Brasika"/>
                  <a:cs typeface="Brasika"/>
                  <a:sym typeface="Brasika"/>
                </a:rPr>
                <a:t>ESTRUTURA DE DADOS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4709599"/>
            <a:ext cx="16721849" cy="1639755"/>
            <a:chOff x="0" y="0"/>
            <a:chExt cx="22295799" cy="218634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83709" y="-21143"/>
              <a:ext cx="22212089" cy="2207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89"/>
                </a:lnSpc>
              </a:pPr>
              <a:r>
                <a:rPr lang="en-US" sz="4849">
                  <a:solidFill>
                    <a:srgbClr val="000000"/>
                  </a:solidFill>
                  <a:latin typeface="Boulder"/>
                  <a:ea typeface="Boulder"/>
                  <a:cs typeface="Boulder"/>
                  <a:sym typeface="Boulder"/>
                </a:rPr>
                <a:t>Tema: GRAFO PARA REPRESENTAR E RESOLVER PROBLEMAS DE ROTAS E CONEXÕES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85725"/>
              <a:ext cx="22212089" cy="2207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89"/>
                </a:lnSpc>
              </a:pPr>
              <a:r>
                <a:rPr lang="en-US" sz="4849">
                  <a:solidFill>
                    <a:srgbClr val="F1F6CE"/>
                  </a:solidFill>
                  <a:latin typeface="Boulder"/>
                  <a:ea typeface="Boulder"/>
                  <a:cs typeface="Boulder"/>
                  <a:sym typeface="Boulder"/>
                </a:rPr>
                <a:t>Tema: GRAFO PARA REPRESENTAR E RESOLVER PROBLEMAS DE ROTAS E CONEXÕES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6644630"/>
            <a:ext cx="18288000" cy="1109853"/>
            <a:chOff x="0" y="0"/>
            <a:chExt cx="24384000" cy="147980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44915" y="-50010"/>
              <a:ext cx="24339085" cy="15298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56"/>
                </a:lnSpc>
              </a:pPr>
              <a:r>
                <a:rPr lang="en-US" sz="3325" b="true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Alunos: Luís Felipe Araújo dos Santos, Leandro Isaias Batista da Silva, Kayck Henry de Lima Assunção, Luiz José Araújo Do Nascimento Neto, Ranna de Lira Barreto.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24339085" cy="15298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56"/>
                </a:lnSpc>
              </a:pPr>
              <a:r>
                <a:rPr lang="en-US" sz="3325" b="true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Alunos: Luís Felipe Araújo dos Santos, Leandro Isaias Batista da Silva, Kayck Henry de Lima Assunção, Luiz José Araújo Do Nascimento Neto, Ranna de Lira Barreto.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43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-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30187" y="346506"/>
            <a:ext cx="13682616" cy="870813"/>
            <a:chOff x="0" y="0"/>
            <a:chExt cx="18243488" cy="116108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14764" y="-95173"/>
              <a:ext cx="18128724" cy="1256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000000"/>
                  </a:solidFill>
                  <a:latin typeface="TAN Buster"/>
                  <a:ea typeface="TAN Buster"/>
                  <a:cs typeface="TAN Buster"/>
                  <a:sym typeface="TAN Buster"/>
                </a:rPr>
                <a:t>Casos de Uso Mais Comuns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14300"/>
              <a:ext cx="18128724" cy="1256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F1F6CE"/>
                  </a:solidFill>
                  <a:latin typeface="TAN Buster"/>
                  <a:ea typeface="TAN Buster"/>
                  <a:cs typeface="TAN Buster"/>
                  <a:sym typeface="TAN Buster"/>
                </a:rPr>
                <a:t>Casos de Uso Mais Comuns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0921" y="1513737"/>
            <a:ext cx="8473151" cy="4089830"/>
            <a:chOff x="0" y="0"/>
            <a:chExt cx="11297534" cy="545310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561" y="-11938"/>
              <a:ext cx="11282974" cy="54650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b="true" sz="3349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 Redes de Transporte:</a:t>
              </a:r>
            </a:p>
            <a:p>
              <a:pPr algn="ctr" marL="723121" indent="-361561" lvl="1">
                <a:lnSpc>
                  <a:spcPts val="4689"/>
                </a:lnSpc>
                <a:buFont typeface="Arial"/>
                <a:buChar char="•"/>
              </a:pPr>
              <a:r>
                <a:rPr lang="en-US" b="true" sz="3349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Otimização de Rotas: Grafos ajudam a encontrar rotas mais rápidas e curtas em sistemas de navegação.</a:t>
              </a:r>
            </a:p>
            <a:p>
              <a:pPr algn="ctr" marL="723121" indent="-361561" lvl="1">
                <a:lnSpc>
                  <a:spcPts val="4689"/>
                </a:lnSpc>
                <a:buFont typeface="Arial"/>
                <a:buChar char="•"/>
              </a:pPr>
              <a:r>
                <a:rPr lang="en-US" b="true" sz="3349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Logística: Utilizados para otimizar rotas de entrega, minimizando custos e tempos de viagem.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11282974" cy="54650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b="true" sz="3349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 Redes de Transporte:</a:t>
              </a:r>
            </a:p>
            <a:p>
              <a:pPr algn="ctr" marL="723121" indent="-361561" lvl="1">
                <a:lnSpc>
                  <a:spcPts val="4689"/>
                </a:lnSpc>
                <a:buFont typeface="Arial"/>
                <a:buChar char="•"/>
              </a:pPr>
              <a:r>
                <a:rPr lang="en-US" b="true" sz="3349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Otimização de Rotas: Grafos ajudam a encontrar rotas mais rápidas e curtas em sistemas de navegação.</a:t>
              </a:r>
            </a:p>
            <a:p>
              <a:pPr algn="ctr" marL="723121" indent="-361561" lvl="1">
                <a:lnSpc>
                  <a:spcPts val="4689"/>
                </a:lnSpc>
                <a:buFont typeface="Arial"/>
                <a:buChar char="•"/>
              </a:pPr>
              <a:r>
                <a:rPr lang="en-US" b="true" sz="3349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Logística: Utilizados para otimizar rotas de entrega, minimizando custos e tempos de viagem.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777333" y="1801628"/>
            <a:ext cx="8510667" cy="3506663"/>
            <a:chOff x="0" y="0"/>
            <a:chExt cx="11347556" cy="467555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64582" y="-2093"/>
              <a:ext cx="11282974" cy="46776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b="true" sz="3349" strike="noStrike" u="non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Redes de Comunicação:</a:t>
              </a:r>
            </a:p>
            <a:p>
              <a:pPr algn="ctr" marL="723121" indent="-361561" lvl="1">
                <a:lnSpc>
                  <a:spcPts val="468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349" strike="noStrike" u="non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Roteamento de Pacotes: Determinam o caminho ideal para transmissão de dados em redes de computadores.</a:t>
              </a:r>
            </a:p>
            <a:p>
              <a:pPr algn="ctr" marL="723121" indent="-361561" lvl="1">
                <a:lnSpc>
                  <a:spcPts val="468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349" strike="noStrike" u="non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Análise de Rede: Monitoram congestionamentos e otimizam o tráfego.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11282974" cy="46776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b="true" sz="3349" strike="noStrike" u="non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Redes de Comunicação:</a:t>
              </a:r>
            </a:p>
            <a:p>
              <a:pPr algn="ctr" marL="723121" indent="-361561" lvl="1">
                <a:lnSpc>
                  <a:spcPts val="468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349" strike="noStrike" u="non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Roteamento de Pacotes: Determinam o caminho ideal para transmissão de dados em redes de computadores.</a:t>
              </a:r>
            </a:p>
            <a:p>
              <a:pPr algn="ctr" marL="723121" indent="-361561" lvl="1">
                <a:lnSpc>
                  <a:spcPts val="468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349" strike="noStrike" u="non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Análise de Rede: Monitoram congestionamentos e otimizam o tráfego.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53957" y="6265024"/>
            <a:ext cx="8516187" cy="3515609"/>
            <a:chOff x="0" y="0"/>
            <a:chExt cx="11354916" cy="4687478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71943" y="9834"/>
              <a:ext cx="11282974" cy="46776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b="true" sz="3349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  </a:t>
              </a:r>
              <a:r>
                <a:rPr lang="en-US" b="true" sz="3349" strike="noStrike" u="non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Sistemas de Transporte Público:</a:t>
              </a:r>
            </a:p>
            <a:p>
              <a:pPr algn="ctr" marL="723121" indent="-361561" lvl="1">
                <a:lnSpc>
                  <a:spcPts val="468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349" strike="noStrike" u="non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Planejamento de Rotas: Otimizam conectividade entre paradas e reduzem tempos de espera.</a:t>
              </a:r>
            </a:p>
            <a:p>
              <a:pPr algn="ctr" marL="723121" indent="-361561" lvl="1">
                <a:lnSpc>
                  <a:spcPts val="468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349" strike="noStrike" u="non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Análise de Frequência: Ajustam rotas com base na demanda dos usuários.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11282974" cy="46776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b="true" sz="3349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  </a:t>
              </a:r>
              <a:r>
                <a:rPr lang="en-US" b="true" sz="3349" strike="noStrike" u="non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Sistemas de Transporte Público:</a:t>
              </a:r>
            </a:p>
            <a:p>
              <a:pPr algn="ctr" marL="723121" indent="-361561" lvl="1">
                <a:lnSpc>
                  <a:spcPts val="468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349" strike="noStrike" u="non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Planejamento de Rotas: Otimizam conectividade entre paradas e reduzem tempos de espera.</a:t>
              </a:r>
            </a:p>
            <a:p>
              <a:pPr algn="ctr" marL="723121" indent="-361561" lvl="1">
                <a:lnSpc>
                  <a:spcPts val="468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349" strike="noStrike" u="non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Análise de Frequência: Ajustam rotas com base na demanda dos usuários.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624788" y="6288315"/>
            <a:ext cx="8525012" cy="3492318"/>
            <a:chOff x="0" y="0"/>
            <a:chExt cx="11366683" cy="465642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83709" y="-21220"/>
              <a:ext cx="11282974" cy="46776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b="true" sz="3349" strike="noStrike" u="non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Redes Sociais:</a:t>
              </a:r>
            </a:p>
            <a:p>
              <a:pPr algn="ctr" marL="723121" indent="-361561" lvl="1">
                <a:lnSpc>
                  <a:spcPts val="468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349" strike="noStrike" u="non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Análise de Conectividade: Identificam comunidades e influenciadores nas interações entre usuários.</a:t>
              </a:r>
            </a:p>
            <a:p>
              <a:pPr algn="ctr" marL="723121" indent="-361561" lvl="1">
                <a:lnSpc>
                  <a:spcPts val="468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349" strike="noStrike" u="non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Recomendações: Sugestões de amigos e conteúdos com base nas interações.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66675"/>
              <a:ext cx="11282974" cy="46776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b="true" sz="3349" strike="noStrike" u="non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Redes Sociais:</a:t>
              </a:r>
            </a:p>
            <a:p>
              <a:pPr algn="ctr" marL="723121" indent="-361561" lvl="1">
                <a:lnSpc>
                  <a:spcPts val="468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349" strike="noStrike" u="non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Análise de Conectividade: Identificam comunidades e influenciadores nas interações entre usuários.</a:t>
              </a:r>
            </a:p>
            <a:p>
              <a:pPr algn="ctr" marL="723121" indent="-361561" lvl="1">
                <a:lnSpc>
                  <a:spcPts val="468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349" strike="noStrike" u="non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Recomendações: Sugestões de amigos e conteúdos com base nas interações.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43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-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30187" y="346506"/>
            <a:ext cx="13682616" cy="870813"/>
            <a:chOff x="0" y="0"/>
            <a:chExt cx="18243488" cy="116108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14764" y="-95173"/>
              <a:ext cx="18128724" cy="1256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000000"/>
                  </a:solidFill>
                  <a:latin typeface="TAN Buster"/>
                  <a:ea typeface="TAN Buster"/>
                  <a:cs typeface="TAN Buster"/>
                  <a:sym typeface="TAN Buster"/>
                </a:rPr>
                <a:t>Casos de Uso Mais Comuns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14300"/>
              <a:ext cx="18128724" cy="1256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F1F6CE"/>
                  </a:solidFill>
                  <a:latin typeface="TAN Buster"/>
                  <a:ea typeface="TAN Buster"/>
                  <a:cs typeface="TAN Buster"/>
                  <a:sym typeface="TAN Buster"/>
                </a:rPr>
                <a:t>Casos de Uso Mais Comuns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1749805"/>
            <a:ext cx="8462230" cy="35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9"/>
              </a:lnSpc>
              <a:spcBef>
                <a:spcPct val="0"/>
              </a:spcBef>
            </a:pPr>
            <a:r>
              <a:rPr lang="en-US" b="true" sz="3349" strike="noStrike" u="none">
                <a:solidFill>
                  <a:srgbClr val="000000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Sistemas de Energia:</a:t>
            </a:r>
          </a:p>
          <a:p>
            <a:pPr algn="ctr" marL="723121" indent="-361561" lvl="1">
              <a:lnSpc>
                <a:spcPts val="46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49" strike="noStrike" u="none">
                <a:solidFill>
                  <a:srgbClr val="000000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Gerenciamento de Redes Elétricas: Otimizam a distribuição de energia e monitoram falhas.</a:t>
            </a:r>
          </a:p>
          <a:p>
            <a:pPr algn="ctr" marL="723121" indent="-361561" lvl="1">
              <a:lnSpc>
                <a:spcPts val="46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49" strike="noStrike" u="none">
                <a:solidFill>
                  <a:srgbClr val="000000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Análise de Redundância: Identificam caminhos alternativos em caso de falhas.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97070" y="1618598"/>
            <a:ext cx="8462230" cy="35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9"/>
              </a:lnSpc>
              <a:spcBef>
                <a:spcPct val="0"/>
              </a:spcBef>
            </a:pPr>
            <a:r>
              <a:rPr lang="en-US" b="true" sz="3349">
                <a:solidFill>
                  <a:srgbClr val="000000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     </a:t>
            </a:r>
            <a:r>
              <a:rPr lang="en-US" b="true" sz="3349" strike="noStrike" u="none">
                <a:solidFill>
                  <a:srgbClr val="000000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Jogos e Simulações:</a:t>
            </a:r>
          </a:p>
          <a:p>
            <a:pPr algn="ctr" marL="723121" indent="-361561" lvl="1">
              <a:lnSpc>
                <a:spcPts val="46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49" strike="noStrike" u="none">
                <a:solidFill>
                  <a:srgbClr val="000000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Inteligência Artificial: Usados na navegação de personagens e otimização de estratégias em jogos.</a:t>
            </a:r>
          </a:p>
          <a:p>
            <a:pPr algn="ctr" marL="723121" indent="-361561" lvl="1">
              <a:lnSpc>
                <a:spcPts val="46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49" strike="noStrike" u="none">
                <a:solidFill>
                  <a:srgbClr val="000000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Simulações de Movimentação: Analisam movimentos em ambientes complexos.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2876" y="6030357"/>
            <a:ext cx="8056478" cy="2934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9"/>
              </a:lnSpc>
              <a:spcBef>
                <a:spcPct val="0"/>
              </a:spcBef>
            </a:pPr>
            <a:r>
              <a:rPr lang="en-US" b="true" sz="3349">
                <a:solidFill>
                  <a:srgbClr val="000000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      </a:t>
            </a:r>
            <a:r>
              <a:rPr lang="en-US" b="true" sz="3349" strike="noStrike" u="none">
                <a:solidFill>
                  <a:srgbClr val="000000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Biologia e Genética:</a:t>
            </a:r>
          </a:p>
          <a:p>
            <a:pPr algn="ctr" marL="723121" indent="-361561" lvl="1">
              <a:lnSpc>
                <a:spcPts val="46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49" strike="noStrike" u="none">
                <a:solidFill>
                  <a:srgbClr val="000000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Mapeamento Genético: Representam interações entre genes e proteínas.</a:t>
            </a:r>
          </a:p>
          <a:p>
            <a:pPr algn="ctr" marL="723121" indent="-361561" lvl="1">
              <a:lnSpc>
                <a:spcPts val="46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49" strike="noStrike" u="none">
                <a:solidFill>
                  <a:srgbClr val="000000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Modelagem de Ecossistemas: Analisam relações entre espécies e habitats.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69377" y="6030357"/>
            <a:ext cx="9618623" cy="2934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9"/>
              </a:lnSpc>
              <a:spcBef>
                <a:spcPct val="0"/>
              </a:spcBef>
            </a:pPr>
            <a:r>
              <a:rPr lang="en-US" b="true" sz="3349">
                <a:solidFill>
                  <a:srgbClr val="000000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     </a:t>
            </a:r>
            <a:r>
              <a:rPr lang="en-US" b="true" sz="3349" strike="noStrike" u="none">
                <a:solidFill>
                  <a:srgbClr val="000000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Análise de Dados:</a:t>
            </a:r>
          </a:p>
          <a:p>
            <a:pPr algn="ctr" marL="723121" indent="-361561" lvl="1">
              <a:lnSpc>
                <a:spcPts val="46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49" strike="noStrike" u="none">
                <a:solidFill>
                  <a:srgbClr val="000000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Detecção de Anomalias: Identificam padrões e anomalias em grandes volumes de dados.</a:t>
            </a:r>
          </a:p>
          <a:p>
            <a:pPr algn="ctr" marL="723121" indent="-361561" lvl="1">
              <a:lnSpc>
                <a:spcPts val="46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49" strike="noStrike" u="none">
                <a:solidFill>
                  <a:srgbClr val="000000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Recomendações de Produtos: Analisam conexões para sugerir itens em e-commerce.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62782" y="1730060"/>
            <a:ext cx="8462230" cy="35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9"/>
              </a:lnSpc>
              <a:spcBef>
                <a:spcPct val="0"/>
              </a:spcBef>
            </a:pPr>
            <a:r>
              <a:rPr lang="en-US" b="true" sz="3349" strike="noStrike" u="none">
                <a:solidFill>
                  <a:srgbClr val="F1F6CE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Sistemas de Energia:</a:t>
            </a:r>
          </a:p>
          <a:p>
            <a:pPr algn="ctr" marL="723121" indent="-361561" lvl="1">
              <a:lnSpc>
                <a:spcPts val="46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49" strike="noStrike" u="none">
                <a:solidFill>
                  <a:srgbClr val="F1F6CE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Gerenciamento de Redes Elétricas: Otimizam a distribuição de energia e monitoram falhas.</a:t>
            </a:r>
          </a:p>
          <a:p>
            <a:pPr algn="ctr" marL="723121" indent="-361561" lvl="1">
              <a:lnSpc>
                <a:spcPts val="46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49" strike="noStrike" u="none">
                <a:solidFill>
                  <a:srgbClr val="F1F6CE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Análise de Redundância: Identificam caminhos alternativos em caso de falhas.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46594" y="1618841"/>
            <a:ext cx="8462230" cy="35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9"/>
              </a:lnSpc>
              <a:spcBef>
                <a:spcPct val="0"/>
              </a:spcBef>
            </a:pPr>
            <a:r>
              <a:rPr lang="en-US" b="true" sz="3349">
                <a:solidFill>
                  <a:srgbClr val="F1F6CE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     </a:t>
            </a:r>
            <a:r>
              <a:rPr lang="en-US" b="true" sz="3349" strike="noStrike" u="none">
                <a:solidFill>
                  <a:srgbClr val="F1F6CE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Jogos e Simulações:</a:t>
            </a:r>
          </a:p>
          <a:p>
            <a:pPr algn="ctr" marL="723121" indent="-361561" lvl="1">
              <a:lnSpc>
                <a:spcPts val="46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49" strike="noStrike" u="none">
                <a:solidFill>
                  <a:srgbClr val="F1F6CE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Inteligência Artificial: Usados na navegação de personagens e otimização de estratégias em jogos.</a:t>
            </a:r>
          </a:p>
          <a:p>
            <a:pPr algn="ctr" marL="723121" indent="-361561" lvl="1">
              <a:lnSpc>
                <a:spcPts val="46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49" strike="noStrike" u="none">
                <a:solidFill>
                  <a:srgbClr val="F1F6CE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Simulações de Movimentação: Analisam movimentos em ambientes complexos.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8456" y="6013874"/>
            <a:ext cx="8056478" cy="2934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9"/>
              </a:lnSpc>
              <a:spcBef>
                <a:spcPct val="0"/>
              </a:spcBef>
            </a:pPr>
            <a:r>
              <a:rPr lang="en-US" b="true" sz="3349">
                <a:solidFill>
                  <a:srgbClr val="F1F6CE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      </a:t>
            </a:r>
            <a:r>
              <a:rPr lang="en-US" b="true" sz="3349" strike="noStrike" u="none">
                <a:solidFill>
                  <a:srgbClr val="F1F6CE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Biologia e Genética:</a:t>
            </a:r>
          </a:p>
          <a:p>
            <a:pPr algn="ctr" marL="723121" indent="-361561" lvl="1">
              <a:lnSpc>
                <a:spcPts val="46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49" strike="noStrike" u="none">
                <a:solidFill>
                  <a:srgbClr val="F1F6CE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Mapeamento Genético: Representam interações entre genes e proteínas.</a:t>
            </a:r>
          </a:p>
          <a:p>
            <a:pPr algn="ctr" marL="723121" indent="-361561" lvl="1">
              <a:lnSpc>
                <a:spcPts val="46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49" strike="noStrike" u="none">
                <a:solidFill>
                  <a:srgbClr val="F1F6CE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Modelagem de Ecossistemas: Analisam relações entre espécies e habitats.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16704" y="6013874"/>
            <a:ext cx="9618623" cy="2934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9"/>
              </a:lnSpc>
              <a:spcBef>
                <a:spcPct val="0"/>
              </a:spcBef>
            </a:pPr>
            <a:r>
              <a:rPr lang="en-US" b="true" sz="3349">
                <a:solidFill>
                  <a:srgbClr val="F1F6CE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     </a:t>
            </a:r>
            <a:r>
              <a:rPr lang="en-US" b="true" sz="3349" strike="noStrike" u="none">
                <a:solidFill>
                  <a:srgbClr val="F1F6CE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Análise de Dados:</a:t>
            </a:r>
          </a:p>
          <a:p>
            <a:pPr algn="ctr" marL="723121" indent="-361561" lvl="1">
              <a:lnSpc>
                <a:spcPts val="46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49" strike="noStrike" u="none">
                <a:solidFill>
                  <a:srgbClr val="F1F6CE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Detecção de Anomalias: Identificam padrões e anomalias em grandes volumes de dados.</a:t>
            </a:r>
          </a:p>
          <a:p>
            <a:pPr algn="ctr" marL="723121" indent="-361561" lvl="1">
              <a:lnSpc>
                <a:spcPts val="46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49" strike="noStrike" u="none">
                <a:solidFill>
                  <a:srgbClr val="F1F6CE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Recomendações de Produtos: Analisam conexões para sugerir itens em e-commerce.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43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-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33136"/>
            <a:ext cx="18230478" cy="708933"/>
            <a:chOff x="0" y="0"/>
            <a:chExt cx="24307304" cy="94524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76696" y="-95250"/>
              <a:ext cx="24230608" cy="1022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30"/>
                </a:lnSpc>
              </a:pPr>
              <a:r>
                <a:rPr lang="en-US" sz="4593">
                  <a:solidFill>
                    <a:srgbClr val="000000"/>
                  </a:solidFill>
                  <a:latin typeface="TAN Buster"/>
                  <a:ea typeface="TAN Buster"/>
                  <a:cs typeface="TAN Buster"/>
                  <a:sym typeface="TAN Buster"/>
                </a:rPr>
                <a:t>Exemplo de Algoritmo em Grafos (Dijkstra):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77424"/>
              <a:ext cx="24230608" cy="1022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30"/>
                </a:lnSpc>
              </a:pPr>
              <a:r>
                <a:rPr lang="en-US" sz="4593">
                  <a:solidFill>
                    <a:srgbClr val="F1F6CE"/>
                  </a:solidFill>
                  <a:latin typeface="TAN Buster"/>
                  <a:ea typeface="TAN Buster"/>
                  <a:cs typeface="TAN Buster"/>
                  <a:sym typeface="TAN Buster"/>
                </a:rPr>
                <a:t>Exemplo de Algoritmo em Grafos (Dijkstra):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84732" y="2464386"/>
            <a:ext cx="15518535" cy="1901041"/>
            <a:chOff x="0" y="0"/>
            <a:chExt cx="20691380" cy="253472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25670" y="-19513"/>
              <a:ext cx="20665710" cy="2554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74"/>
                </a:lnSpc>
              </a:pPr>
              <a:r>
                <a:rPr lang="en-US" sz="2767">
                  <a:solidFill>
                    <a:srgbClr val="000000"/>
                  </a:solidFill>
                  <a:latin typeface="Bree Serif"/>
                  <a:ea typeface="Bree Serif"/>
                  <a:cs typeface="Bree Serif"/>
                  <a:sym typeface="Bree Serif"/>
                </a:rPr>
                <a:t>O algoritmo escolhido em código C, implementa o algoritmo de Dijkstra para encontrar o menor caminho entre dois nós em um grafo com 5 nós. Ele calcula o menor caminho de um nó de origem até um nó de destino, considerando as distâncias entre os nós.</a:t>
              </a:r>
            </a:p>
            <a:p>
              <a:pPr algn="ctr">
                <a:lnSpc>
                  <a:spcPts val="3874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20665710" cy="2554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74"/>
                </a:lnSpc>
              </a:pPr>
              <a:r>
                <a:rPr lang="en-US" sz="2767">
                  <a:solidFill>
                    <a:srgbClr val="F1F6CE"/>
                  </a:solidFill>
                  <a:latin typeface="Bree Serif"/>
                  <a:ea typeface="Bree Serif"/>
                  <a:cs typeface="Bree Serif"/>
                  <a:sym typeface="Bree Serif"/>
                </a:rPr>
                <a:t>O algoritmo escolhido em código C, implementa o algoritmo de Dijkstra para encontrar o menor caminho entre dois nós em um grafo com 5 nós. Ele calcula o menor caminho de um nó de origem até um nó de destino, considerando as distâncias entre os nós.</a:t>
              </a:r>
            </a:p>
            <a:p>
              <a:pPr algn="ctr">
                <a:lnSpc>
                  <a:spcPts val="387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84732" y="1350003"/>
            <a:ext cx="15518535" cy="806450"/>
            <a:chOff x="0" y="0"/>
            <a:chExt cx="20691380" cy="107526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525621" y="-41275"/>
              <a:ext cx="19522247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</a:pPr>
              <a:r>
                <a:rPr lang="en-US" sz="5000" b="true">
                  <a:solidFill>
                    <a:srgbClr val="000000"/>
                  </a:solidFill>
                  <a:latin typeface="Calps Sans Bold"/>
                  <a:ea typeface="Calps Sans Bold"/>
                  <a:cs typeface="Calps Sans Bold"/>
                  <a:sym typeface="Calps Sans Bold"/>
                </a:rPr>
                <a:t>Funcionamento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104775"/>
              <a:ext cx="20691380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</a:pPr>
              <a:r>
                <a:rPr lang="en-US" sz="5000" b="true">
                  <a:solidFill>
                    <a:srgbClr val="F1F6CE"/>
                  </a:solidFill>
                  <a:latin typeface="Calps Sans Bold"/>
                  <a:ea typeface="Calps Sans Bold"/>
                  <a:cs typeface="Calps Sans Bold"/>
                  <a:sym typeface="Calps Sans Bold"/>
                </a:rPr>
                <a:t>Funcionamento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94365" y="4758278"/>
            <a:ext cx="15508903" cy="394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97431" indent="-298716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Matriz de Adjacência: O grafo é representado por uma matriz onde os valores indicam as distâncias entre nós. Valor "0" indica a ausência de conexão.</a:t>
            </a:r>
          </a:p>
          <a:p>
            <a:pPr algn="ctr" marL="597431" indent="-298716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Dijkstra: O algoritmo percorre os nós e busca a menor distância acumulada até cada um. Ele seleciona o nó não visitado com a menor distância a cada passo.</a:t>
            </a:r>
          </a:p>
          <a:p>
            <a:pPr algn="ctr" marL="597431" indent="-298716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Verificação de Rotas: Se uma rota é mais longa que uma anterior, o algoritmo volta para a rota mais curta.</a:t>
            </a:r>
          </a:p>
          <a:p>
            <a:pPr algn="ctr" marL="597431" indent="-298716" lvl="1">
              <a:lnSpc>
                <a:spcPts val="3874"/>
              </a:lnSpc>
              <a:spcBef>
                <a:spcPct val="0"/>
              </a:spcBef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Impressão: Durante a execução, a distância atual é exibida com uma pausa de 1 segundo para simular o progresso, mostrando mensagens sobre mudanças de rota.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4732" y="4739228"/>
            <a:ext cx="15508903" cy="394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97431" indent="-298716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Matriz de Adjacência: O grafo é representado por uma matriz onde os valores indicam as distâncias entre nós. Valor "0" indica a ausência de conexão.</a:t>
            </a:r>
          </a:p>
          <a:p>
            <a:pPr algn="ctr" marL="597431" indent="-298716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Dijkstra: O algoritmo percorre os nós e busca a menor distância acumulada até cada um. Ele seleciona o nó não visitado com a menor distância a cada passo.</a:t>
            </a:r>
          </a:p>
          <a:p>
            <a:pPr algn="ctr" marL="597431" indent="-298716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Verificação de Rotas: Se uma rota é mais longa que uma anterior, o algoritmo volta para a rota mais curta.</a:t>
            </a:r>
          </a:p>
          <a:p>
            <a:pPr algn="ctr" marL="597431" indent="-298716" lvl="1">
              <a:lnSpc>
                <a:spcPts val="3874"/>
              </a:lnSpc>
              <a:spcBef>
                <a:spcPct val="0"/>
              </a:spcBef>
              <a:buFont typeface="Arial"/>
              <a:buChar char="•"/>
            </a:pP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Impressão: Durante a execução, a distância atual é exibida com uma pausa de 1 segundo para simular o progresso, mostrando mensagens sobre mudanças de rota.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43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-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33136"/>
            <a:ext cx="18230478" cy="708933"/>
            <a:chOff x="0" y="0"/>
            <a:chExt cx="24307304" cy="94524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76696" y="-95250"/>
              <a:ext cx="24230608" cy="1022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30"/>
                </a:lnSpc>
              </a:pPr>
              <a:r>
                <a:rPr lang="en-US" sz="4593">
                  <a:solidFill>
                    <a:srgbClr val="000000"/>
                  </a:solidFill>
                  <a:latin typeface="TAN Buster"/>
                  <a:ea typeface="TAN Buster"/>
                  <a:cs typeface="TAN Buster"/>
                  <a:sym typeface="TAN Buster"/>
                </a:rPr>
                <a:t>Exemplo de Algoritmo em Grafos (Dijkstra):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77424"/>
              <a:ext cx="24230608" cy="1022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30"/>
                </a:lnSpc>
              </a:pPr>
              <a:r>
                <a:rPr lang="en-US" sz="4593">
                  <a:solidFill>
                    <a:srgbClr val="F1F6CE"/>
                  </a:solidFill>
                  <a:latin typeface="TAN Buster"/>
                  <a:ea typeface="TAN Buster"/>
                  <a:cs typeface="TAN Buster"/>
                  <a:sym typeface="TAN Buster"/>
                </a:rPr>
                <a:t>Exemplo de Algoritmo em Grafos (Dijkstra):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62267" y="1520534"/>
            <a:ext cx="15543611" cy="3453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4"/>
              </a:lnSpc>
            </a:pP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No código, os nós do grafo são representados por números de 0 a 4, e cada número corresponde a uma letra do alfabeto:</a:t>
            </a:r>
          </a:p>
          <a:p>
            <a:pPr algn="ctr" marL="597454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0 representa o nó A</a:t>
            </a:r>
          </a:p>
          <a:p>
            <a:pPr algn="ctr" marL="597454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1 representa o nó B</a:t>
            </a:r>
          </a:p>
          <a:p>
            <a:pPr algn="ctr" marL="597454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2 representa o nó C</a:t>
            </a:r>
          </a:p>
          <a:p>
            <a:pPr algn="ctr" marL="597454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3 representa o nó D</a:t>
            </a:r>
          </a:p>
          <a:p>
            <a:pPr algn="ctr" marL="597454" indent="-298727" lvl="1">
              <a:lnSpc>
                <a:spcPts val="3874"/>
              </a:lnSpc>
              <a:spcBef>
                <a:spcPct val="0"/>
              </a:spcBef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4 representa o nó 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2267" y="1549070"/>
            <a:ext cx="15543611" cy="3425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4"/>
              </a:lnSpc>
            </a:pP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No código, os nós do grafo são representados por números de 0 a 4, e cada número corresponde a uma letra do alfabeto:</a:t>
            </a:r>
          </a:p>
          <a:p>
            <a:pPr algn="ctr" marL="597455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0 representa o nó A</a:t>
            </a:r>
          </a:p>
          <a:p>
            <a:pPr algn="ctr" marL="597455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1 representa o nó B</a:t>
            </a:r>
          </a:p>
          <a:p>
            <a:pPr algn="ctr" marL="597455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2 representa o nó C</a:t>
            </a:r>
          </a:p>
          <a:p>
            <a:pPr algn="ctr" marL="597455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3 representa o nó D</a:t>
            </a:r>
          </a:p>
          <a:p>
            <a:pPr algn="ctr" marL="597455" indent="-298727" lvl="1">
              <a:lnSpc>
                <a:spcPts val="3874"/>
              </a:lnSpc>
              <a:spcBef>
                <a:spcPct val="0"/>
              </a:spcBef>
              <a:buFont typeface="Arial"/>
              <a:buChar char="•"/>
            </a:pP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4 representa o nó 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2267" y="5086350"/>
            <a:ext cx="15543611" cy="443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4"/>
              </a:lnSpc>
            </a:pP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Assim, sempre que você vê um número entre 0 e 4 no código, ele está se referindo ao nó correspondente da seguinte forma:</a:t>
            </a:r>
          </a:p>
          <a:p>
            <a:pPr algn="ctr" marL="597454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Nó </a:t>
            </a: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0 = A</a:t>
            </a:r>
          </a:p>
          <a:p>
            <a:pPr algn="ctr" marL="597454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Nó 1 = B</a:t>
            </a:r>
          </a:p>
          <a:p>
            <a:pPr algn="ctr" marL="597454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Nó 2 = C</a:t>
            </a:r>
          </a:p>
          <a:p>
            <a:pPr algn="ctr" marL="597454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Nó 3 = D</a:t>
            </a:r>
          </a:p>
          <a:p>
            <a:pPr algn="ctr" marL="597454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Nó 4 = E</a:t>
            </a:r>
          </a:p>
          <a:p>
            <a:pPr algn="ctr">
              <a:lnSpc>
                <a:spcPts val="3874"/>
              </a:lnSpc>
              <a:spcBef>
                <a:spcPct val="0"/>
              </a:spcBef>
            </a:pPr>
            <a:r>
              <a:rPr lang="en-US" sz="276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Por exemplo, quando o código imprime que há uma mudança de rota de 0 para 1, isso significa que a rota foi alterada do nó A para o nó B.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2267" y="5120814"/>
            <a:ext cx="15543611" cy="4396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4"/>
              </a:lnSpc>
            </a:pP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Assim, sempre que você vê um número entre 0 e 4 no código, ele está se referindo ao nó correspondente da seguinte forma:</a:t>
            </a:r>
          </a:p>
          <a:p>
            <a:pPr algn="ctr" marL="597455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Nó </a:t>
            </a: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0 = A</a:t>
            </a:r>
          </a:p>
          <a:p>
            <a:pPr algn="ctr" marL="597455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Nó 1 = B</a:t>
            </a:r>
          </a:p>
          <a:p>
            <a:pPr algn="ctr" marL="597455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Nó 2 = C</a:t>
            </a:r>
          </a:p>
          <a:p>
            <a:pPr algn="ctr" marL="597455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Nó 3 = D</a:t>
            </a:r>
          </a:p>
          <a:p>
            <a:pPr algn="ctr" marL="597455" indent="-298727" lvl="1">
              <a:lnSpc>
                <a:spcPts val="3874"/>
              </a:lnSpc>
              <a:buFont typeface="Arial"/>
              <a:buChar char="•"/>
            </a:pP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Nó 4 = E</a:t>
            </a:r>
          </a:p>
          <a:p>
            <a:pPr algn="ctr">
              <a:lnSpc>
                <a:spcPts val="3874"/>
              </a:lnSpc>
              <a:spcBef>
                <a:spcPct val="0"/>
              </a:spcBef>
            </a:pPr>
            <a:r>
              <a:rPr lang="en-US" sz="2767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Por exemplo, quando o código imprime que há uma mudança de rota de 0 para 1, isso significa que a rota foi alterada do nó A para o nó B.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43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525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-66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950249"/>
            <a:ext cx="5867243" cy="5652245"/>
          </a:xfrm>
          <a:custGeom>
            <a:avLst/>
            <a:gdLst/>
            <a:ahLst/>
            <a:cxnLst/>
            <a:rect r="r" b="b" t="t" l="l"/>
            <a:pathLst>
              <a:path h="5652245" w="5867243">
                <a:moveTo>
                  <a:pt x="0" y="0"/>
                </a:moveTo>
                <a:lnTo>
                  <a:pt x="5867243" y="0"/>
                </a:lnTo>
                <a:lnTo>
                  <a:pt x="5867243" y="5652245"/>
                </a:lnTo>
                <a:lnTo>
                  <a:pt x="0" y="5652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913" t="0" r="-10382" b="-182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07917" y="3927905"/>
            <a:ext cx="5433082" cy="5696934"/>
          </a:xfrm>
          <a:custGeom>
            <a:avLst/>
            <a:gdLst/>
            <a:ahLst/>
            <a:cxnLst/>
            <a:rect r="r" b="b" t="t" l="l"/>
            <a:pathLst>
              <a:path h="5696934" w="5433082">
                <a:moveTo>
                  <a:pt x="0" y="0"/>
                </a:moveTo>
                <a:lnTo>
                  <a:pt x="5433082" y="0"/>
                </a:lnTo>
                <a:lnTo>
                  <a:pt x="5433082" y="5696933"/>
                </a:lnTo>
                <a:lnTo>
                  <a:pt x="0" y="56969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952" t="0" r="-15508" b="-547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5475" y="924642"/>
            <a:ext cx="16017049" cy="169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000000"/>
                </a:solidFill>
                <a:latin typeface="Calps Sans Bold"/>
                <a:ea typeface="Calps Sans Bold"/>
                <a:cs typeface="Calps Sans Bold"/>
                <a:sym typeface="Calps Sans Bold"/>
              </a:rPr>
              <a:t>Finalidade:</a:t>
            </a:r>
          </a:p>
          <a:p>
            <a:pPr algn="ctr">
              <a:lnSpc>
                <a:spcPts val="3407"/>
              </a:lnSpc>
              <a:spcBef>
                <a:spcPct val="0"/>
              </a:spcBef>
            </a:pPr>
            <a:r>
              <a:rPr lang="en-US" sz="2434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 algoritmo é útil para simular o menor caminho em um grafo e lidar com a detecção de rotas menos eficientes, voltando a um caminho melhor quando necessário.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3950" y="946015"/>
            <a:ext cx="16017049" cy="169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F1F6CE"/>
                </a:solidFill>
                <a:latin typeface="Calps Sans Bold"/>
                <a:ea typeface="Calps Sans Bold"/>
                <a:cs typeface="Calps Sans Bold"/>
                <a:sym typeface="Calps Sans Bold"/>
              </a:rPr>
              <a:t>Finalidade:</a:t>
            </a:r>
          </a:p>
          <a:p>
            <a:pPr algn="ctr">
              <a:lnSpc>
                <a:spcPts val="3407"/>
              </a:lnSpc>
              <a:spcBef>
                <a:spcPct val="0"/>
              </a:spcBef>
            </a:pPr>
            <a:r>
              <a:rPr lang="en-US" sz="2434">
                <a:solidFill>
                  <a:srgbClr val="F1F6CE"/>
                </a:solidFill>
                <a:latin typeface="Bree Serif"/>
                <a:ea typeface="Bree Serif"/>
                <a:cs typeface="Bree Serif"/>
                <a:sym typeface="Bree Serif"/>
              </a:rPr>
              <a:t>O algoritmo é útil para simular o menor caminho em um grafo e lidar com a detecção de rotas menos eficientes, voltando a um caminho melhor quando necessário.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4716" y="196659"/>
            <a:ext cx="18230478" cy="708933"/>
            <a:chOff x="0" y="0"/>
            <a:chExt cx="24307304" cy="94524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76696" y="-95250"/>
              <a:ext cx="24230608" cy="1022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30"/>
                </a:lnSpc>
              </a:pPr>
              <a:r>
                <a:rPr lang="en-US" sz="4593">
                  <a:solidFill>
                    <a:srgbClr val="000000"/>
                  </a:solidFill>
                  <a:latin typeface="TAN Buster"/>
                  <a:ea typeface="TAN Buster"/>
                  <a:cs typeface="TAN Buster"/>
                  <a:sym typeface="TAN Buster"/>
                </a:rPr>
                <a:t>Exemplo de Algoritmo em Grafos (Dijkstra):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77424"/>
              <a:ext cx="24230608" cy="1022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30"/>
                </a:lnSpc>
              </a:pPr>
              <a:r>
                <a:rPr lang="en-US" sz="4593">
                  <a:solidFill>
                    <a:srgbClr val="F1F6CE"/>
                  </a:solidFill>
                  <a:latin typeface="TAN Buster"/>
                  <a:ea typeface="TAN Buster"/>
                  <a:cs typeface="TAN Buster"/>
                  <a:sym typeface="TAN Buster"/>
                </a:rPr>
                <a:t>Exemplo de Algoritmo em Grafos (Dijkstra):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3489549" y="3200122"/>
            <a:ext cx="14463294" cy="718305"/>
            <a:chOff x="0" y="0"/>
            <a:chExt cx="19284392" cy="95774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89504" y="-92761"/>
              <a:ext cx="19194888" cy="1050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79"/>
                </a:lnSpc>
              </a:pPr>
              <a:r>
                <a:rPr lang="en-US" sz="4699" b="true">
                  <a:solidFill>
                    <a:srgbClr val="000000"/>
                  </a:solidFill>
                  <a:latin typeface="Calps Sans Bold"/>
                  <a:ea typeface="Calps Sans Bold"/>
                  <a:cs typeface="Calps Sans Bold"/>
                  <a:sym typeface="Calps Sans Bold"/>
                </a:rPr>
                <a:t>Representação do grafo: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104775"/>
              <a:ext cx="19194888" cy="1050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79"/>
                </a:lnSpc>
              </a:pPr>
              <a:r>
                <a:rPr lang="en-US" sz="4699" b="true">
                  <a:solidFill>
                    <a:srgbClr val="F1F6CE"/>
                  </a:solidFill>
                  <a:latin typeface="Calps Sans Bold"/>
                  <a:ea typeface="Calps Sans Bold"/>
                  <a:cs typeface="Calps Sans Bold"/>
                  <a:sym typeface="Calps Sans Bold"/>
                </a:rPr>
                <a:t>Representação do grafo: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306336" y="3177187"/>
            <a:ext cx="7981664" cy="741240"/>
            <a:chOff x="0" y="0"/>
            <a:chExt cx="10642218" cy="98832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37994" y="-48241"/>
              <a:ext cx="10504224" cy="1036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81"/>
                </a:lnSpc>
              </a:pPr>
              <a:r>
                <a:rPr lang="en-US" sz="4701" b="true">
                  <a:solidFill>
                    <a:srgbClr val="000000"/>
                  </a:solidFill>
                  <a:latin typeface="Calps Sans Bold"/>
                  <a:ea typeface="Calps Sans Bold"/>
                  <a:cs typeface="Calps Sans Bold"/>
                  <a:sym typeface="Calps Sans Bold"/>
                </a:rPr>
                <a:t>Caminho escolhido pelo algoritmo: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95250"/>
              <a:ext cx="10504224" cy="1036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81"/>
                </a:lnSpc>
              </a:pPr>
              <a:r>
                <a:rPr lang="en-US" sz="4701" b="true">
                  <a:solidFill>
                    <a:srgbClr val="F1F6CE"/>
                  </a:solidFill>
                  <a:latin typeface="Calps Sans Bold"/>
                  <a:ea typeface="Calps Sans Bold"/>
                  <a:cs typeface="Calps Sans Bold"/>
                  <a:sym typeface="Calps Sans Bold"/>
                </a:rPr>
                <a:t>Caminho escolhido pelo algoritmo: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6000" y="0"/>
            <a:ext cx="13716000" cy="10287000"/>
          </a:xfrm>
          <a:custGeom>
            <a:avLst/>
            <a:gdLst/>
            <a:ahLst/>
            <a:cxnLst/>
            <a:rect r="r" b="b" t="t" l="l"/>
            <a:pathLst>
              <a:path h="10287000" w="13716000">
                <a:moveTo>
                  <a:pt x="0" y="0"/>
                </a:moveTo>
                <a:lnTo>
                  <a:pt x="13716000" y="0"/>
                </a:lnTo>
                <a:lnTo>
                  <a:pt x="13716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360667" y="7892029"/>
            <a:ext cx="1797266" cy="2394971"/>
            <a:chOff x="0" y="0"/>
            <a:chExt cx="2396354" cy="31932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96354" cy="3193294"/>
            </a:xfrm>
            <a:custGeom>
              <a:avLst/>
              <a:gdLst/>
              <a:ahLst/>
              <a:cxnLst/>
              <a:rect r="r" b="b" t="t" l="l"/>
              <a:pathLst>
                <a:path h="3193294" w="2396354">
                  <a:moveTo>
                    <a:pt x="0" y="0"/>
                  </a:moveTo>
                  <a:lnTo>
                    <a:pt x="2396354" y="0"/>
                  </a:lnTo>
                  <a:lnTo>
                    <a:pt x="2396354" y="3193294"/>
                  </a:lnTo>
                  <a:lnTo>
                    <a:pt x="0" y="31932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592974" y="2246436"/>
              <a:ext cx="567085" cy="805287"/>
            </a:xfrm>
            <a:custGeom>
              <a:avLst/>
              <a:gdLst/>
              <a:ahLst/>
              <a:cxnLst/>
              <a:rect r="r" b="b" t="t" l="l"/>
              <a:pathLst>
                <a:path h="805287" w="567085">
                  <a:moveTo>
                    <a:pt x="0" y="0"/>
                  </a:moveTo>
                  <a:lnTo>
                    <a:pt x="567085" y="0"/>
                  </a:lnTo>
                  <a:lnTo>
                    <a:pt x="567085" y="805287"/>
                  </a:lnTo>
                  <a:lnTo>
                    <a:pt x="0" y="8052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43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-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00989" y="812434"/>
            <a:ext cx="12686022" cy="1856592"/>
            <a:chOff x="0" y="0"/>
            <a:chExt cx="16914695" cy="247545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92501" y="-114300"/>
              <a:ext cx="16822194" cy="25897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000000"/>
                  </a:solidFill>
                  <a:latin typeface="TAN Buster"/>
                  <a:ea typeface="TAN Buster"/>
                  <a:cs typeface="TAN Buster"/>
                  <a:sym typeface="TAN Buster"/>
                </a:rPr>
                <a:t>Definição e Funcionamento Básico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14300"/>
              <a:ext cx="16822194" cy="25897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F1F6CE"/>
                  </a:solidFill>
                  <a:latin typeface="TAN Buster"/>
                  <a:ea typeface="TAN Buster"/>
                  <a:cs typeface="TAN Buster"/>
                  <a:sym typeface="TAN Buster"/>
                </a:rPr>
                <a:t>Definição e Funcionamento Básico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4027" y="3227970"/>
            <a:ext cx="17619945" cy="5370082"/>
            <a:chOff x="0" y="0"/>
            <a:chExt cx="23493260" cy="716010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38255" y="-76200"/>
              <a:ext cx="23455006" cy="7217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51"/>
                </a:lnSpc>
                <a:spcBef>
                  <a:spcPct val="0"/>
                </a:spcBef>
              </a:pPr>
              <a:r>
                <a:rPr lang="en-US" sz="4394">
                  <a:solidFill>
                    <a:srgbClr val="000000"/>
                  </a:solidFill>
                  <a:latin typeface="Bree Serif"/>
                  <a:ea typeface="Bree Serif"/>
                  <a:cs typeface="Bree Serif"/>
                  <a:sym typeface="Bree Serif"/>
                </a:rPr>
                <a:t>É uma estrutura matemática composta por vértices (ou nós) que representam objetos ou pontos de interesse, e arestas (ou arcos) que conectam os vértices, indicando relações ou caminhos entre eles. As arestas podem ter pesos, que representam o custo, distância ou tempo de deslocamento. Grafos podem ser direcionados (com arestas de sentido único) ou não direcionados (com arestas bidirecionais), e ainda ponderados ou não ponderados.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57073"/>
              <a:ext cx="23455006" cy="7217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51"/>
                </a:lnSpc>
                <a:spcBef>
                  <a:spcPct val="0"/>
                </a:spcBef>
              </a:pPr>
              <a:r>
                <a:rPr lang="en-US" sz="4394">
                  <a:solidFill>
                    <a:srgbClr val="F1F6CE"/>
                  </a:solidFill>
                  <a:latin typeface="Bree Serif"/>
                  <a:ea typeface="Bree Serif"/>
                  <a:cs typeface="Bree Serif"/>
                  <a:sym typeface="Bree Serif"/>
                </a:rPr>
                <a:t>É uma estrutura matemática composta por vértices (ou nós) que representam objetos ou pontos de interesse, e arestas (ou arcos) que conectam os vértices, indicando relações ou caminhos entre eles. As arestas podem ter pesos, que representam o custo, distância ou tempo de deslocamento. Grafos podem ser direcionados (com arestas de sentido único) ou não direcionados (com arestas bidirecionais), e ainda ponderados ou não ponderados.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43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-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66301" y="548696"/>
            <a:ext cx="12686022" cy="1856592"/>
            <a:chOff x="0" y="0"/>
            <a:chExt cx="16914695" cy="247545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92501" y="-114300"/>
              <a:ext cx="16822194" cy="25897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000000"/>
                  </a:solidFill>
                  <a:latin typeface="TAN Buster"/>
                  <a:ea typeface="TAN Buster"/>
                  <a:cs typeface="TAN Buster"/>
                  <a:sym typeface="TAN Buster"/>
                </a:rPr>
                <a:t>Definição e Funcionamento Básico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14300"/>
              <a:ext cx="16822194" cy="25897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F1F6CE"/>
                  </a:solidFill>
                  <a:latin typeface="TAN Buster"/>
                  <a:ea typeface="TAN Buster"/>
                  <a:cs typeface="TAN Buster"/>
                  <a:sym typeface="TAN Buster"/>
                </a:rPr>
                <a:t>Definição e Funcionamento Básico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77284" y="3660408"/>
            <a:ext cx="16461966" cy="6069236"/>
            <a:chOff x="0" y="0"/>
            <a:chExt cx="21949288" cy="809231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95289" y="-43929"/>
              <a:ext cx="21853999" cy="8136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4"/>
                </a:lnSpc>
              </a:pPr>
              <a:r>
                <a:rPr lang="en-US" sz="3460">
                  <a:solidFill>
                    <a:srgbClr val="000000"/>
                  </a:solidFill>
                  <a:latin typeface="Bree Serif"/>
                  <a:ea typeface="Bree Serif"/>
                  <a:cs typeface="Bree Serif"/>
                  <a:sym typeface="Bree Serif"/>
                </a:rPr>
                <a:t> Modelagem: Vértices representam pontos (ex: cidades), e arestas, as conexões (ex: estradas) entre eles. Pesos indicam custo, tempo ou distância.</a:t>
              </a:r>
            </a:p>
            <a:p>
              <a:pPr algn="ctr">
                <a:lnSpc>
                  <a:spcPts val="4844"/>
                </a:lnSpc>
              </a:pPr>
            </a:p>
            <a:p>
              <a:pPr algn="ctr">
                <a:lnSpc>
                  <a:spcPts val="4844"/>
                </a:lnSpc>
              </a:pPr>
              <a:r>
                <a:rPr lang="en-US" sz="3460">
                  <a:solidFill>
                    <a:srgbClr val="000000"/>
                  </a:solidFill>
                  <a:latin typeface="Bree Serif"/>
                  <a:ea typeface="Bree Serif"/>
                  <a:cs typeface="Bree Serif"/>
                  <a:sym typeface="Bree Serif"/>
                </a:rPr>
                <a:t>Algoritmos: Dijkstra ou Bellman-Ford para encontrar o caminho mais curto.</a:t>
              </a:r>
            </a:p>
            <a:p>
              <a:pPr algn="ctr">
                <a:lnSpc>
                  <a:spcPts val="4844"/>
                </a:lnSpc>
              </a:pPr>
              <a:r>
                <a:rPr lang="en-US" sz="3460">
                  <a:solidFill>
                    <a:srgbClr val="000000"/>
                  </a:solidFill>
                  <a:latin typeface="Bree Serif"/>
                  <a:ea typeface="Bree Serif"/>
                  <a:cs typeface="Bree Serif"/>
                  <a:sym typeface="Bree Serif"/>
                </a:rPr>
                <a:t>Caixeiro Viajante para otimização de rotas múltiplas.</a:t>
              </a:r>
            </a:p>
            <a:p>
              <a:pPr algn="ctr">
                <a:lnSpc>
                  <a:spcPts val="4844"/>
                </a:lnSpc>
              </a:pPr>
              <a:r>
                <a:rPr lang="en-US" sz="3460">
                  <a:solidFill>
                    <a:srgbClr val="000000"/>
                  </a:solidFill>
                  <a:latin typeface="Bree Serif"/>
                  <a:ea typeface="Bree Serif"/>
                  <a:cs typeface="Bree Serif"/>
                  <a:sym typeface="Bree Serif"/>
                </a:rPr>
                <a:t>Ford-Fulkerson para calcular conectividade máxima.</a:t>
              </a:r>
            </a:p>
            <a:p>
              <a:pPr algn="ctr">
                <a:lnSpc>
                  <a:spcPts val="4844"/>
                </a:lnSpc>
              </a:pPr>
            </a:p>
            <a:p>
              <a:pPr algn="ctr">
                <a:lnSpc>
                  <a:spcPts val="4844"/>
                </a:lnSpc>
              </a:pPr>
              <a:r>
                <a:rPr lang="en-US" sz="3460">
                  <a:solidFill>
                    <a:srgbClr val="000000"/>
                  </a:solidFill>
                  <a:latin typeface="Bree Serif"/>
                  <a:ea typeface="Bree Serif"/>
                  <a:cs typeface="Bree Serif"/>
                  <a:sym typeface="Bree Serif"/>
                </a:rPr>
                <a:t> </a:t>
              </a:r>
              <a:r>
                <a:rPr lang="en-US" sz="3460">
                  <a:solidFill>
                    <a:srgbClr val="000000"/>
                  </a:solidFill>
                  <a:latin typeface="Bree Serif"/>
                  <a:ea typeface="Bree Serif"/>
                  <a:cs typeface="Bree Serif"/>
                  <a:sym typeface="Bree Serif"/>
                </a:rPr>
                <a:t>Exemplo: Três cidades A, B e C. A rota mais curta de A a C (via B) é de 8 km, usando o algoritmo de Dijkstra.</a:t>
              </a:r>
            </a:p>
            <a:p>
              <a:pPr algn="ctr">
                <a:lnSpc>
                  <a:spcPts val="4844"/>
                </a:lnSpc>
                <a:spcBef>
                  <a:spcPct val="0"/>
                </a:spcBef>
              </a:pPr>
              <a:r>
                <a:rPr lang="en-US" sz="3460">
                  <a:solidFill>
                    <a:srgbClr val="000000"/>
                  </a:solidFill>
                  <a:latin typeface="Bree Serif"/>
                  <a:ea typeface="Bree Serif"/>
                  <a:cs typeface="Bree Serif"/>
                  <a:sym typeface="Bree Serif"/>
                </a:rPr>
                <a:t>Aplicações: Redes de transporte, comunicação, infraestrutura e logística.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21853999" cy="81363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0"/>
                </a:lnSpc>
              </a:pPr>
              <a:r>
                <a:rPr lang="en-US" sz="3457">
                  <a:solidFill>
                    <a:srgbClr val="F1F6CE"/>
                  </a:solidFill>
                  <a:latin typeface="Bree Serif"/>
                  <a:ea typeface="Bree Serif"/>
                  <a:cs typeface="Bree Serif"/>
                  <a:sym typeface="Bree Serif"/>
                </a:rPr>
                <a:t> </a:t>
              </a:r>
              <a:r>
                <a:rPr lang="en-US" sz="3457">
                  <a:solidFill>
                    <a:srgbClr val="F1F6CE"/>
                  </a:solidFill>
                  <a:latin typeface="Bree Serif"/>
                  <a:ea typeface="Bree Serif"/>
                  <a:cs typeface="Bree Serif"/>
                  <a:sym typeface="Bree Serif"/>
                </a:rPr>
                <a:t>Modelagem: Vértices representam pontos (ex: cidades), e arestas, as conexões (ex: estradas) entre eles. Pesos indicam custo, tempo ou distância.</a:t>
              </a:r>
            </a:p>
            <a:p>
              <a:pPr algn="ctr">
                <a:lnSpc>
                  <a:spcPts val="4840"/>
                </a:lnSpc>
              </a:pPr>
            </a:p>
            <a:p>
              <a:pPr algn="ctr">
                <a:lnSpc>
                  <a:spcPts val="4840"/>
                </a:lnSpc>
              </a:pPr>
              <a:r>
                <a:rPr lang="en-US" sz="3457">
                  <a:solidFill>
                    <a:srgbClr val="F1F6CE"/>
                  </a:solidFill>
                  <a:latin typeface="Bree Serif"/>
                  <a:ea typeface="Bree Serif"/>
                  <a:cs typeface="Bree Serif"/>
                  <a:sym typeface="Bree Serif"/>
                </a:rPr>
                <a:t>Algoritmos: Dijkstra ou Bellman-Ford para encontrar o caminho mais curto.</a:t>
              </a:r>
            </a:p>
            <a:p>
              <a:pPr algn="ctr">
                <a:lnSpc>
                  <a:spcPts val="4840"/>
                </a:lnSpc>
              </a:pPr>
              <a:r>
                <a:rPr lang="en-US" sz="3457">
                  <a:solidFill>
                    <a:srgbClr val="F1F6CE"/>
                  </a:solidFill>
                  <a:latin typeface="Bree Serif"/>
                  <a:ea typeface="Bree Serif"/>
                  <a:cs typeface="Bree Serif"/>
                  <a:sym typeface="Bree Serif"/>
                </a:rPr>
                <a:t>Caixeiro Viajante para otimização de rotas múltiplas.</a:t>
              </a:r>
            </a:p>
            <a:p>
              <a:pPr algn="ctr">
                <a:lnSpc>
                  <a:spcPts val="4840"/>
                </a:lnSpc>
              </a:pPr>
              <a:r>
                <a:rPr lang="en-US" sz="3457">
                  <a:solidFill>
                    <a:srgbClr val="F1F6CE"/>
                  </a:solidFill>
                  <a:latin typeface="Bree Serif"/>
                  <a:ea typeface="Bree Serif"/>
                  <a:cs typeface="Bree Serif"/>
                  <a:sym typeface="Bree Serif"/>
                </a:rPr>
                <a:t>Ford-Fulkerson para calcular conectividade máxima.</a:t>
              </a:r>
            </a:p>
            <a:p>
              <a:pPr algn="ctr">
                <a:lnSpc>
                  <a:spcPts val="4840"/>
                </a:lnSpc>
              </a:pPr>
            </a:p>
            <a:p>
              <a:pPr algn="ctr">
                <a:lnSpc>
                  <a:spcPts val="4840"/>
                </a:lnSpc>
              </a:pPr>
              <a:r>
                <a:rPr lang="en-US" sz="3457">
                  <a:solidFill>
                    <a:srgbClr val="F1F6CE"/>
                  </a:solidFill>
                  <a:latin typeface="Bree Serif"/>
                  <a:ea typeface="Bree Serif"/>
                  <a:cs typeface="Bree Serif"/>
                  <a:sym typeface="Bree Serif"/>
                </a:rPr>
                <a:t> Exemplo: Três cidades A, B e C. A rota mais curta de A a C (via B) é de 8 km, usando o algoritmo de Dijkstra.</a:t>
              </a:r>
            </a:p>
            <a:p>
              <a:pPr algn="ctr">
                <a:lnSpc>
                  <a:spcPts val="4840"/>
                </a:lnSpc>
              </a:pPr>
              <a:r>
                <a:rPr lang="en-US" sz="3457">
                  <a:solidFill>
                    <a:srgbClr val="F1F6CE"/>
                  </a:solidFill>
                  <a:latin typeface="Bree Serif"/>
                  <a:ea typeface="Bree Serif"/>
                  <a:cs typeface="Bree Serif"/>
                  <a:sym typeface="Bree Serif"/>
                </a:rPr>
                <a:t>Aplicações: Redes de transporte, comunicação, infraestrutura e logística.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440419" y="2640616"/>
            <a:ext cx="14481453" cy="801523"/>
            <a:chOff x="0" y="0"/>
            <a:chExt cx="19308604" cy="106869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13717" y="-114300"/>
              <a:ext cx="19194888" cy="1149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8"/>
                </a:lnSpc>
              </a:pPr>
              <a:r>
                <a:rPr lang="en-US" sz="5170" b="true">
                  <a:solidFill>
                    <a:srgbClr val="000000"/>
                  </a:solidFill>
                  <a:latin typeface="Calps Sans Bold"/>
                  <a:ea typeface="Calps Sans Bold"/>
                  <a:cs typeface="Calps Sans Bold"/>
                  <a:sym typeface="Calps Sans Bold"/>
                </a:rPr>
                <a:t>Uso em problemas de rotas e conexões: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80821"/>
              <a:ext cx="19194888" cy="1149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8"/>
                </a:lnSpc>
              </a:pPr>
              <a:r>
                <a:rPr lang="en-US" sz="5170" b="true">
                  <a:solidFill>
                    <a:srgbClr val="F1F6CE"/>
                  </a:solidFill>
                  <a:latin typeface="Calps Sans Bold"/>
                  <a:ea typeface="Calps Sans Bold"/>
                  <a:cs typeface="Calps Sans Bold"/>
                  <a:sym typeface="Calps Sans Bold"/>
                </a:rPr>
                <a:t>Uso em problemas de rotas e conexões: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43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-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71242" y="337124"/>
            <a:ext cx="12686022" cy="856467"/>
            <a:chOff x="0" y="0"/>
            <a:chExt cx="16914695" cy="114195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92501" y="-114300"/>
              <a:ext cx="16822194" cy="1256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000000"/>
                  </a:solidFill>
                  <a:latin typeface="TAN Buster"/>
                  <a:ea typeface="TAN Buster"/>
                  <a:cs typeface="TAN Buster"/>
                  <a:sym typeface="TAN Buster"/>
                </a:rPr>
                <a:t>Va</a:t>
              </a:r>
              <a:r>
                <a:rPr lang="en-US" sz="5655">
                  <a:solidFill>
                    <a:srgbClr val="000000"/>
                  </a:solidFill>
                  <a:latin typeface="TAN Buster"/>
                  <a:ea typeface="TAN Buster"/>
                  <a:cs typeface="TAN Buster"/>
                  <a:sym typeface="TAN Buster"/>
                </a:rPr>
                <a:t>ntagens: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14300"/>
              <a:ext cx="16822194" cy="1256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F1F6CE"/>
                  </a:solidFill>
                  <a:latin typeface="TAN Buster"/>
                  <a:ea typeface="TAN Buster"/>
                  <a:cs typeface="TAN Buster"/>
                  <a:sym typeface="TAN Buster"/>
                </a:rPr>
                <a:t>Vantagens: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679277" y="1622216"/>
            <a:ext cx="7580023" cy="2938487"/>
            <a:chOff x="0" y="0"/>
            <a:chExt cx="10106697" cy="391798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05887" y="-34507"/>
              <a:ext cx="10000810" cy="3952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89"/>
                </a:lnSpc>
                <a:spcBef>
                  <a:spcPct val="0"/>
                </a:spcBef>
              </a:pPr>
              <a:r>
                <a:rPr lang="en-US" b="true" sz="3349" strike="noStrike" u="non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Algoritmos Otimizados:</a:t>
              </a:r>
            </a:p>
            <a:p>
              <a:pPr algn="ctr" marL="0" indent="0" lvl="0">
                <a:lnSpc>
                  <a:spcPts val="4689"/>
                </a:lnSpc>
                <a:spcBef>
                  <a:spcPct val="0"/>
                </a:spcBef>
              </a:pPr>
              <a:r>
                <a:rPr lang="en-US" b="true" sz="3349" strike="noStrike" u="non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 Existem algoritmos eficientes, como Dijkstra para caminho mais curto, Bellman-Ford para pesos negativos e Kruskal para árvore geradora mínima.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10000810" cy="3952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89"/>
                </a:lnSpc>
                <a:spcBef>
                  <a:spcPct val="0"/>
                </a:spcBef>
              </a:pPr>
              <a:r>
                <a:rPr lang="en-US" b="true" sz="3349" strike="noStrike" u="non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Algoritmos Otimizados:</a:t>
              </a:r>
            </a:p>
            <a:p>
              <a:pPr algn="ctr" marL="0" indent="0" lvl="0">
                <a:lnSpc>
                  <a:spcPts val="4689"/>
                </a:lnSpc>
                <a:spcBef>
                  <a:spcPct val="0"/>
                </a:spcBef>
              </a:pPr>
              <a:r>
                <a:rPr lang="en-US" b="true" sz="3349" strike="noStrike" u="non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 Existem algoritmos eficientes, como Dijkstra para caminho mais curto, Bellman-Ford para pesos negativos e Kruskal para árvore geradora mínima.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92910" y="1841262"/>
            <a:ext cx="7921343" cy="2386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9"/>
              </a:lnSpc>
            </a:pPr>
            <a:r>
              <a:rPr lang="en-US" sz="3349" b="true">
                <a:solidFill>
                  <a:srgbClr val="000000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  Flexibilidade na Modelagem: </a:t>
            </a:r>
          </a:p>
          <a:p>
            <a:pPr algn="ctr">
              <a:lnSpc>
                <a:spcPts val="4689"/>
              </a:lnSpc>
            </a:pPr>
            <a:r>
              <a:rPr lang="en-US" sz="3349" b="true">
                <a:solidFill>
                  <a:srgbClr val="000000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Grafos podem representar vários tipos de problemas, como redes de transporte, comunicação, sociais e de energia.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2301" y="1812716"/>
            <a:ext cx="7921343" cy="2386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9"/>
              </a:lnSpc>
            </a:pPr>
            <a:r>
              <a:rPr lang="en-US" sz="3349" b="true">
                <a:solidFill>
                  <a:srgbClr val="F1F6CE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  Flexibilidade na Modelagem: </a:t>
            </a:r>
          </a:p>
          <a:p>
            <a:pPr algn="ctr">
              <a:lnSpc>
                <a:spcPts val="4689"/>
              </a:lnSpc>
            </a:pPr>
            <a:r>
              <a:rPr lang="en-US" sz="3349" b="true">
                <a:solidFill>
                  <a:srgbClr val="F1F6CE"/>
                </a:solidFill>
                <a:latin typeface="Breul Grotesk Bold"/>
                <a:ea typeface="Breul Grotesk Bold"/>
                <a:cs typeface="Breul Grotesk Bold"/>
                <a:sym typeface="Breul Grotesk Bold"/>
              </a:rPr>
              <a:t>Grafos podem representar vários tipos de problemas, como redes de transporte, comunicação, sociais e de energia.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4993509"/>
            <a:ext cx="7251886" cy="2348427"/>
            <a:chOff x="0" y="0"/>
            <a:chExt cx="9669181" cy="313123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49317" y="-28613"/>
              <a:ext cx="9619865" cy="3159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89"/>
                </a:lnSpc>
                <a:spcBef>
                  <a:spcPct val="0"/>
                </a:spcBef>
              </a:pPr>
              <a:r>
                <a:rPr lang="en-US" b="true" sz="3349" strike="noStrike" u="non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Eficiência em Busca e Otimização: Permitem resolver problemas de otimização, como minimizar custos e calcular fluxos máximos.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66675"/>
              <a:ext cx="9619865" cy="3159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89"/>
                </a:lnSpc>
                <a:spcBef>
                  <a:spcPct val="0"/>
                </a:spcBef>
              </a:pPr>
              <a:r>
                <a:rPr lang="en-US" b="true" sz="3349" strike="noStrike" u="non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Eficiência em Busca e Otimização: Permitem resolver problemas de otimização, como minimizar custos e calcular fluxos máximos.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285285" y="5174362"/>
            <a:ext cx="7974015" cy="1747189"/>
            <a:chOff x="0" y="0"/>
            <a:chExt cx="10632020" cy="2329585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70230" y="-28613"/>
              <a:ext cx="10561790" cy="2358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89"/>
                </a:lnSpc>
                <a:spcBef>
                  <a:spcPct val="0"/>
                </a:spcBef>
              </a:pPr>
              <a:r>
                <a:rPr lang="en-US" b="true" sz="3349" strike="noStrike" u="non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Visualização de Relações Complexas: Facilitam a análise de conexões e gargalos em sistemas complexos.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66675"/>
              <a:ext cx="10561790" cy="2315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89"/>
                </a:lnSpc>
                <a:spcBef>
                  <a:spcPct val="0"/>
                </a:spcBef>
              </a:pPr>
              <a:r>
                <a:rPr lang="en-US" b="true" sz="3349" strike="noStrike" u="non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Visualização de Relações Complexas: Facilitam a análise de conexões e gargalos em sistemas complexos.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283598" y="7535209"/>
            <a:ext cx="7988695" cy="1723091"/>
            <a:chOff x="0" y="0"/>
            <a:chExt cx="10651593" cy="2297455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89803" y="-60743"/>
              <a:ext cx="10561790" cy="2358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89"/>
                </a:lnSpc>
                <a:spcBef>
                  <a:spcPct val="0"/>
                </a:spcBef>
              </a:pPr>
              <a:r>
                <a:rPr lang="en-US" b="true" sz="3349" strike="noStrike" u="non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Aplicação Ampla:</a:t>
              </a:r>
            </a:p>
            <a:p>
              <a:pPr algn="ctr" marL="0" indent="0" lvl="0">
                <a:lnSpc>
                  <a:spcPts val="4689"/>
                </a:lnSpc>
                <a:spcBef>
                  <a:spcPct val="0"/>
                </a:spcBef>
              </a:pPr>
              <a:r>
                <a:rPr lang="en-US" b="true" sz="3349" strike="noStrike" u="non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 Usados em logística, redes de computadores, redes sociais e biologia.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66675"/>
              <a:ext cx="10561790" cy="2315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89"/>
                </a:lnSpc>
                <a:spcBef>
                  <a:spcPct val="0"/>
                </a:spcBef>
              </a:pPr>
              <a:r>
                <a:rPr lang="en-US" b="true" sz="3349" strike="noStrike" u="non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Aplicação Ampla:</a:t>
              </a:r>
            </a:p>
            <a:p>
              <a:pPr algn="ctr" marL="0" indent="0" lvl="0">
                <a:lnSpc>
                  <a:spcPts val="4689"/>
                </a:lnSpc>
                <a:spcBef>
                  <a:spcPct val="0"/>
                </a:spcBef>
              </a:pPr>
              <a:r>
                <a:rPr lang="en-US" b="true" sz="3349" strike="noStrike" u="non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 Usados em logística, redes de computadores, redes sociais e biologia.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43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-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13842" y="369508"/>
            <a:ext cx="12669105" cy="864870"/>
            <a:chOff x="0" y="0"/>
            <a:chExt cx="16892140" cy="115316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69946" y="-114300"/>
              <a:ext cx="16822194" cy="1256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000000"/>
                  </a:solidFill>
                  <a:latin typeface="TAN Buster"/>
                  <a:ea typeface="TAN Buster"/>
                  <a:cs typeface="TAN Buster"/>
                  <a:sym typeface="TAN Buster"/>
                </a:rPr>
                <a:t>Desva</a:t>
              </a:r>
              <a:r>
                <a:rPr lang="en-US" sz="5655">
                  <a:solidFill>
                    <a:srgbClr val="000000"/>
                  </a:solidFill>
                  <a:latin typeface="TAN Buster"/>
                  <a:ea typeface="TAN Buster"/>
                  <a:cs typeface="TAN Buster"/>
                  <a:sym typeface="TAN Buster"/>
                </a:rPr>
                <a:t>ntagens: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03096"/>
              <a:ext cx="16822194" cy="1256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F1F6CE"/>
                  </a:solidFill>
                  <a:latin typeface="TAN Buster"/>
                  <a:ea typeface="TAN Buster"/>
                  <a:cs typeface="TAN Buster"/>
                  <a:sym typeface="TAN Buster"/>
                </a:rPr>
                <a:t>Desvantagens: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58361" y="1882078"/>
            <a:ext cx="7955891" cy="2345740"/>
            <a:chOff x="0" y="0"/>
            <a:chExt cx="10607855" cy="312765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46065" y="-32196"/>
              <a:ext cx="10561790" cy="3159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Complexidade Computacional: </a:t>
              </a:r>
            </a:p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Algoritmos podem ser lentos em grafos grandes, especialmente para problemas NP-completos como o caixeiro viajante.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10561790" cy="3159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Complexidade Computacional: </a:t>
              </a:r>
            </a:p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Algoritmos podem ser lentos em grafos grandes, especialmente para problemas NP-completos como o caixeiro viajante.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289705" y="1895008"/>
            <a:ext cx="7969595" cy="2332811"/>
            <a:chOff x="0" y="0"/>
            <a:chExt cx="10626127" cy="311041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64336" y="-49436"/>
              <a:ext cx="10561790" cy="3159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Custo de Memória: </a:t>
              </a:r>
            </a:p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Grafos grandes podem consumir muita memória, especialmente com matrizes de adjacência.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10561790" cy="3159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Custo de Memória: </a:t>
              </a:r>
            </a:p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Grafos grandes podem consumir muita memória, especialmente com matrizes de adjacência.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17036" y="4816942"/>
            <a:ext cx="7931358" cy="2344007"/>
            <a:chOff x="0" y="0"/>
            <a:chExt cx="10575144" cy="312534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13354" y="-34507"/>
              <a:ext cx="10561790" cy="3159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Sensibilidade a Pesos Negativos: Algoritmos como Dijkstra não funcionam com pesos negativos, exigindo soluções mais lentas como Bellman-Ford.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10561790" cy="3159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Sensibilidade a Pesos Negativos: Algoritmos como Dijkstra não funcionam com pesos negativos, exigindo soluções mais lentas como Bellman-Ford.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309411" y="5137268"/>
            <a:ext cx="7949889" cy="1723063"/>
            <a:chOff x="0" y="0"/>
            <a:chExt cx="10599852" cy="229741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38062" y="-60782"/>
              <a:ext cx="10561790" cy="2358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Manutenção Complexa: </a:t>
              </a:r>
            </a:p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Alterar a estrutura de grafos densos pode ser demorado e complicado.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66675"/>
              <a:ext cx="10561790" cy="2358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Manutenção Complexa: </a:t>
              </a:r>
            </a:p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Alterar a estrutura de grafos densos pode ser demorado e complicado.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183329" y="7511111"/>
            <a:ext cx="7928986" cy="1747189"/>
            <a:chOff x="0" y="0"/>
            <a:chExt cx="10571981" cy="2329585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28613"/>
              <a:ext cx="10561790" cy="2358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Dificuldade de Visualização: </a:t>
              </a:r>
            </a:p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Grafos muito grandes dificultam a análise visual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0191" y="-66675"/>
              <a:ext cx="10561790" cy="2358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Dificuldade de Visualização: </a:t>
              </a:r>
            </a:p>
            <a:p>
              <a:pPr algn="ctr">
                <a:lnSpc>
                  <a:spcPts val="4689"/>
                </a:lnSpc>
              </a:pPr>
              <a:r>
                <a:rPr lang="en-US" sz="3349" b="true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Grafos muito grandes dificultam a análise visual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43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-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99140" y="360851"/>
            <a:ext cx="12653183" cy="873527"/>
            <a:chOff x="0" y="0"/>
            <a:chExt cx="16870910" cy="116470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48716" y="-91554"/>
              <a:ext cx="16822194" cy="1256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000000"/>
                  </a:solidFill>
                  <a:latin typeface="TAN Buster"/>
                  <a:ea typeface="TAN Buster"/>
                  <a:cs typeface="TAN Buster"/>
                  <a:sym typeface="TAN Buster"/>
                </a:rPr>
                <a:t>Complexidade de Tempo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14300"/>
              <a:ext cx="16822194" cy="1256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F1F6CE"/>
                  </a:solidFill>
                  <a:latin typeface="TAN Buster"/>
                  <a:ea typeface="TAN Buster"/>
                  <a:cs typeface="TAN Buster"/>
                  <a:sym typeface="TAN Buster"/>
                </a:rPr>
                <a:t>Complexidade de Tempo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89984" y="1396679"/>
            <a:ext cx="16669316" cy="1559149"/>
            <a:chOff x="0" y="0"/>
            <a:chExt cx="22225755" cy="207886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47009" y="-19666"/>
              <a:ext cx="22178746" cy="2098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5"/>
                </a:lnSpc>
              </a:pPr>
              <a:r>
                <a:rPr lang="en-US" sz="3004" b="true">
                  <a:solidFill>
                    <a:srgbClr val="000000"/>
                  </a:solidFill>
                  <a:latin typeface="Artegra Slab Bold"/>
                  <a:ea typeface="Artegra Slab Bold"/>
                  <a:cs typeface="Artegra Slab Bold"/>
                  <a:sym typeface="Artegra Slab Bold"/>
                </a:rPr>
                <a:t>Complexidade de Tempo em Grafos Depende da representação do grafo, que pode ser uma Matriz de Adjacência (matriz 2D indicando a presença de arestas) ou uma Lista de Adjacência (cada vértice possui uma lista de vizinhos).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22178746" cy="2098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5"/>
                </a:lnSpc>
              </a:pPr>
              <a:r>
                <a:rPr lang="en-US" sz="3004" b="true">
                  <a:solidFill>
                    <a:srgbClr val="F1F6CE"/>
                  </a:solidFill>
                  <a:latin typeface="Artegra Slab Bold"/>
                  <a:ea typeface="Artegra Slab Bold"/>
                  <a:cs typeface="Artegra Slab Bold"/>
                  <a:sym typeface="Artegra Slab Bold"/>
                </a:rPr>
                <a:t>Complexidade de Tempo em Grafos Depende da representação do grafo, que pode ser uma Matriz de Adjacência (matriz 2D indicando a presença de arestas) ou uma Lista de Adjacência (cada vértice possui uma lista de vizinhos).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3494930"/>
            <a:ext cx="9471607" cy="3592145"/>
            <a:chOff x="0" y="0"/>
            <a:chExt cx="12628810" cy="478952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22476" y="-13357"/>
              <a:ext cx="7063171" cy="5969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2742" b="true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Inserção de Arestas e Vértices: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7063171" cy="5969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2742" b="true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Inserção de Arestas e Vértices: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62139" y="935937"/>
              <a:ext cx="12566671" cy="3833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98"/>
                </a:lnSpc>
              </a:pPr>
              <a:r>
                <a:rPr lang="en-US" sz="2355" b="true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Matriz de Adjacência:</a:t>
              </a:r>
            </a:p>
            <a:p>
              <a:pPr algn="l" marL="508642" indent="-254321" lvl="1">
                <a:lnSpc>
                  <a:spcPts val="3298"/>
                </a:lnSpc>
                <a:buFont typeface="Arial"/>
                <a:buChar char="•"/>
              </a:pPr>
              <a:r>
                <a:rPr lang="en-US" b="true" sz="2355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Inserção de Aresta: O(1) — alteração na matriz.</a:t>
              </a:r>
            </a:p>
            <a:p>
              <a:pPr algn="l" marL="508642" indent="-254321" lvl="1">
                <a:lnSpc>
                  <a:spcPts val="3298"/>
                </a:lnSpc>
                <a:buFont typeface="Arial"/>
                <a:buChar char="•"/>
              </a:pPr>
              <a:r>
                <a:rPr lang="en-US" b="true" sz="2355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Inserção de Vértice: O(V²) — redimensionamento da matriz.</a:t>
              </a:r>
            </a:p>
            <a:p>
              <a:pPr algn="l">
                <a:lnSpc>
                  <a:spcPts val="3298"/>
                </a:lnSpc>
              </a:pPr>
            </a:p>
            <a:p>
              <a:pPr algn="l">
                <a:lnSpc>
                  <a:spcPts val="3298"/>
                </a:lnSpc>
              </a:pPr>
              <a:r>
                <a:rPr lang="en-US" sz="2355" b="true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Lista de Adjacência:</a:t>
              </a:r>
            </a:p>
            <a:p>
              <a:pPr algn="l" marL="508642" indent="-254321" lvl="1">
                <a:lnSpc>
                  <a:spcPts val="3298"/>
                </a:lnSpc>
                <a:buFont typeface="Arial"/>
                <a:buChar char="•"/>
              </a:pPr>
              <a:r>
                <a:rPr lang="en-US" b="true" sz="2355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Inserção de Aresta: O(1) — adição na lista.</a:t>
              </a:r>
            </a:p>
            <a:p>
              <a:pPr algn="l" marL="508642" indent="-254321" lvl="1">
                <a:lnSpc>
                  <a:spcPts val="3298"/>
                </a:lnSpc>
                <a:buFont typeface="Arial"/>
                <a:buChar char="•"/>
              </a:pPr>
              <a:r>
                <a:rPr lang="en-US" b="true" sz="2355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Inserção de Vértice: O(1) — criação de nova lista.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2476" y="955769"/>
              <a:ext cx="12566671" cy="3833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98"/>
                </a:lnSpc>
              </a:pPr>
              <a:r>
                <a:rPr lang="en-US" sz="2355" b="true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Matriz de Adjacência:</a:t>
              </a:r>
            </a:p>
            <a:p>
              <a:pPr algn="l" marL="508642" indent="-254321" lvl="1">
                <a:lnSpc>
                  <a:spcPts val="3298"/>
                </a:lnSpc>
                <a:buFont typeface="Arial"/>
                <a:buChar char="•"/>
              </a:pPr>
              <a:r>
                <a:rPr lang="en-US" b="true" sz="2355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Inserção de Aresta: O(1) — alteração na matriz.</a:t>
              </a:r>
            </a:p>
            <a:p>
              <a:pPr algn="l" marL="508642" indent="-254321" lvl="1">
                <a:lnSpc>
                  <a:spcPts val="3298"/>
                </a:lnSpc>
                <a:buFont typeface="Arial"/>
                <a:buChar char="•"/>
              </a:pPr>
              <a:r>
                <a:rPr lang="en-US" b="true" sz="2355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Inserção de Vértice: O(V²) — redimensionamento da matriz.</a:t>
              </a:r>
            </a:p>
            <a:p>
              <a:pPr algn="l">
                <a:lnSpc>
                  <a:spcPts val="3298"/>
                </a:lnSpc>
              </a:pPr>
            </a:p>
            <a:p>
              <a:pPr algn="l">
                <a:lnSpc>
                  <a:spcPts val="3298"/>
                </a:lnSpc>
              </a:pPr>
              <a:r>
                <a:rPr lang="en-US" sz="2355" b="true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Lista de Adjacência:</a:t>
              </a:r>
            </a:p>
            <a:p>
              <a:pPr algn="l" marL="508642" indent="-254321" lvl="1">
                <a:lnSpc>
                  <a:spcPts val="3298"/>
                </a:lnSpc>
                <a:buFont typeface="Arial"/>
                <a:buChar char="•"/>
              </a:pPr>
              <a:r>
                <a:rPr lang="en-US" b="true" sz="2355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Inserção de Aresta: O(1) — adição na lista.</a:t>
              </a:r>
            </a:p>
            <a:p>
              <a:pPr algn="l" marL="508642" indent="-254321" lvl="1">
                <a:lnSpc>
                  <a:spcPts val="3298"/>
                </a:lnSpc>
                <a:buFont typeface="Arial"/>
                <a:buChar char="•"/>
              </a:pPr>
              <a:r>
                <a:rPr lang="en-US" b="true" sz="2355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Inserção de Vértice: O(1) — criação de nova lista.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80250" y="3494930"/>
            <a:ext cx="8507750" cy="3535069"/>
            <a:chOff x="0" y="0"/>
            <a:chExt cx="11343667" cy="471342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48715" y="-22482"/>
              <a:ext cx="7260137" cy="57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90"/>
                </a:lnSpc>
              </a:pPr>
              <a:r>
                <a:rPr lang="en-US" sz="2636" b="true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Remoção de Arestas e Vértices: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7260137" cy="57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90"/>
                </a:lnSpc>
              </a:pPr>
              <a:r>
                <a:rPr lang="en-US" sz="2636" b="true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Remoção de Arestas e Vértices: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6401" y="803421"/>
              <a:ext cx="11297266" cy="3910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6"/>
                </a:lnSpc>
              </a:pPr>
              <a:r>
                <a:rPr lang="en-US" sz="2097" b="true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Matriz de Adjacência:</a:t>
              </a:r>
            </a:p>
            <a:p>
              <a:pPr algn="l" marL="452812" indent="-226406" lvl="1">
                <a:lnSpc>
                  <a:spcPts val="2936"/>
                </a:lnSpc>
                <a:buFont typeface="Arial"/>
                <a:buChar char="•"/>
              </a:pPr>
              <a:r>
                <a:rPr lang="en-US" b="true" sz="2097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R</a:t>
              </a:r>
              <a:r>
                <a:rPr lang="en-US" b="true" sz="2097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emoção de Aresta: O(1) — alteração na matriz.</a:t>
              </a:r>
            </a:p>
            <a:p>
              <a:pPr algn="l" marL="452812" indent="-226406" lvl="1">
                <a:lnSpc>
                  <a:spcPts val="2936"/>
                </a:lnSpc>
                <a:buFont typeface="Arial"/>
                <a:buChar char="•"/>
              </a:pPr>
              <a:r>
                <a:rPr lang="en-US" b="true" sz="2097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R</a:t>
              </a:r>
              <a:r>
                <a:rPr lang="en-US" b="true" sz="2097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emoção de Vértice: O(V²) — redimensionamento da matriz.</a:t>
              </a:r>
            </a:p>
            <a:p>
              <a:pPr algn="l">
                <a:lnSpc>
                  <a:spcPts val="2936"/>
                </a:lnSpc>
              </a:pPr>
            </a:p>
            <a:p>
              <a:pPr algn="l">
                <a:lnSpc>
                  <a:spcPts val="2936"/>
                </a:lnSpc>
              </a:pPr>
              <a:r>
                <a:rPr lang="en-US" sz="2097" b="true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Lista de Adjacência:</a:t>
              </a:r>
            </a:p>
            <a:p>
              <a:pPr algn="l" marL="452812" indent="-226406" lvl="1">
                <a:lnSpc>
                  <a:spcPts val="2936"/>
                </a:lnSpc>
                <a:buFont typeface="Arial"/>
                <a:buChar char="•"/>
              </a:pPr>
              <a:r>
                <a:rPr lang="en-US" b="true" sz="2097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Remoção de Aresta: O(E) — busca e remoção na lista.</a:t>
              </a:r>
            </a:p>
            <a:p>
              <a:pPr algn="l" marL="452812" indent="-226406" lvl="1">
                <a:lnSpc>
                  <a:spcPts val="2936"/>
                </a:lnSpc>
                <a:buFont typeface="Arial"/>
                <a:buChar char="•"/>
              </a:pPr>
              <a:r>
                <a:rPr lang="en-US" b="true" sz="2097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R</a:t>
              </a:r>
              <a:r>
                <a:rPr lang="en-US" b="true" sz="2097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emoção de Vértice: O(V + E) — remoção do vértice e ajuste das listas.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772486"/>
              <a:ext cx="11297266" cy="3910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6"/>
                </a:lnSpc>
              </a:pPr>
              <a:r>
                <a:rPr lang="en-US" sz="2097" b="true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Matriz de Adjacência:</a:t>
              </a:r>
            </a:p>
            <a:p>
              <a:pPr algn="l" marL="452812" indent="-226406" lvl="1">
                <a:lnSpc>
                  <a:spcPts val="2936"/>
                </a:lnSpc>
                <a:buFont typeface="Arial"/>
                <a:buChar char="•"/>
              </a:pPr>
              <a:r>
                <a:rPr lang="en-US" b="true" sz="2097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R</a:t>
              </a:r>
              <a:r>
                <a:rPr lang="en-US" b="true" sz="2097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emoção de Aresta: O(1) — alteração na matriz.</a:t>
              </a:r>
            </a:p>
            <a:p>
              <a:pPr algn="l" marL="452812" indent="-226406" lvl="1">
                <a:lnSpc>
                  <a:spcPts val="2936"/>
                </a:lnSpc>
                <a:buFont typeface="Arial"/>
                <a:buChar char="•"/>
              </a:pPr>
              <a:r>
                <a:rPr lang="en-US" b="true" sz="2097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R</a:t>
              </a:r>
              <a:r>
                <a:rPr lang="en-US" b="true" sz="2097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emoção de Vértice: O(V²) — redimensionamento da matriz.</a:t>
              </a:r>
            </a:p>
            <a:p>
              <a:pPr algn="l">
                <a:lnSpc>
                  <a:spcPts val="2936"/>
                </a:lnSpc>
              </a:pPr>
            </a:p>
            <a:p>
              <a:pPr algn="l">
                <a:lnSpc>
                  <a:spcPts val="2936"/>
                </a:lnSpc>
              </a:pPr>
              <a:r>
                <a:rPr lang="en-US" sz="2097" b="true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Lista de Adjacência:</a:t>
              </a:r>
            </a:p>
            <a:p>
              <a:pPr algn="l" marL="452812" indent="-226406" lvl="1">
                <a:lnSpc>
                  <a:spcPts val="2936"/>
                </a:lnSpc>
                <a:buFont typeface="Arial"/>
                <a:buChar char="•"/>
              </a:pPr>
              <a:r>
                <a:rPr lang="en-US" b="true" sz="2097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Remoção de Aresta: O(E) — busca e remoção na lista.</a:t>
              </a:r>
            </a:p>
            <a:p>
              <a:pPr algn="l" marL="452812" indent="-226406" lvl="1">
                <a:lnSpc>
                  <a:spcPts val="2936"/>
                </a:lnSpc>
                <a:buFont typeface="Arial"/>
                <a:buChar char="•"/>
              </a:pPr>
              <a:r>
                <a:rPr lang="en-US" b="true" sz="2097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R</a:t>
              </a:r>
              <a:r>
                <a:rPr lang="en-US" b="true" sz="2097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emoção de Vértice: O(V + E) — remoção do vértice e ajuste das listas.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674939" y="7990332"/>
            <a:ext cx="8499406" cy="1399830"/>
            <a:chOff x="0" y="0"/>
            <a:chExt cx="11332542" cy="1866441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1987900" y="-57150"/>
              <a:ext cx="8197800" cy="654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7"/>
                </a:lnSpc>
              </a:pPr>
              <a:r>
                <a:rPr lang="en-US" sz="2976" b="true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Busca de Arestas: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934668" y="-55597"/>
              <a:ext cx="8197800" cy="654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7"/>
                </a:lnSpc>
              </a:pPr>
              <a:r>
                <a:rPr lang="en-US" sz="2976" b="true">
                  <a:solidFill>
                    <a:srgbClr val="F1F6CE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Busca de Arestas: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41997" y="807281"/>
              <a:ext cx="11290545" cy="1059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01216" indent="-250608" lvl="1">
                <a:lnSpc>
                  <a:spcPts val="3250"/>
                </a:lnSpc>
                <a:buFont typeface="Arial"/>
                <a:buChar char="•"/>
              </a:pPr>
              <a:r>
                <a:rPr lang="en-US" b="true" sz="2321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Matriz de Adjacência: O(1) — acesso direto à posição na matriz.</a:t>
              </a:r>
            </a:p>
            <a:p>
              <a:pPr algn="l" marL="501216" indent="-250608" lvl="1">
                <a:lnSpc>
                  <a:spcPts val="3250"/>
                </a:lnSpc>
                <a:buFont typeface="Arial"/>
                <a:buChar char="•"/>
              </a:pPr>
              <a:r>
                <a:rPr lang="en-US" b="true" sz="2321">
                  <a:solidFill>
                    <a:srgbClr val="000000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Lista de Adjacência: O(V) — percorre a lista de adjacências.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798856"/>
              <a:ext cx="11290545" cy="1059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01216" indent="-250608" lvl="1">
                <a:lnSpc>
                  <a:spcPts val="3250"/>
                </a:lnSpc>
                <a:buFont typeface="Arial"/>
                <a:buChar char="•"/>
              </a:pPr>
              <a:r>
                <a:rPr lang="en-US" b="true" sz="2321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Matriz de Adjacência: O(1) — acesso direto à posição na matriz.</a:t>
              </a:r>
            </a:p>
            <a:p>
              <a:pPr algn="l" marL="501216" indent="-250608" lvl="1">
                <a:lnSpc>
                  <a:spcPts val="3250"/>
                </a:lnSpc>
                <a:buFont typeface="Arial"/>
                <a:buChar char="•"/>
              </a:pPr>
              <a:r>
                <a:rPr lang="en-US" b="true" sz="2321">
                  <a:solidFill>
                    <a:srgbClr val="F1F6CE"/>
                  </a:solidFill>
                  <a:latin typeface="Breul Grotesk Bold"/>
                  <a:ea typeface="Breul Grotesk Bold"/>
                  <a:cs typeface="Breul Grotesk Bold"/>
                  <a:sym typeface="Breul Grotesk Bold"/>
                </a:rPr>
                <a:t>Lista de Adjacência: O(V) — percorre a lista de adjacências.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43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-6666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113999" y="1649960"/>
          <a:ext cx="16060003" cy="6477401"/>
        </p:xfrm>
        <a:graphic>
          <a:graphicData uri="http://schemas.openxmlformats.org/drawingml/2006/table">
            <a:tbl>
              <a:tblPr/>
              <a:tblGrid>
                <a:gridCol w="4444426"/>
                <a:gridCol w="5660283"/>
                <a:gridCol w="5955295"/>
              </a:tblGrid>
              <a:tr h="11593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TAN Buster"/>
                          <a:ea typeface="TAN Buster"/>
                          <a:cs typeface="TAN Buster"/>
                          <a:sym typeface="TAN Buster"/>
                        </a:rPr>
                        <a:t>Operação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1D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TAN Buster"/>
                          <a:ea typeface="TAN Buster"/>
                          <a:cs typeface="TAN Buster"/>
                          <a:sym typeface="TAN Buster"/>
                        </a:rPr>
                        <a:t>Matriz de Adjacência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1D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TAN Buster"/>
                          <a:ea typeface="TAN Buster"/>
                          <a:cs typeface="TAN Buster"/>
                          <a:sym typeface="TAN Buster"/>
                        </a:rPr>
                        <a:t>Lista de Adjacência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1D6"/>
                    </a:solidFill>
                  </a:tcPr>
                </a:tc>
              </a:tr>
              <a:tr h="10708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Inserir Aresta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</a:tr>
              <a:tr h="10708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Inserir Vértice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O(V²)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</a:tr>
              <a:tr h="10708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Remover Aresta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O(E)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</a:tr>
              <a:tr h="10708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Remover Vértice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O(V²)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O(V + E)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</a:tr>
              <a:tr h="10347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Buscar Aresta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O(V)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2799140" y="360851"/>
            <a:ext cx="12653183" cy="873527"/>
            <a:chOff x="0" y="0"/>
            <a:chExt cx="16870910" cy="116470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48716" y="-91554"/>
              <a:ext cx="16822194" cy="1256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000000"/>
                  </a:solidFill>
                  <a:latin typeface="TAN Buster"/>
                  <a:ea typeface="TAN Buster"/>
                  <a:cs typeface="TAN Buster"/>
                  <a:sym typeface="TAN Buster"/>
                </a:rPr>
                <a:t>Complexidade de Tempo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14300"/>
              <a:ext cx="16822194" cy="1256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F1F6CE"/>
                  </a:solidFill>
                  <a:latin typeface="TAN Buster"/>
                  <a:ea typeface="TAN Buster"/>
                  <a:cs typeface="TAN Buster"/>
                  <a:sym typeface="TAN Buster"/>
                </a:rPr>
                <a:t>Complexidade de Tempo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7407" y="8542943"/>
            <a:ext cx="18223783" cy="1182628"/>
            <a:chOff x="0" y="0"/>
            <a:chExt cx="24298377" cy="157683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73080" y="-13740"/>
              <a:ext cx="24225297" cy="1590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2"/>
                </a:lnSpc>
              </a:pPr>
              <a:r>
                <a:rPr lang="en-US" b="true" sz="2351">
                  <a:solidFill>
                    <a:srgbClr val="000000"/>
                  </a:solidFill>
                  <a:latin typeface="Artegra Slab Bold"/>
                  <a:ea typeface="Artegra Slab Bold"/>
                  <a:cs typeface="Artegra Slab Bold"/>
                  <a:sym typeface="Artegra Slab Bold"/>
                </a:rPr>
                <a:t>Matr</a:t>
              </a:r>
              <a:r>
                <a:rPr lang="en-US" b="true" sz="2351">
                  <a:solidFill>
                    <a:srgbClr val="000000"/>
                  </a:solidFill>
                  <a:latin typeface="Artegra Slab Bold"/>
                  <a:ea typeface="Artegra Slab Bold"/>
                  <a:cs typeface="Artegra Slab Bold"/>
                  <a:sym typeface="Artegra Slab Bold"/>
                </a:rPr>
                <a:t>iz de Adjacência: Eficiente para grafos densos, mas consome mais memória e é custosa para adições/remissões de vértices.</a:t>
              </a:r>
            </a:p>
            <a:p>
              <a:pPr algn="ctr">
                <a:lnSpc>
                  <a:spcPts val="3292"/>
                </a:lnSpc>
              </a:pPr>
              <a:r>
                <a:rPr lang="en-US" b="true" sz="2351">
                  <a:solidFill>
                    <a:srgbClr val="000000"/>
                  </a:solidFill>
                  <a:latin typeface="Artegra Slab Bold"/>
                  <a:ea typeface="Artegra Slab Bold"/>
                  <a:cs typeface="Artegra Slab Bold"/>
                  <a:sym typeface="Artegra Slab Bold"/>
                </a:rPr>
                <a:t>Lista de Adjacência: Mais eficiente para grafos esparsos, flexível para inserção e remoção de vértices e arestas.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24225297" cy="1590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2"/>
                </a:lnSpc>
              </a:pPr>
              <a:r>
                <a:rPr lang="en-US" b="true" sz="2351">
                  <a:solidFill>
                    <a:srgbClr val="F1F6CE"/>
                  </a:solidFill>
                  <a:latin typeface="Artegra Slab Bold"/>
                  <a:ea typeface="Artegra Slab Bold"/>
                  <a:cs typeface="Artegra Slab Bold"/>
                  <a:sym typeface="Artegra Slab Bold"/>
                </a:rPr>
                <a:t>Matriz de Adjacência: Eficiente para grafos densos, mas consome mais memória e é custosa para adições/remissões de vértices.</a:t>
              </a:r>
            </a:p>
            <a:p>
              <a:pPr algn="ctr">
                <a:lnSpc>
                  <a:spcPts val="3292"/>
                </a:lnSpc>
              </a:pPr>
              <a:r>
                <a:rPr lang="en-US" b="true" sz="2351">
                  <a:solidFill>
                    <a:srgbClr val="F1F6CE"/>
                  </a:solidFill>
                  <a:latin typeface="Artegra Slab Bold"/>
                  <a:ea typeface="Artegra Slab Bold"/>
                  <a:cs typeface="Artegra Slab Bold"/>
                  <a:sym typeface="Artegra Slab Bold"/>
                </a:rPr>
                <a:t>Lista de Adjacência: Mais eficiente para grafos esparsos, flexível para inserção e remoção de vértices e arestas.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43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-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16259" y="360851"/>
            <a:ext cx="12736063" cy="873527"/>
            <a:chOff x="0" y="0"/>
            <a:chExt cx="16981418" cy="116470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59224" y="-91554"/>
              <a:ext cx="16822194" cy="1256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000000"/>
                  </a:solidFill>
                  <a:latin typeface="TAN Buster"/>
                  <a:ea typeface="TAN Buster"/>
                  <a:cs typeface="TAN Buster"/>
                  <a:sym typeface="TAN Buster"/>
                </a:rPr>
                <a:t>Uso de Memória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14300"/>
              <a:ext cx="16822194" cy="1256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F1F6CE"/>
                  </a:solidFill>
                  <a:latin typeface="TAN Buster"/>
                  <a:ea typeface="TAN Buster"/>
                  <a:cs typeface="TAN Buster"/>
                  <a:sym typeface="TAN Buster"/>
                </a:rPr>
                <a:t>Uso de Memória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89563" y="1487552"/>
            <a:ext cx="15558893" cy="3349142"/>
            <a:chOff x="0" y="0"/>
            <a:chExt cx="20745190" cy="446552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6142763" y="-53150"/>
              <a:ext cx="9101989" cy="780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47"/>
                </a:lnSpc>
                <a:spcBef>
                  <a:spcPct val="0"/>
                </a:spcBef>
              </a:pPr>
              <a:r>
                <a:rPr lang="en-US" b="true" sz="3534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Inserção de Arestas e Vértices: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6102435" y="-66675"/>
              <a:ext cx="9101495" cy="776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47"/>
                </a:lnSpc>
                <a:spcBef>
                  <a:spcPct val="0"/>
                </a:spcBef>
              </a:pPr>
              <a:r>
                <a:rPr lang="en-US" b="true" sz="3534">
                  <a:solidFill>
                    <a:srgbClr val="F1F6CE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Inserção de Arestas e Vértices: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13731" y="830728"/>
              <a:ext cx="20631459" cy="36347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55"/>
                </a:lnSpc>
                <a:spcBef>
                  <a:spcPct val="0"/>
                </a:spcBef>
              </a:pPr>
              <a:r>
                <a:rPr lang="en-US" b="true" sz="3110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Matriz de Adjacê</a:t>
              </a:r>
              <a:r>
                <a:rPr lang="en-US" b="true" sz="3110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ncia:</a:t>
              </a:r>
            </a:p>
            <a:p>
              <a:pPr algn="ctr" marL="671642" indent="-335821" lvl="1">
                <a:lnSpc>
                  <a:spcPts val="4355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110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Estrutura: Matriz V×V , onde V é o número de vértices.</a:t>
              </a:r>
            </a:p>
            <a:p>
              <a:pPr algn="ctr" marL="671642" indent="-335821" lvl="1">
                <a:lnSpc>
                  <a:spcPts val="4355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110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Uso de Memória: O(V²), ideal para grafos densos, pois armazena informações para todos os pares de vértices.</a:t>
              </a:r>
            </a:p>
            <a:p>
              <a:pPr algn="ctr" marL="671642" indent="-335821" lvl="1">
                <a:lnSpc>
                  <a:spcPts val="4355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110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Exemplo: Um grafo completo com 5 vértices ocupa 25 posições na matriz.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35435"/>
              <a:ext cx="20631459" cy="3579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48"/>
                </a:lnSpc>
              </a:pPr>
              <a:r>
                <a:rPr lang="en-US" sz="3106" b="true">
                  <a:solidFill>
                    <a:srgbClr val="F1F6CE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 Matriz de Adjacência:</a:t>
              </a:r>
            </a:p>
            <a:p>
              <a:pPr algn="ctr" marL="670670" indent="-335335" lvl="1">
                <a:lnSpc>
                  <a:spcPts val="4348"/>
                </a:lnSpc>
                <a:buFont typeface="Arial"/>
                <a:buChar char="•"/>
              </a:pPr>
              <a:r>
                <a:rPr lang="en-US" b="true" sz="3106">
                  <a:solidFill>
                    <a:srgbClr val="F1F6CE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Estrutura: Matriz V×V , onde V é o número de vértices.</a:t>
              </a:r>
            </a:p>
            <a:p>
              <a:pPr algn="ctr" marL="670670" indent="-335335" lvl="1">
                <a:lnSpc>
                  <a:spcPts val="4348"/>
                </a:lnSpc>
                <a:buFont typeface="Arial"/>
                <a:buChar char="•"/>
              </a:pPr>
              <a:r>
                <a:rPr lang="en-US" b="true" sz="3106">
                  <a:solidFill>
                    <a:srgbClr val="F1F6CE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Uso de Memória: O(V²), ideal para grafos densos, pois armazena informações para todos os pares de vértices.</a:t>
              </a:r>
            </a:p>
            <a:p>
              <a:pPr algn="ctr" marL="670670" indent="-335335" lvl="1">
                <a:lnSpc>
                  <a:spcPts val="434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106">
                  <a:solidFill>
                    <a:srgbClr val="F1F6CE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Exemplo: Um grafo completo com 5 vértices ocupa 25 posições na matriz.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80275" y="5331264"/>
            <a:ext cx="15968180" cy="3927036"/>
            <a:chOff x="0" y="0"/>
            <a:chExt cx="21290907" cy="523604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6245592" y="-39625"/>
              <a:ext cx="9101989" cy="780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47"/>
                </a:lnSpc>
                <a:spcBef>
                  <a:spcPct val="0"/>
                </a:spcBef>
              </a:pPr>
              <a:r>
                <a:rPr lang="en-US" b="true" sz="3534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Lista de Adjacência: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191739" y="-66675"/>
              <a:ext cx="9101495" cy="776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47"/>
                </a:lnSpc>
                <a:spcBef>
                  <a:spcPct val="0"/>
                </a:spcBef>
              </a:pPr>
              <a:r>
                <a:rPr lang="en-US" b="true" sz="3534">
                  <a:solidFill>
                    <a:srgbClr val="F1F6CE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Lista de Adjacência: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7234" y="864654"/>
              <a:ext cx="21111845" cy="43713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55"/>
                </a:lnSpc>
              </a:pPr>
              <a:r>
                <a:rPr lang="en-US" b="true" sz="3110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Estrutura: Cada vértice possui uma lista de seus vértices adjacentes.</a:t>
              </a:r>
            </a:p>
            <a:p>
              <a:pPr algn="ctr">
                <a:lnSpc>
                  <a:spcPts val="4355"/>
                </a:lnSpc>
              </a:pPr>
            </a:p>
            <a:p>
              <a:pPr algn="ctr">
                <a:lnSpc>
                  <a:spcPts val="4355"/>
                </a:lnSpc>
              </a:pPr>
              <a:r>
                <a:rPr lang="en-US" b="true" sz="3110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Uso de Memória: O(V+E)O(V + E)O(V+E), onde EEE é o número de arestas; mais eficiente para grafos esparsos.</a:t>
              </a:r>
            </a:p>
            <a:p>
              <a:pPr algn="ctr">
                <a:lnSpc>
                  <a:spcPts val="4355"/>
                </a:lnSpc>
              </a:pPr>
            </a:p>
            <a:p>
              <a:pPr algn="ctr">
                <a:lnSpc>
                  <a:spcPts val="4355"/>
                </a:lnSpc>
              </a:pPr>
              <a:r>
                <a:rPr lang="en-US" b="true" sz="3110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Exemplo: Um grafo com 5 vértices e 3 arestas armazena apenas 8 entradas.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848570"/>
              <a:ext cx="21290907" cy="42953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48"/>
                </a:lnSpc>
              </a:pPr>
              <a:r>
                <a:rPr lang="en-US" b="true" sz="3106">
                  <a:solidFill>
                    <a:srgbClr val="F1F6CE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Estrutura: Cada vértice possui uma lista de seus vértices adjacentes.</a:t>
              </a:r>
            </a:p>
            <a:p>
              <a:pPr algn="ctr">
                <a:lnSpc>
                  <a:spcPts val="4348"/>
                </a:lnSpc>
              </a:pPr>
            </a:p>
            <a:p>
              <a:pPr algn="ctr">
                <a:lnSpc>
                  <a:spcPts val="4348"/>
                </a:lnSpc>
              </a:pPr>
              <a:r>
                <a:rPr lang="en-US" b="true" sz="3106">
                  <a:solidFill>
                    <a:srgbClr val="F1F6CE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Uso de Memória: O(V+E)O(V + E)O(V+E), onde EEE é o número de arestas; mais eficiente para grafos esparsos.</a:t>
              </a:r>
            </a:p>
            <a:p>
              <a:pPr algn="ctr">
                <a:lnSpc>
                  <a:spcPts val="4348"/>
                </a:lnSpc>
              </a:pPr>
            </a:p>
            <a:p>
              <a:pPr algn="ctr">
                <a:lnSpc>
                  <a:spcPts val="4348"/>
                </a:lnSpc>
              </a:pPr>
              <a:r>
                <a:rPr lang="en-US" b="true" sz="3106">
                  <a:solidFill>
                    <a:srgbClr val="F1F6CE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Exemplo: Um grafo com 5 vértices e 3 arestas armazena apenas 8 entradas.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43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-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16259" y="360851"/>
            <a:ext cx="12736063" cy="873527"/>
            <a:chOff x="0" y="0"/>
            <a:chExt cx="16981418" cy="116470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59224" y="-91554"/>
              <a:ext cx="16822194" cy="1256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000000"/>
                  </a:solidFill>
                  <a:latin typeface="TAN Buster"/>
                  <a:ea typeface="TAN Buster"/>
                  <a:cs typeface="TAN Buster"/>
                  <a:sym typeface="TAN Buster"/>
                </a:rPr>
                <a:t>Uso de Memória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14300"/>
              <a:ext cx="16822194" cy="1256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18"/>
                </a:lnSpc>
              </a:pPr>
              <a:r>
                <a:rPr lang="en-US" sz="5655">
                  <a:solidFill>
                    <a:srgbClr val="F1F6CE"/>
                  </a:solidFill>
                  <a:latin typeface="TAN Buster"/>
                  <a:ea typeface="TAN Buster"/>
                  <a:cs typeface="TAN Buster"/>
                  <a:sym typeface="TAN Buster"/>
                </a:rPr>
                <a:t>Uso de Memória</a:t>
              </a:r>
            </a:p>
          </p:txBody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0" y="2377029"/>
          <a:ext cx="18288000" cy="3902969"/>
        </p:xfrm>
        <a:graphic>
          <a:graphicData uri="http://schemas.openxmlformats.org/drawingml/2006/table">
            <a:tbl>
              <a:tblPr/>
              <a:tblGrid>
                <a:gridCol w="5187354"/>
                <a:gridCol w="6402860"/>
                <a:gridCol w="6697786"/>
              </a:tblGrid>
              <a:tr h="11638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TAN Buster"/>
                          <a:ea typeface="TAN Buster"/>
                          <a:cs typeface="TAN Buster"/>
                          <a:sym typeface="TAN Buster"/>
                        </a:rPr>
                        <a:t>Representação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1D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TAN Buster"/>
                          <a:ea typeface="TAN Buster"/>
                          <a:cs typeface="TAN Buster"/>
                          <a:sym typeface="TAN Buster"/>
                        </a:rPr>
                        <a:t>Uso de Memória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1D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TAN Buster"/>
                          <a:ea typeface="TAN Buster"/>
                          <a:cs typeface="TAN Buster"/>
                          <a:sym typeface="TAN Buster"/>
                        </a:rPr>
                        <a:t>Melhor para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1D6"/>
                    </a:solidFill>
                  </a:tcPr>
                </a:tc>
              </a:tr>
              <a:tr h="16640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Matriz de Adjacência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O(V²)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Grafos densos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</a:tr>
              <a:tr h="10750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Lista de Adjacência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O(V + E)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Zantiqa"/>
                          <a:ea typeface="Zantiqa"/>
                          <a:cs typeface="Zantiqa"/>
                          <a:sym typeface="Zantiqa"/>
                        </a:rPr>
                        <a:t>Grafos esparsos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CE"/>
                    </a:solidFill>
                  </a:tcPr>
                </a:tc>
              </a:tr>
            </a:tbl>
          </a:graphicData>
        </a:graphic>
      </p:graphicFrame>
      <p:grpSp>
        <p:nvGrpSpPr>
          <p:cNvPr name="Group 7" id="7"/>
          <p:cNvGrpSpPr/>
          <p:nvPr/>
        </p:nvGrpSpPr>
        <p:grpSpPr>
          <a:xfrm rot="0">
            <a:off x="221776" y="6953163"/>
            <a:ext cx="18066224" cy="1422557"/>
            <a:chOff x="0" y="0"/>
            <a:chExt cx="24088299" cy="189674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59301" y="-76200"/>
              <a:ext cx="24028997" cy="1942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94"/>
                </a:lnSpc>
              </a:pPr>
              <a:r>
                <a:rPr lang="en-US" b="true" sz="4353">
                  <a:solidFill>
                    <a:srgbClr val="000000"/>
                  </a:solidFill>
                  <a:latin typeface="Artegra Slab Bold"/>
                  <a:ea typeface="Artegra Slab Bold"/>
                  <a:cs typeface="Artegra Slab Bold"/>
                  <a:sym typeface="Artegra Slab Bold"/>
                </a:rPr>
                <a:t>A escolha da representação deve levar em conta a densidade do grafo e o tipo de operação a ser realizada.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46213"/>
              <a:ext cx="24028997" cy="1942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94"/>
                </a:lnSpc>
              </a:pPr>
              <a:r>
                <a:rPr lang="en-US" b="true" sz="4353">
                  <a:solidFill>
                    <a:srgbClr val="F1F6CE"/>
                  </a:solidFill>
                  <a:latin typeface="Artegra Slab Bold"/>
                  <a:ea typeface="Artegra Slab Bold"/>
                  <a:cs typeface="Artegra Slab Bold"/>
                  <a:sym typeface="Artegra Slab Bold"/>
                </a:rPr>
                <a:t>A escolha da representação deve levar em conta a densidade do grafo e o tipo de operação a ser realizada.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DAGUPEQhqKI</dc:identifier>
  <dcterms:modified xsi:type="dcterms:W3CDTF">2011-08-01T06:04:30Z</dcterms:modified>
  <cp:revision>1</cp:revision>
  <dc:title>PROJETO ESTRUTURA DE DADOS</dc:title>
</cp:coreProperties>
</file>