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124A3F8-8E19-4AE9-AC7A-E51BDCA2D0A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ED2829-9B9F-490F-9C2F-56207C0E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7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A3F8-8E19-4AE9-AC7A-E51BDCA2D0A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829-9B9F-490F-9C2F-56207C0E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8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A3F8-8E19-4AE9-AC7A-E51BDCA2D0A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829-9B9F-490F-9C2F-56207C0E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84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A3F8-8E19-4AE9-AC7A-E51BDCA2D0A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829-9B9F-490F-9C2F-56207C0E1E3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579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A3F8-8E19-4AE9-AC7A-E51BDCA2D0A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829-9B9F-490F-9C2F-56207C0E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58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A3F8-8E19-4AE9-AC7A-E51BDCA2D0A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829-9B9F-490F-9C2F-56207C0E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50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A3F8-8E19-4AE9-AC7A-E51BDCA2D0A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829-9B9F-490F-9C2F-56207C0E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28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A3F8-8E19-4AE9-AC7A-E51BDCA2D0A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829-9B9F-490F-9C2F-56207C0E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40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A3F8-8E19-4AE9-AC7A-E51BDCA2D0A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829-9B9F-490F-9C2F-56207C0E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2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A3F8-8E19-4AE9-AC7A-E51BDCA2D0A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829-9B9F-490F-9C2F-56207C0E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1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A3F8-8E19-4AE9-AC7A-E51BDCA2D0A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829-9B9F-490F-9C2F-56207C0E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A3F8-8E19-4AE9-AC7A-E51BDCA2D0A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829-9B9F-490F-9C2F-56207C0E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4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A3F8-8E19-4AE9-AC7A-E51BDCA2D0A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829-9B9F-490F-9C2F-56207C0E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A3F8-8E19-4AE9-AC7A-E51BDCA2D0A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829-9B9F-490F-9C2F-56207C0E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9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A3F8-8E19-4AE9-AC7A-E51BDCA2D0A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829-9B9F-490F-9C2F-56207C0E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3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A3F8-8E19-4AE9-AC7A-E51BDCA2D0A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829-9B9F-490F-9C2F-56207C0E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1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A3F8-8E19-4AE9-AC7A-E51BDCA2D0A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2829-9B9F-490F-9C2F-56207C0E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4A3F8-8E19-4AE9-AC7A-E51BDCA2D0A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2829-9B9F-490F-9C2F-56207C0E1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82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FC30-B8FE-45B3-A3A2-8FCE756B7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CFC19-4F02-43C5-9424-AD18D3A37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Luis Parra</a:t>
            </a:r>
          </a:p>
        </p:txBody>
      </p:sp>
    </p:spTree>
    <p:extLst>
      <p:ext uri="{BB962C8B-B14F-4D97-AF65-F5344CB8AC3E}">
        <p14:creationId xmlns:p14="http://schemas.microsoft.com/office/powerpoint/2010/main" val="415331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070673"/>
              </p:ext>
            </p:extLst>
          </p:nvPr>
        </p:nvGraphicFramePr>
        <p:xfrm>
          <a:off x="220383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163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[0,1,2,3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]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[1,0,2,3]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939800" y="273472"/>
            <a:ext cx="1007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ejecuta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yield de la </a:t>
            </a:r>
            <a:r>
              <a:rPr lang="en-US" sz="2800" dirty="0" err="1"/>
              <a:t>linea</a:t>
            </a:r>
            <a:r>
              <a:rPr lang="en-US" sz="2800" dirty="0"/>
              <a:t> 5 y </a:t>
            </a:r>
            <a:r>
              <a:rPr lang="en-US" sz="2800" dirty="0" err="1"/>
              <a:t>el</a:t>
            </a:r>
            <a:r>
              <a:rPr lang="en-US" sz="2800" dirty="0"/>
              <a:t> valor [1,0,2,3] se </a:t>
            </a:r>
            <a:r>
              <a:rPr lang="en-US" sz="2800" dirty="0" err="1"/>
              <a:t>guarda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global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13770"/>
              </p:ext>
            </p:extLst>
          </p:nvPr>
        </p:nvGraphicFramePr>
        <p:xfrm>
          <a:off x="5617882" y="4882728"/>
          <a:ext cx="45548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2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6372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18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36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64361"/>
              </p:ext>
            </p:extLst>
          </p:nvPr>
        </p:nvGraphicFramePr>
        <p:xfrm>
          <a:off x="220383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163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[0,1,2,3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]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[1,0,2,3]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939800" y="273472"/>
            <a:ext cx="1007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ejecuta</a:t>
            </a:r>
            <a:r>
              <a:rPr lang="en-US" sz="2800" dirty="0"/>
              <a:t> la </a:t>
            </a:r>
            <a:r>
              <a:rPr lang="en-US" sz="2800" dirty="0" err="1"/>
              <a:t>linea</a:t>
            </a:r>
            <a:r>
              <a:rPr lang="en-US" sz="2800" dirty="0"/>
              <a:t> 8 y se </a:t>
            </a:r>
            <a:r>
              <a:rPr lang="en-US" sz="2800" dirty="0" err="1"/>
              <a:t>imprime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global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2" y="4882728"/>
          <a:ext cx="45548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2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6372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18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[0,1,2,3], [1,0,2,3]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30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05904"/>
              </p:ext>
            </p:extLst>
          </p:nvPr>
        </p:nvGraphicFramePr>
        <p:xfrm>
          <a:off x="220383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163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[0,1,2,3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]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1,0,2,3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939800" y="273472"/>
            <a:ext cx="1007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entra</a:t>
            </a:r>
            <a:r>
              <a:rPr lang="en-US" sz="2800" dirty="0"/>
              <a:t> a ins de la </a:t>
            </a:r>
            <a:r>
              <a:rPr lang="en-US" sz="2800" dirty="0" err="1"/>
              <a:t>linea</a:t>
            </a:r>
            <a:r>
              <a:rPr lang="en-US" sz="2800" dirty="0"/>
              <a:t> 7 </a:t>
            </a:r>
            <a:r>
              <a:rPr lang="en-US" sz="2800" dirty="0" err="1"/>
              <a:t>nuevamente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2" y="4882728"/>
          <a:ext cx="45548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2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6372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18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[0,1,2,3], [1,0,2,3]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75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026"/>
              </p:ext>
            </p:extLst>
          </p:nvPr>
        </p:nvGraphicFramePr>
        <p:xfrm>
          <a:off x="220383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163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[0,1,2,3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]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1,0,2,3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939800" y="273472"/>
            <a:ext cx="1007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entra</a:t>
            </a:r>
            <a:r>
              <a:rPr lang="en-US" sz="2800" dirty="0"/>
              <a:t> al ins de la </a:t>
            </a:r>
            <a:r>
              <a:rPr lang="en-US" sz="2800" dirty="0" err="1"/>
              <a:t>linea</a:t>
            </a:r>
            <a:r>
              <a:rPr lang="en-US" sz="2800" dirty="0"/>
              <a:t> 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57279"/>
              </p:ext>
            </p:extLst>
          </p:nvPr>
        </p:nvGraphicFramePr>
        <p:xfrm>
          <a:off x="5617882" y="4882728"/>
          <a:ext cx="45548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2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6372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18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[0,1,2,3], [1,0,2,3]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17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85546"/>
              </p:ext>
            </p:extLst>
          </p:nvPr>
        </p:nvGraphicFramePr>
        <p:xfrm>
          <a:off x="220383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163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[0,1,2,3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]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1,0,2,3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939800" y="273472"/>
            <a:ext cx="1007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verifica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If de la </a:t>
            </a:r>
            <a:r>
              <a:rPr lang="en-US" sz="2800" dirty="0" err="1"/>
              <a:t>linea</a:t>
            </a:r>
            <a:r>
              <a:rPr lang="en-US" sz="2800" dirty="0"/>
              <a:t> 3, se </a:t>
            </a:r>
            <a:r>
              <a:rPr lang="en-US" sz="2800" dirty="0" err="1"/>
              <a:t>cumple</a:t>
            </a:r>
            <a:r>
              <a:rPr lang="en-US" sz="2800" dirty="0"/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2" y="4882728"/>
          <a:ext cx="45548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2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6372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18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[0,1,2,3], [1,0,2,3]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6504"/>
              </p:ext>
            </p:extLst>
          </p:nvPr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94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2539"/>
              </p:ext>
            </p:extLst>
          </p:nvPr>
        </p:nvGraphicFramePr>
        <p:xfrm>
          <a:off x="220383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163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[0,1,2,3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]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1,0,2,3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939800" y="273472"/>
            <a:ext cx="1007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comienza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for de la </a:t>
            </a:r>
            <a:r>
              <a:rPr lang="en-US" sz="2800" dirty="0" err="1"/>
              <a:t>linea</a:t>
            </a:r>
            <a:r>
              <a:rPr lang="en-US" sz="2800" dirty="0"/>
              <a:t> 4, se </a:t>
            </a:r>
            <a:r>
              <a:rPr lang="en-US" sz="2800" dirty="0" err="1"/>
              <a:t>agrega</a:t>
            </a:r>
            <a:r>
              <a:rPr lang="en-US" sz="2800" dirty="0"/>
              <a:t> una </a:t>
            </a:r>
            <a:r>
              <a:rPr lang="en-US" sz="2800" dirty="0" err="1"/>
              <a:t>nueva</a:t>
            </a:r>
            <a:r>
              <a:rPr lang="en-US" sz="2800" dirty="0"/>
              <a:t> variable </a:t>
            </a:r>
            <a:r>
              <a:rPr lang="en-US" sz="2800" dirty="0" err="1"/>
              <a:t>i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2" y="4882728"/>
          <a:ext cx="45548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2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6372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18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[0,1,2,3], [1,0,2,3]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82946"/>
              </p:ext>
            </p:extLst>
          </p:nvPr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96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122011"/>
              </p:ext>
            </p:extLst>
          </p:nvPr>
        </p:nvGraphicFramePr>
        <p:xfrm>
          <a:off x="220383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163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[0,1,2,3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]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1,0,2,3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939800" y="273472"/>
            <a:ext cx="1007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entra</a:t>
            </a:r>
            <a:r>
              <a:rPr lang="en-US" sz="2800" dirty="0"/>
              <a:t> a ins y se </a:t>
            </a:r>
            <a:r>
              <a:rPr lang="en-US" sz="2800" dirty="0" err="1"/>
              <a:t>ejecuta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yield de la </a:t>
            </a:r>
            <a:r>
              <a:rPr lang="en-US" sz="2800" dirty="0" err="1"/>
              <a:t>linea</a:t>
            </a:r>
            <a:r>
              <a:rPr lang="en-US" sz="2800" dirty="0"/>
              <a:t> 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2" y="4882728"/>
          <a:ext cx="45548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2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6372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18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[0,1,2,3], [1,0,2,3]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075048"/>
              </p:ext>
            </p:extLst>
          </p:nvPr>
        </p:nvGraphicFramePr>
        <p:xfrm>
          <a:off x="5596966" y="101091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21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220383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163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[0,1,2,3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]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1,0,2,3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939800" y="273472"/>
            <a:ext cx="1007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almacena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yield </a:t>
            </a:r>
            <a:r>
              <a:rPr lang="en-US" sz="2800" dirty="0" err="1"/>
              <a:t>en</a:t>
            </a:r>
            <a:r>
              <a:rPr lang="en-US" sz="2800" dirty="0"/>
              <a:t> i7 con valor [0,3]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2" y="4882728"/>
          <a:ext cx="45548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2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6372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18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[0,1,2,3], [1,0,2,3]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659120"/>
              </p:ext>
            </p:extLst>
          </p:nvPr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/>
        </p:nvGraphicFramePr>
        <p:xfrm>
          <a:off x="5596966" y="101091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32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220383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163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[0,1,2,3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]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1,0,2,3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939800" y="273472"/>
            <a:ext cx="1007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ejecuta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yield de la </a:t>
            </a:r>
            <a:r>
              <a:rPr lang="en-US" sz="2800" dirty="0" err="1"/>
              <a:t>linea</a:t>
            </a:r>
            <a:r>
              <a:rPr lang="en-US" sz="2800" dirty="0"/>
              <a:t> 5 y se </a:t>
            </a:r>
            <a:r>
              <a:rPr lang="en-US" sz="2800" dirty="0" err="1"/>
              <a:t>almcena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resultado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i3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1918"/>
              </p:ext>
            </p:extLst>
          </p:nvPr>
        </p:nvGraphicFramePr>
        <p:xfrm>
          <a:off x="5617882" y="4882728"/>
          <a:ext cx="45548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2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6372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18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[2,0,3]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[0,1,2,3], [1,0,2,3]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04348"/>
              </p:ext>
            </p:extLst>
          </p:nvPr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/>
        </p:nvGraphicFramePr>
        <p:xfrm>
          <a:off x="5596966" y="101091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665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220382" y="5181600"/>
          <a:ext cx="4834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417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1,0,2,3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[1,2,0,3]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0" y="27347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ejecuta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yield de la </a:t>
            </a:r>
            <a:r>
              <a:rPr lang="en-US" sz="2800" dirty="0" err="1"/>
              <a:t>linea</a:t>
            </a:r>
            <a:r>
              <a:rPr lang="en-US" sz="2800" dirty="0"/>
              <a:t> 5 </a:t>
            </a:r>
            <a:r>
              <a:rPr lang="en-US" sz="2800" dirty="0" err="1"/>
              <a:t>nuevamente</a:t>
            </a:r>
            <a:r>
              <a:rPr lang="en-US" sz="2800" dirty="0"/>
              <a:t> y se </a:t>
            </a:r>
            <a:r>
              <a:rPr lang="en-US" sz="2800" dirty="0" err="1"/>
              <a:t>almacena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resultado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global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4976718"/>
          <a:ext cx="45548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2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6372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18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[2,0,3]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[0,1,2,3], [1,0,2,3]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/>
        </p:nvGraphicFramePr>
        <p:xfrm>
          <a:off x="5596966" y="101091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35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33665"/>
              </p:ext>
            </p:extLst>
          </p:nvPr>
        </p:nvGraphicFramePr>
        <p:xfrm>
          <a:off x="220383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163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1638300" y="273472"/>
            <a:ext cx="974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INICIAMOS EL LA CORRIDA EN ESTE ESTADO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220383" y="1215792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07599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73480"/>
              </p:ext>
            </p:extLst>
          </p:nvPr>
        </p:nvGraphicFramePr>
        <p:xfrm>
          <a:off x="220382" y="5181600"/>
          <a:ext cx="4834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417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1,0,2,3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[1,2,0,3]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342900" y="273472"/>
            <a:ext cx="1116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imprime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valor de </a:t>
            </a:r>
            <a:r>
              <a:rPr lang="en-US" sz="2800" dirty="0" err="1"/>
              <a:t>i</a:t>
            </a:r>
            <a:r>
              <a:rPr lang="en-US" sz="2800" dirty="0"/>
              <a:t> global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78980"/>
              </p:ext>
            </p:extLst>
          </p:nvPr>
        </p:nvGraphicFramePr>
        <p:xfrm>
          <a:off x="5617881" y="4976718"/>
          <a:ext cx="45548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2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6372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18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[2,0,3]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[0,1,2,3], [1,0,2,3], [1,2,0,3]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/>
        </p:nvGraphicFramePr>
        <p:xfrm>
          <a:off x="5596966" y="101091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920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92204"/>
              </p:ext>
            </p:extLst>
          </p:nvPr>
        </p:nvGraphicFramePr>
        <p:xfrm>
          <a:off x="220382" y="5181600"/>
          <a:ext cx="4834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417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342900" y="273472"/>
            <a:ext cx="1116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entra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ins de la </a:t>
            </a:r>
            <a:r>
              <a:rPr lang="en-US" sz="2800" dirty="0" err="1"/>
              <a:t>linea</a:t>
            </a:r>
            <a:r>
              <a:rPr lang="en-US" sz="2800" dirty="0"/>
              <a:t> 7 y se resume </a:t>
            </a:r>
            <a:r>
              <a:rPr lang="en-US" sz="2800" dirty="0" err="1"/>
              <a:t>ejecucion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4976718"/>
          <a:ext cx="45548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2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6372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18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[2,0,3]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[0,1,2,3], [1,0,2,3], [1,2,0,3]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/>
        </p:nvGraphicFramePr>
        <p:xfrm>
          <a:off x="5596966" y="101091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51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220382" y="5181600"/>
          <a:ext cx="4834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417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342900" y="273472"/>
            <a:ext cx="1116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entra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ins de la </a:t>
            </a:r>
            <a:r>
              <a:rPr lang="en-US" sz="2800" dirty="0" err="1"/>
              <a:t>linea</a:t>
            </a:r>
            <a:r>
              <a:rPr lang="en-US" sz="2800" dirty="0"/>
              <a:t> 4 y se resume </a:t>
            </a:r>
            <a:r>
              <a:rPr lang="en-US" sz="2800" dirty="0" err="1"/>
              <a:t>ejecucion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37256"/>
              </p:ext>
            </p:extLst>
          </p:nvPr>
        </p:nvGraphicFramePr>
        <p:xfrm>
          <a:off x="5617881" y="4976718"/>
          <a:ext cx="45548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2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6372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18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[0,1,2,3], [1,0,2,3], [1,2,0,3]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/>
        </p:nvGraphicFramePr>
        <p:xfrm>
          <a:off x="5596966" y="101091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112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220382" y="5181600"/>
          <a:ext cx="4834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417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342900" y="273472"/>
            <a:ext cx="1116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entra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ins de la </a:t>
            </a:r>
            <a:r>
              <a:rPr lang="en-US" sz="2800" dirty="0" err="1"/>
              <a:t>linea</a:t>
            </a:r>
            <a:r>
              <a:rPr lang="en-US" sz="2800" dirty="0"/>
              <a:t> 4 (Again) y se resume </a:t>
            </a:r>
            <a:r>
              <a:rPr lang="en-US" sz="2800" dirty="0" err="1"/>
              <a:t>ejecucion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4976718"/>
          <a:ext cx="45548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2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6372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18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[0,1,2,3], [1,0,2,3], [1,2,0,3]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74682"/>
              </p:ext>
            </p:extLst>
          </p:nvPr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/>
        </p:nvGraphicFramePr>
        <p:xfrm>
          <a:off x="5596966" y="101091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130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220382" y="5181600"/>
          <a:ext cx="4834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417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342900" y="273472"/>
            <a:ext cx="1116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chequea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if de la </a:t>
            </a:r>
            <a:r>
              <a:rPr lang="en-US" sz="2800" dirty="0" err="1"/>
              <a:t>linea</a:t>
            </a:r>
            <a:r>
              <a:rPr lang="en-US" sz="2800" dirty="0"/>
              <a:t> 3, se </a:t>
            </a:r>
            <a:r>
              <a:rPr lang="en-US" sz="2800" dirty="0" err="1"/>
              <a:t>cumple</a:t>
            </a:r>
            <a:r>
              <a:rPr lang="en-US" sz="2800" dirty="0"/>
              <a:t>. Y se </a:t>
            </a:r>
            <a:r>
              <a:rPr lang="en-US" sz="2800" dirty="0" err="1"/>
              <a:t>agrega</a:t>
            </a:r>
            <a:r>
              <a:rPr lang="en-US" sz="2800" dirty="0"/>
              <a:t> una </a:t>
            </a:r>
            <a:r>
              <a:rPr lang="en-US" sz="2800" dirty="0" err="1"/>
              <a:t>nueva</a:t>
            </a:r>
            <a:r>
              <a:rPr lang="en-US" sz="2800" dirty="0"/>
              <a:t> variable </a:t>
            </a:r>
            <a:r>
              <a:rPr lang="en-US" sz="2800" dirty="0" err="1"/>
              <a:t>i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4976718"/>
          <a:ext cx="45548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2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6372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18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[0,1,2,3], [1,0,2,3], [1,2,0,3]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52818"/>
              </p:ext>
            </p:extLst>
          </p:nvPr>
        </p:nvGraphicFramePr>
        <p:xfrm>
          <a:off x="5596966" y="101091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82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220382" y="5181600"/>
          <a:ext cx="4834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417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342900" y="273472"/>
            <a:ext cx="1116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entra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ins de la </a:t>
            </a:r>
            <a:r>
              <a:rPr lang="en-US" sz="2800" dirty="0" err="1"/>
              <a:t>linea</a:t>
            </a:r>
            <a:r>
              <a:rPr lang="en-US" sz="2800" dirty="0"/>
              <a:t> 4 y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retorna</a:t>
            </a:r>
            <a:r>
              <a:rPr lang="en-US" sz="2800" dirty="0"/>
              <a:t> </a:t>
            </a:r>
            <a:r>
              <a:rPr lang="en-US" sz="2800" dirty="0" err="1"/>
              <a:t>ejecuta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yield de la </a:t>
            </a:r>
            <a:r>
              <a:rPr lang="en-US" sz="2800" dirty="0" err="1"/>
              <a:t>linea</a:t>
            </a:r>
            <a:r>
              <a:rPr lang="en-US" sz="2800" dirty="0"/>
              <a:t> 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4976718"/>
          <a:ext cx="45548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2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6372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18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[0,1,2,3], [1,0,2,3], [1,2,0,3]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05704"/>
              </p:ext>
            </p:extLst>
          </p:nvPr>
        </p:nvGraphicFramePr>
        <p:xfrm>
          <a:off x="5596967" y="1010910"/>
          <a:ext cx="33438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93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7352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11461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6A2FCD-048E-4D32-A2DB-6670B1783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040450"/>
              </p:ext>
            </p:extLst>
          </p:nvPr>
        </p:nvGraphicFramePr>
        <p:xfrm>
          <a:off x="9152967" y="1292736"/>
          <a:ext cx="2869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32951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95648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29146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709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220382" y="5181600"/>
          <a:ext cx="4834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417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342900" y="273472"/>
            <a:ext cx="1116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El </a:t>
            </a:r>
            <a:r>
              <a:rPr lang="en-US" sz="2800" dirty="0" err="1"/>
              <a:t>resultado</a:t>
            </a:r>
            <a:r>
              <a:rPr lang="en-US" sz="2800" dirty="0"/>
              <a:t> del yield se </a:t>
            </a:r>
            <a:r>
              <a:rPr lang="en-US" sz="2800" dirty="0" err="1"/>
              <a:t>guarda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i11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4976718"/>
          <a:ext cx="45548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2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6372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18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[0,1,2,3], [1,0,2,3], [1,2,0,3]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95253"/>
              </p:ext>
            </p:extLst>
          </p:nvPr>
        </p:nvGraphicFramePr>
        <p:xfrm>
          <a:off x="5596967" y="1010910"/>
          <a:ext cx="33438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93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7352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11461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6A2FCD-048E-4D32-A2DB-6670B1783B97}"/>
              </a:ext>
            </a:extLst>
          </p:cNvPr>
          <p:cNvGraphicFramePr>
            <a:graphicFrameLocks noGrp="1"/>
          </p:cNvGraphicFramePr>
          <p:nvPr/>
        </p:nvGraphicFramePr>
        <p:xfrm>
          <a:off x="9152967" y="1292736"/>
          <a:ext cx="2869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32951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95648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29146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976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220382" y="5181600"/>
          <a:ext cx="4834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417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342900" y="273472"/>
            <a:ext cx="1116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procede</a:t>
            </a:r>
            <a:r>
              <a:rPr lang="en-US" sz="2800" dirty="0"/>
              <a:t> a realizar </a:t>
            </a:r>
            <a:r>
              <a:rPr lang="en-US" sz="2800" dirty="0" err="1"/>
              <a:t>el</a:t>
            </a:r>
            <a:r>
              <a:rPr lang="en-US" sz="2800" dirty="0"/>
              <a:t> yield de la </a:t>
            </a:r>
            <a:r>
              <a:rPr lang="en-US" sz="2800" dirty="0" err="1"/>
              <a:t>linea</a:t>
            </a:r>
            <a:r>
              <a:rPr lang="en-US" sz="2800" dirty="0"/>
              <a:t> 5 y se </a:t>
            </a:r>
            <a:r>
              <a:rPr lang="en-US" sz="2800" dirty="0" err="1"/>
              <a:t>guarda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resultado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i7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4976718"/>
          <a:ext cx="45548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2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6372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18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[0,1,2,3], [1,0,2,3], [1,2,0,3]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46402"/>
              </p:ext>
            </p:extLst>
          </p:nvPr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146691"/>
              </p:ext>
            </p:extLst>
          </p:nvPr>
        </p:nvGraphicFramePr>
        <p:xfrm>
          <a:off x="5596967" y="1010910"/>
          <a:ext cx="33438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93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7352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11461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6A2FCD-048E-4D32-A2DB-6670B1783B97}"/>
              </a:ext>
            </a:extLst>
          </p:cNvPr>
          <p:cNvGraphicFramePr>
            <a:graphicFrameLocks noGrp="1"/>
          </p:cNvGraphicFramePr>
          <p:nvPr/>
        </p:nvGraphicFramePr>
        <p:xfrm>
          <a:off x="9152967" y="1292736"/>
          <a:ext cx="2869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32951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95648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29146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10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220382" y="5181600"/>
          <a:ext cx="4834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417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342900" y="273472"/>
            <a:ext cx="1116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procede</a:t>
            </a:r>
            <a:r>
              <a:rPr lang="en-US" sz="2800" dirty="0"/>
              <a:t> a realizar </a:t>
            </a:r>
            <a:r>
              <a:rPr lang="en-US" sz="2800" dirty="0" err="1"/>
              <a:t>el</a:t>
            </a:r>
            <a:r>
              <a:rPr lang="en-US" sz="2800" dirty="0"/>
              <a:t> yield de la </a:t>
            </a:r>
            <a:r>
              <a:rPr lang="en-US" sz="2800" dirty="0" err="1"/>
              <a:t>linea</a:t>
            </a:r>
            <a:r>
              <a:rPr lang="en-US" sz="2800" dirty="0"/>
              <a:t> 5 y se </a:t>
            </a:r>
            <a:r>
              <a:rPr lang="en-US" sz="2800" dirty="0" err="1"/>
              <a:t>guarda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resultado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i3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46595"/>
              </p:ext>
            </p:extLst>
          </p:nvPr>
        </p:nvGraphicFramePr>
        <p:xfrm>
          <a:off x="5617881" y="4976718"/>
          <a:ext cx="45548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2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6372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18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[2,3,0]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[0,1,2,3], [1,0,2,3], [1,2,0,3]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0382"/>
              </p:ext>
            </p:extLst>
          </p:nvPr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/>
        </p:nvGraphicFramePr>
        <p:xfrm>
          <a:off x="5596967" y="1010910"/>
          <a:ext cx="33438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93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7352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11461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6A2FCD-048E-4D32-A2DB-6670B1783B97}"/>
              </a:ext>
            </a:extLst>
          </p:cNvPr>
          <p:cNvGraphicFramePr>
            <a:graphicFrameLocks noGrp="1"/>
          </p:cNvGraphicFramePr>
          <p:nvPr/>
        </p:nvGraphicFramePr>
        <p:xfrm>
          <a:off x="9152967" y="1292736"/>
          <a:ext cx="2869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32951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95648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29146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379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3080"/>
              </p:ext>
            </p:extLst>
          </p:nvPr>
        </p:nvGraphicFramePr>
        <p:xfrm>
          <a:off x="220382" y="5181600"/>
          <a:ext cx="4834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417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[1,2,3,0]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342900" y="273472"/>
            <a:ext cx="11679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procede</a:t>
            </a:r>
            <a:r>
              <a:rPr lang="en-US" sz="2800" dirty="0"/>
              <a:t> a realizar </a:t>
            </a:r>
            <a:r>
              <a:rPr lang="en-US" sz="2800" dirty="0" err="1"/>
              <a:t>el</a:t>
            </a:r>
            <a:r>
              <a:rPr lang="en-US" sz="2800" dirty="0"/>
              <a:t> yield de la </a:t>
            </a:r>
            <a:r>
              <a:rPr lang="en-US" sz="2800" dirty="0" err="1"/>
              <a:t>linea</a:t>
            </a:r>
            <a:r>
              <a:rPr lang="en-US" sz="2800" dirty="0"/>
              <a:t> 5 y se </a:t>
            </a:r>
            <a:r>
              <a:rPr lang="en-US" sz="2800" dirty="0" err="1"/>
              <a:t>guarda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resultado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global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80473"/>
              </p:ext>
            </p:extLst>
          </p:nvPr>
        </p:nvGraphicFramePr>
        <p:xfrm>
          <a:off x="5617880" y="4976718"/>
          <a:ext cx="492311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25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55485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64103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[2,3,0]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[0,1,2,3], [1,0,2,3], [1,2,0,3]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/>
        </p:nvGraphicFramePr>
        <p:xfrm>
          <a:off x="5596967" y="1010910"/>
          <a:ext cx="33438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93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7352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11461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6A2FCD-048E-4D32-A2DB-6670B1783B97}"/>
              </a:ext>
            </a:extLst>
          </p:cNvPr>
          <p:cNvGraphicFramePr>
            <a:graphicFrameLocks noGrp="1"/>
          </p:cNvGraphicFramePr>
          <p:nvPr/>
        </p:nvGraphicFramePr>
        <p:xfrm>
          <a:off x="9152967" y="1292736"/>
          <a:ext cx="2869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32951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95648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29146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66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48528"/>
              </p:ext>
            </p:extLst>
          </p:nvPr>
        </p:nvGraphicFramePr>
        <p:xfrm>
          <a:off x="220383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163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990600" y="260772"/>
            <a:ext cx="974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Entramos</a:t>
            </a:r>
            <a:r>
              <a:rPr lang="en-US" sz="2800" dirty="0"/>
              <a:t> por </a:t>
            </a:r>
            <a:r>
              <a:rPr lang="en-US" sz="2800" dirty="0" err="1"/>
              <a:t>primera</a:t>
            </a:r>
            <a:r>
              <a:rPr lang="en-US" sz="2800" dirty="0"/>
              <a:t> </a:t>
            </a:r>
            <a:r>
              <a:rPr lang="en-US" sz="2800" dirty="0" err="1"/>
              <a:t>vez</a:t>
            </a:r>
            <a:r>
              <a:rPr lang="en-US" sz="2800" dirty="0"/>
              <a:t> a ins y </a:t>
            </a:r>
            <a:r>
              <a:rPr lang="en-US" sz="2800" dirty="0" err="1"/>
              <a:t>ejecutamos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yield de la </a:t>
            </a:r>
            <a:r>
              <a:rPr lang="en-US" sz="2800" dirty="0" err="1"/>
              <a:t>linea</a:t>
            </a:r>
            <a:r>
              <a:rPr lang="en-US" sz="2800" dirty="0"/>
              <a:t> 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19625"/>
              </p:ext>
            </p:extLst>
          </p:nvPr>
        </p:nvGraphicFramePr>
        <p:xfrm>
          <a:off x="6337300" y="5248488"/>
          <a:ext cx="487521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48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52999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62507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986643B-9D1B-4898-8DE1-C6A376B41CAD}"/>
              </a:ext>
            </a:extLst>
          </p:cNvPr>
          <p:cNvSpPr txBox="1"/>
          <p:nvPr/>
        </p:nvSpPr>
        <p:spPr>
          <a:xfrm>
            <a:off x="220383" y="1215792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79471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89932"/>
              </p:ext>
            </p:extLst>
          </p:nvPr>
        </p:nvGraphicFramePr>
        <p:xfrm>
          <a:off x="220382" y="5181600"/>
          <a:ext cx="4834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417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[1,2,3,0]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342900" y="273472"/>
            <a:ext cx="11679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imprime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global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0" y="4976718"/>
          <a:ext cx="492311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25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55485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64103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[2,3,0]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599" y="1292736"/>
            <a:ext cx="367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[0,1,2,3]; [1,0,2,3]; [1,2,0,3]; [1,2,3,0]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/>
        </p:nvGraphicFramePr>
        <p:xfrm>
          <a:off x="5596967" y="1010910"/>
          <a:ext cx="33438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93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7352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11461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6A2FCD-048E-4D32-A2DB-6670B1783B97}"/>
              </a:ext>
            </a:extLst>
          </p:cNvPr>
          <p:cNvGraphicFramePr>
            <a:graphicFrameLocks noGrp="1"/>
          </p:cNvGraphicFramePr>
          <p:nvPr/>
        </p:nvGraphicFramePr>
        <p:xfrm>
          <a:off x="9152967" y="1292736"/>
          <a:ext cx="2869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32951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95648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29146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849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18615"/>
              </p:ext>
            </p:extLst>
          </p:nvPr>
        </p:nvGraphicFramePr>
        <p:xfrm>
          <a:off x="220382" y="5181600"/>
          <a:ext cx="4834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417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342900" y="273472"/>
            <a:ext cx="11679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 </a:t>
            </a:r>
            <a:r>
              <a:rPr lang="en-US" sz="2800" dirty="0" err="1"/>
              <a:t>seguimos</a:t>
            </a:r>
            <a:r>
              <a:rPr lang="en-US" sz="2800" dirty="0"/>
              <a:t> </a:t>
            </a:r>
            <a:r>
              <a:rPr lang="en-US" sz="2800" dirty="0" err="1"/>
              <a:t>otra</a:t>
            </a:r>
            <a:r>
              <a:rPr lang="en-US" sz="2800" dirty="0"/>
              <a:t> </a:t>
            </a:r>
            <a:r>
              <a:rPr lang="en-US" sz="2800" dirty="0" err="1"/>
              <a:t>vez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ins de la </a:t>
            </a:r>
            <a:r>
              <a:rPr lang="en-US" sz="2800" dirty="0" err="1"/>
              <a:t>linea</a:t>
            </a:r>
            <a:r>
              <a:rPr lang="en-US" sz="2800" dirty="0"/>
              <a:t> 7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0" y="4976718"/>
          <a:ext cx="492311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25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55485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64103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[2,3,0]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599" y="1292736"/>
            <a:ext cx="367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[0,1,2,3]; [1,0,2,3]; [1,2,0,3]; [1,2,3,0]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/>
        </p:nvGraphicFramePr>
        <p:xfrm>
          <a:off x="5596967" y="1010910"/>
          <a:ext cx="33438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93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7352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11461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6A2FCD-048E-4D32-A2DB-6670B1783B97}"/>
              </a:ext>
            </a:extLst>
          </p:cNvPr>
          <p:cNvGraphicFramePr>
            <a:graphicFrameLocks noGrp="1"/>
          </p:cNvGraphicFramePr>
          <p:nvPr/>
        </p:nvGraphicFramePr>
        <p:xfrm>
          <a:off x="9152967" y="1292736"/>
          <a:ext cx="2869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32951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95648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29146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784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220382" y="5181600"/>
          <a:ext cx="4834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417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342900" y="273472"/>
            <a:ext cx="11679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Volvemos</a:t>
            </a:r>
            <a:r>
              <a:rPr lang="en-US" sz="2800" dirty="0"/>
              <a:t> al ins de la </a:t>
            </a:r>
            <a:r>
              <a:rPr lang="en-US" sz="2800" dirty="0" err="1"/>
              <a:t>linea</a:t>
            </a:r>
            <a:r>
              <a:rPr lang="en-US" sz="2800" dirty="0"/>
              <a:t> 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79547"/>
              </p:ext>
            </p:extLst>
          </p:nvPr>
        </p:nvGraphicFramePr>
        <p:xfrm>
          <a:off x="5617880" y="4976718"/>
          <a:ext cx="55454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1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87779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84847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599" y="1292736"/>
            <a:ext cx="367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[0,1,2,3]; [1,0,2,3]; [1,2,0,3]; [1,2,3,0]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/>
        </p:nvGraphicFramePr>
        <p:xfrm>
          <a:off x="5596967" y="1010910"/>
          <a:ext cx="33438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93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7352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11461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6A2FCD-048E-4D32-A2DB-6670B1783B97}"/>
              </a:ext>
            </a:extLst>
          </p:cNvPr>
          <p:cNvGraphicFramePr>
            <a:graphicFrameLocks noGrp="1"/>
          </p:cNvGraphicFramePr>
          <p:nvPr/>
        </p:nvGraphicFramePr>
        <p:xfrm>
          <a:off x="9152967" y="1292736"/>
          <a:ext cx="2869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32951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95648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29146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43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220382" y="5181600"/>
          <a:ext cx="4834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417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342900" y="273472"/>
            <a:ext cx="11679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Volvemos</a:t>
            </a:r>
            <a:r>
              <a:rPr lang="en-US" sz="2800" dirty="0"/>
              <a:t> al ins de la </a:t>
            </a:r>
            <a:r>
              <a:rPr lang="en-US" sz="2800" dirty="0" err="1"/>
              <a:t>linea</a:t>
            </a:r>
            <a:r>
              <a:rPr lang="en-US" sz="2800" dirty="0"/>
              <a:t> 4 (again)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0" y="4976718"/>
          <a:ext cx="55454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1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87779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84847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599" y="1292736"/>
            <a:ext cx="367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[0,1,2,3]; [1,0,2,3]; [1,2,0,3]; [1,2,3,0]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11790"/>
              </p:ext>
            </p:extLst>
          </p:nvPr>
        </p:nvGraphicFramePr>
        <p:xfrm>
          <a:off x="5617881" y="2933700"/>
          <a:ext cx="46183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0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9667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3943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/>
        </p:nvGraphicFramePr>
        <p:xfrm>
          <a:off x="5596967" y="1010910"/>
          <a:ext cx="33438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93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7352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11461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6A2FCD-048E-4D32-A2DB-6670B1783B97}"/>
              </a:ext>
            </a:extLst>
          </p:cNvPr>
          <p:cNvGraphicFramePr>
            <a:graphicFrameLocks noGrp="1"/>
          </p:cNvGraphicFramePr>
          <p:nvPr/>
        </p:nvGraphicFramePr>
        <p:xfrm>
          <a:off x="9152967" y="1292736"/>
          <a:ext cx="2869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32951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95648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29146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110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220382" y="5181600"/>
          <a:ext cx="4834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417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342900" y="273472"/>
            <a:ext cx="11679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Volvemos</a:t>
            </a:r>
            <a:r>
              <a:rPr lang="en-US" sz="2800" dirty="0"/>
              <a:t> al ins de la </a:t>
            </a:r>
            <a:r>
              <a:rPr lang="en-US" sz="2800" dirty="0" err="1"/>
              <a:t>linea</a:t>
            </a:r>
            <a:r>
              <a:rPr lang="en-US" sz="2800" dirty="0"/>
              <a:t> 4 (again) (again)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0" y="4976718"/>
          <a:ext cx="55454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1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87779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84847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599" y="1292736"/>
            <a:ext cx="367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[0,1,2,3]; [1,0,2,3]; [1,2,0,3]; [1,2,3,0]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6183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0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9667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3943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31023"/>
              </p:ext>
            </p:extLst>
          </p:nvPr>
        </p:nvGraphicFramePr>
        <p:xfrm>
          <a:off x="5596967" y="1010910"/>
          <a:ext cx="33438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93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7352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11461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6A2FCD-048E-4D32-A2DB-6670B1783B97}"/>
              </a:ext>
            </a:extLst>
          </p:cNvPr>
          <p:cNvGraphicFramePr>
            <a:graphicFrameLocks noGrp="1"/>
          </p:cNvGraphicFramePr>
          <p:nvPr/>
        </p:nvGraphicFramePr>
        <p:xfrm>
          <a:off x="9152967" y="1292736"/>
          <a:ext cx="2869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32951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95648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29146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303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220382" y="5181600"/>
          <a:ext cx="4834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417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342900" y="273472"/>
            <a:ext cx="11679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evalua</a:t>
            </a:r>
            <a:r>
              <a:rPr lang="en-US" sz="2800" dirty="0"/>
              <a:t> if de la </a:t>
            </a:r>
            <a:r>
              <a:rPr lang="en-US" sz="2800" dirty="0" err="1"/>
              <a:t>linea</a:t>
            </a:r>
            <a:r>
              <a:rPr lang="en-US" sz="2800" dirty="0"/>
              <a:t> 3. No se </a:t>
            </a:r>
            <a:r>
              <a:rPr lang="en-US" sz="2800" dirty="0" err="1"/>
              <a:t>cumple</a:t>
            </a:r>
            <a:r>
              <a:rPr lang="en-US" sz="2800" dirty="0"/>
              <a:t>, ins termina </a:t>
            </a:r>
            <a:r>
              <a:rPr lang="en-US" sz="2800" dirty="0" err="1"/>
              <a:t>ejecucion</a:t>
            </a:r>
            <a:r>
              <a:rPr lang="en-US" sz="2800" dirty="0"/>
              <a:t> :c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0" y="4976718"/>
          <a:ext cx="55454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1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87779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84847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599" y="1292736"/>
            <a:ext cx="367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[0,1,2,3]; [1,0,2,3]; [1,2,0,3]; [1,2,3,0]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6183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0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9667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3943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/>
        </p:nvGraphicFramePr>
        <p:xfrm>
          <a:off x="5596967" y="1010910"/>
          <a:ext cx="33438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93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7352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11461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6A2FCD-048E-4D32-A2DB-6670B1783B97}"/>
              </a:ext>
            </a:extLst>
          </p:cNvPr>
          <p:cNvGraphicFramePr>
            <a:graphicFrameLocks noGrp="1"/>
          </p:cNvGraphicFramePr>
          <p:nvPr/>
        </p:nvGraphicFramePr>
        <p:xfrm>
          <a:off x="9152967" y="1292736"/>
          <a:ext cx="2869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32951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95648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29146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D0633DD4-7BE4-45DE-BAF2-929942B65C48}"/>
              </a:ext>
            </a:extLst>
          </p:cNvPr>
          <p:cNvSpPr/>
          <p:nvPr/>
        </p:nvSpPr>
        <p:spPr>
          <a:xfrm>
            <a:off x="9072283" y="903801"/>
            <a:ext cx="3030816" cy="2043018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38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220382" y="5181600"/>
          <a:ext cx="4834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417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342900" y="273472"/>
            <a:ext cx="11679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 no </a:t>
            </a:r>
            <a:r>
              <a:rPr lang="en-US" sz="2800" dirty="0" err="1"/>
              <a:t>retorna</a:t>
            </a:r>
            <a:r>
              <a:rPr lang="en-US" sz="2800" dirty="0"/>
              <a:t> nada por tanto termina </a:t>
            </a:r>
            <a:r>
              <a:rPr lang="en-US" sz="2800" dirty="0" err="1"/>
              <a:t>ejecucion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for y a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vez</a:t>
            </a:r>
            <a:r>
              <a:rPr lang="en-US" sz="2800" dirty="0"/>
              <a:t> ins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0" y="4976718"/>
          <a:ext cx="55454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1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87779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84847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599" y="1292736"/>
            <a:ext cx="367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[0,1,2,3]; [1,0,2,3]; [1,2,0,3]; [1,2,3,0]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6183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0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9667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3943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/>
        </p:nvGraphicFramePr>
        <p:xfrm>
          <a:off x="5596967" y="1010910"/>
          <a:ext cx="33438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93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7352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11461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6A2FCD-048E-4D32-A2DB-6670B1783B97}"/>
              </a:ext>
            </a:extLst>
          </p:cNvPr>
          <p:cNvGraphicFramePr>
            <a:graphicFrameLocks noGrp="1"/>
          </p:cNvGraphicFramePr>
          <p:nvPr/>
        </p:nvGraphicFramePr>
        <p:xfrm>
          <a:off x="9152967" y="1292736"/>
          <a:ext cx="2869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32951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95648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29146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D0633DD4-7BE4-45DE-BAF2-929942B65C48}"/>
              </a:ext>
            </a:extLst>
          </p:cNvPr>
          <p:cNvSpPr/>
          <p:nvPr/>
        </p:nvSpPr>
        <p:spPr>
          <a:xfrm>
            <a:off x="9072283" y="903801"/>
            <a:ext cx="3030816" cy="2043018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279E8D3-C9A1-4ED6-8EAA-E44B290D7864}"/>
              </a:ext>
            </a:extLst>
          </p:cNvPr>
          <p:cNvSpPr/>
          <p:nvPr/>
        </p:nvSpPr>
        <p:spPr>
          <a:xfrm>
            <a:off x="5194302" y="712758"/>
            <a:ext cx="4305298" cy="246710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3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220382" y="5181600"/>
          <a:ext cx="4834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417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342900" y="273472"/>
            <a:ext cx="11679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 no </a:t>
            </a:r>
            <a:r>
              <a:rPr lang="en-US" sz="2800" dirty="0" err="1"/>
              <a:t>retorna</a:t>
            </a:r>
            <a:r>
              <a:rPr lang="en-US" sz="2800" dirty="0"/>
              <a:t> nada por tanto termina </a:t>
            </a:r>
            <a:r>
              <a:rPr lang="en-US" sz="2800" dirty="0" err="1"/>
              <a:t>ejecucion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for y a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vez</a:t>
            </a:r>
            <a:r>
              <a:rPr lang="en-US" sz="2800" dirty="0"/>
              <a:t> ins(again)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0" y="4976718"/>
          <a:ext cx="55454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1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87779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84847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599" y="1292736"/>
            <a:ext cx="367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[0,1,2,3]; [1,0,2,3]; [1,2,0,3]; [1,2,3,0]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6183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0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9667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3943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/>
        </p:nvGraphicFramePr>
        <p:xfrm>
          <a:off x="5596967" y="1010910"/>
          <a:ext cx="33438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93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7352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11461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6A2FCD-048E-4D32-A2DB-6670B1783B97}"/>
              </a:ext>
            </a:extLst>
          </p:cNvPr>
          <p:cNvGraphicFramePr>
            <a:graphicFrameLocks noGrp="1"/>
          </p:cNvGraphicFramePr>
          <p:nvPr/>
        </p:nvGraphicFramePr>
        <p:xfrm>
          <a:off x="9152967" y="1292736"/>
          <a:ext cx="2869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32951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95648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29146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D0633DD4-7BE4-45DE-BAF2-929942B65C48}"/>
              </a:ext>
            </a:extLst>
          </p:cNvPr>
          <p:cNvSpPr/>
          <p:nvPr/>
        </p:nvSpPr>
        <p:spPr>
          <a:xfrm>
            <a:off x="9072283" y="903801"/>
            <a:ext cx="3030816" cy="2043018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279E8D3-C9A1-4ED6-8EAA-E44B290D7864}"/>
              </a:ext>
            </a:extLst>
          </p:cNvPr>
          <p:cNvSpPr/>
          <p:nvPr/>
        </p:nvSpPr>
        <p:spPr>
          <a:xfrm>
            <a:off x="5194302" y="712758"/>
            <a:ext cx="4305298" cy="246710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821D6249-A28A-42B5-8A5C-6E27FAC2CD23}"/>
              </a:ext>
            </a:extLst>
          </p:cNvPr>
          <p:cNvSpPr/>
          <p:nvPr/>
        </p:nvSpPr>
        <p:spPr>
          <a:xfrm>
            <a:off x="5194302" y="2677629"/>
            <a:ext cx="5638798" cy="246710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1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220382" y="5181600"/>
          <a:ext cx="4834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417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220382" y="273472"/>
            <a:ext cx="1180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 no </a:t>
            </a:r>
            <a:r>
              <a:rPr lang="en-US" sz="2800" dirty="0" err="1"/>
              <a:t>retorna</a:t>
            </a:r>
            <a:r>
              <a:rPr lang="en-US" sz="2800" dirty="0"/>
              <a:t> nada por tanto termina </a:t>
            </a:r>
            <a:r>
              <a:rPr lang="en-US" sz="2800" dirty="0" err="1"/>
              <a:t>ejecucion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for y a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vez</a:t>
            </a:r>
            <a:r>
              <a:rPr lang="en-US" sz="2800" dirty="0"/>
              <a:t> ins(again)(again)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0" y="4976718"/>
          <a:ext cx="55454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1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87779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84847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599" y="1292736"/>
            <a:ext cx="367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[0,1,2,3]; [1,0,2,3]; [1,2,0,3]; [1,2,3,0]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6183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0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9667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3943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/>
        </p:nvGraphicFramePr>
        <p:xfrm>
          <a:off x="5596967" y="1010910"/>
          <a:ext cx="33438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93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7352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11461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6A2FCD-048E-4D32-A2DB-6670B1783B97}"/>
              </a:ext>
            </a:extLst>
          </p:cNvPr>
          <p:cNvGraphicFramePr>
            <a:graphicFrameLocks noGrp="1"/>
          </p:cNvGraphicFramePr>
          <p:nvPr/>
        </p:nvGraphicFramePr>
        <p:xfrm>
          <a:off x="9152967" y="1292736"/>
          <a:ext cx="2869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32951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95648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29146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D0633DD4-7BE4-45DE-BAF2-929942B65C48}"/>
              </a:ext>
            </a:extLst>
          </p:cNvPr>
          <p:cNvSpPr/>
          <p:nvPr/>
        </p:nvSpPr>
        <p:spPr>
          <a:xfrm>
            <a:off x="9072283" y="903801"/>
            <a:ext cx="3030816" cy="2043018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279E8D3-C9A1-4ED6-8EAA-E44B290D7864}"/>
              </a:ext>
            </a:extLst>
          </p:cNvPr>
          <p:cNvSpPr/>
          <p:nvPr/>
        </p:nvSpPr>
        <p:spPr>
          <a:xfrm>
            <a:off x="5194302" y="712758"/>
            <a:ext cx="4305298" cy="246710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821D6249-A28A-42B5-8A5C-6E27FAC2CD23}"/>
              </a:ext>
            </a:extLst>
          </p:cNvPr>
          <p:cNvSpPr/>
          <p:nvPr/>
        </p:nvSpPr>
        <p:spPr>
          <a:xfrm>
            <a:off x="5194302" y="2677629"/>
            <a:ext cx="5638798" cy="246710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01CED289-B5D1-45A2-991F-639A75203875}"/>
              </a:ext>
            </a:extLst>
          </p:cNvPr>
          <p:cNvSpPr/>
          <p:nvPr/>
        </p:nvSpPr>
        <p:spPr>
          <a:xfrm>
            <a:off x="4533902" y="4506429"/>
            <a:ext cx="8013698" cy="246710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64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220382" y="5181600"/>
          <a:ext cx="4834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417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220382" y="273472"/>
            <a:ext cx="1180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 ins de la </a:t>
            </a:r>
            <a:r>
              <a:rPr lang="en-US" sz="2800" dirty="0" err="1"/>
              <a:t>linea</a:t>
            </a:r>
            <a:r>
              <a:rPr lang="en-US" sz="2800" dirty="0"/>
              <a:t> 7 no </a:t>
            </a:r>
            <a:r>
              <a:rPr lang="en-US" sz="2800" dirty="0" err="1"/>
              <a:t>retornar</a:t>
            </a:r>
            <a:r>
              <a:rPr lang="en-US" sz="2800" dirty="0"/>
              <a:t> nada. Termina </a:t>
            </a:r>
            <a:r>
              <a:rPr lang="en-US" sz="2800" dirty="0" err="1"/>
              <a:t>ejecución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programa</a:t>
            </a:r>
            <a:r>
              <a:rPr lang="en-US" sz="2800" dirty="0"/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0" y="4976718"/>
          <a:ext cx="55454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1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87779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84847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599" y="1292736"/>
            <a:ext cx="367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[0,1,2,3]; [1,0,2,3]; [1,2,0,3]; [1,2,3,0]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6183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0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39667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53943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EE33E7-3BB5-4DB1-92A1-4FE6B3E16CAB}"/>
              </a:ext>
            </a:extLst>
          </p:cNvPr>
          <p:cNvGraphicFramePr>
            <a:graphicFrameLocks noGrp="1"/>
          </p:cNvGraphicFramePr>
          <p:nvPr/>
        </p:nvGraphicFramePr>
        <p:xfrm>
          <a:off x="5596967" y="1010910"/>
          <a:ext cx="33438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93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7352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11461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6A2FCD-048E-4D32-A2DB-6670B1783B97}"/>
              </a:ext>
            </a:extLst>
          </p:cNvPr>
          <p:cNvGraphicFramePr>
            <a:graphicFrameLocks noGrp="1"/>
          </p:cNvGraphicFramePr>
          <p:nvPr/>
        </p:nvGraphicFramePr>
        <p:xfrm>
          <a:off x="9152967" y="1292736"/>
          <a:ext cx="2869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49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32951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956483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29146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291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D0633DD4-7BE4-45DE-BAF2-929942B65C48}"/>
              </a:ext>
            </a:extLst>
          </p:cNvPr>
          <p:cNvSpPr/>
          <p:nvPr/>
        </p:nvSpPr>
        <p:spPr>
          <a:xfrm>
            <a:off x="9072283" y="903801"/>
            <a:ext cx="3030816" cy="2043018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279E8D3-C9A1-4ED6-8EAA-E44B290D7864}"/>
              </a:ext>
            </a:extLst>
          </p:cNvPr>
          <p:cNvSpPr/>
          <p:nvPr/>
        </p:nvSpPr>
        <p:spPr>
          <a:xfrm>
            <a:off x="5194302" y="712758"/>
            <a:ext cx="4305298" cy="246710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821D6249-A28A-42B5-8A5C-6E27FAC2CD23}"/>
              </a:ext>
            </a:extLst>
          </p:cNvPr>
          <p:cNvSpPr/>
          <p:nvPr/>
        </p:nvSpPr>
        <p:spPr>
          <a:xfrm>
            <a:off x="5194302" y="2677629"/>
            <a:ext cx="5638798" cy="246710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01CED289-B5D1-45A2-991F-639A75203875}"/>
              </a:ext>
            </a:extLst>
          </p:cNvPr>
          <p:cNvSpPr/>
          <p:nvPr/>
        </p:nvSpPr>
        <p:spPr>
          <a:xfrm>
            <a:off x="4533902" y="4506429"/>
            <a:ext cx="8013698" cy="246710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7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220383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163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[0,1,2,3]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939800" y="273472"/>
            <a:ext cx="1007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El yield </a:t>
            </a:r>
            <a:r>
              <a:rPr lang="en-US" sz="2800" dirty="0" err="1"/>
              <a:t>retorno</a:t>
            </a:r>
            <a:r>
              <a:rPr lang="en-US" sz="2800" dirty="0"/>
              <a:t> [e, *ls] que es [0,1,2,3]. Y lo </a:t>
            </a:r>
            <a:r>
              <a:rPr lang="en-US" sz="2800" dirty="0" err="1"/>
              <a:t>almacenamos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global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67502"/>
              </p:ext>
            </p:extLst>
          </p:nvPr>
        </p:nvGraphicFramePr>
        <p:xfrm>
          <a:off x="6337300" y="5248488"/>
          <a:ext cx="487521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48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52999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62507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38115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3" y="2192035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25400" y="819572"/>
            <a:ext cx="11802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El </a:t>
            </a:r>
            <a:r>
              <a:rPr lang="en-US" sz="4000" dirty="0" err="1"/>
              <a:t>programa</a:t>
            </a:r>
            <a:r>
              <a:rPr lang="en-US" sz="4000" dirty="0"/>
              <a:t> al final </a:t>
            </a:r>
            <a:r>
              <a:rPr lang="en-US" sz="4000" dirty="0" err="1"/>
              <a:t>Imprime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6743700" y="1838092"/>
            <a:ext cx="3259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FF00"/>
                </a:solidFill>
              </a:rPr>
              <a:t>Imprime</a:t>
            </a:r>
            <a:r>
              <a:rPr lang="en-US" sz="40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7412318" y="2665347"/>
            <a:ext cx="23158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[0,1,2,3]; </a:t>
            </a:r>
          </a:p>
          <a:p>
            <a:r>
              <a:rPr lang="en-US" sz="4000" dirty="0"/>
              <a:t>[1,0,2,3]; </a:t>
            </a:r>
          </a:p>
          <a:p>
            <a:r>
              <a:rPr lang="en-US" sz="4000" dirty="0"/>
              <a:t>[1,2,0,3]; </a:t>
            </a:r>
          </a:p>
          <a:p>
            <a:r>
              <a:rPr lang="en-US" sz="4000" dirty="0"/>
              <a:t>[1,2,3,0]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31803-00F4-4F84-B3BE-89C54C2C9A79}"/>
              </a:ext>
            </a:extLst>
          </p:cNvPr>
          <p:cNvSpPr txBox="1"/>
          <p:nvPr/>
        </p:nvSpPr>
        <p:spPr>
          <a:xfrm>
            <a:off x="571500" y="5041900"/>
            <a:ext cx="600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algoritmo</a:t>
            </a:r>
            <a:r>
              <a:rPr lang="en-US" dirty="0"/>
              <a:t> ins, lo que </a:t>
            </a:r>
            <a:r>
              <a:rPr lang="en-US" dirty="0" err="1"/>
              <a:t>hace</a:t>
            </a:r>
            <a:r>
              <a:rPr lang="en-US" dirty="0"/>
              <a:t> es que dado un valor e y una </a:t>
            </a:r>
            <a:r>
              <a:rPr lang="en-US" dirty="0" err="1"/>
              <a:t>lista</a:t>
            </a:r>
            <a:r>
              <a:rPr lang="en-US" dirty="0"/>
              <a:t> ls, </a:t>
            </a:r>
            <a:r>
              <a:rPr lang="en-US" dirty="0" err="1"/>
              <a:t>devuelve</a:t>
            </a:r>
            <a:r>
              <a:rPr lang="en-US" dirty="0"/>
              <a:t> las </a:t>
            </a:r>
            <a:r>
              <a:rPr lang="en-US" dirty="0" err="1"/>
              <a:t>listas</a:t>
            </a:r>
            <a:r>
              <a:rPr lang="en-US" dirty="0"/>
              <a:t> con e </a:t>
            </a:r>
            <a:r>
              <a:rPr lang="en-US" dirty="0" err="1"/>
              <a:t>en</a:t>
            </a:r>
            <a:r>
              <a:rPr lang="en-US" dirty="0"/>
              <a:t> todas las </a:t>
            </a:r>
            <a:r>
              <a:rPr lang="en-US" dirty="0" err="1"/>
              <a:t>posiciones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5725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35DE-55E2-4BA3-AFF0-E3DAA53E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Ejecutemos</a:t>
            </a:r>
            <a:r>
              <a:rPr lang="en-US" dirty="0"/>
              <a:t>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misterio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0A42C-0497-4699-8917-E88CB2727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384295"/>
            <a:ext cx="4681813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5DD327-8121-4767-87F8-43C6AA7A315D}"/>
              </a:ext>
            </a:extLst>
          </p:cNvPr>
          <p:cNvSpPr txBox="1"/>
          <p:nvPr/>
        </p:nvSpPr>
        <p:spPr>
          <a:xfrm>
            <a:off x="6667500" y="2857500"/>
            <a:ext cx="3822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</a:t>
            </a:r>
            <a:r>
              <a:rPr lang="en-US" sz="2800" dirty="0" err="1"/>
              <a:t>ejecutaremos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marco</a:t>
            </a:r>
            <a:r>
              <a:rPr lang="en-US" sz="2800" dirty="0"/>
              <a:t> de ins, </a:t>
            </a:r>
            <a:r>
              <a:rPr lang="en-US" sz="2800" dirty="0" err="1"/>
              <a:t>ya</a:t>
            </a:r>
            <a:r>
              <a:rPr lang="en-US" sz="2800" dirty="0"/>
              <a:t> que </a:t>
            </a:r>
            <a:r>
              <a:rPr lang="en-US" sz="2800" dirty="0" err="1"/>
              <a:t>eso</a:t>
            </a:r>
            <a:r>
              <a:rPr lang="en-US" sz="2800" dirty="0"/>
              <a:t> </a:t>
            </a:r>
            <a:r>
              <a:rPr lang="en-US" sz="2800" dirty="0" err="1"/>
              <a:t>esta</a:t>
            </a:r>
            <a:r>
              <a:rPr lang="en-US" sz="2800" dirty="0"/>
              <a:t> </a:t>
            </a:r>
            <a:r>
              <a:rPr lang="en-US" sz="2800" dirty="0" err="1"/>
              <a:t>explicado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corrida anterior. </a:t>
            </a:r>
          </a:p>
        </p:txBody>
      </p:sp>
    </p:spTree>
    <p:extLst>
      <p:ext uri="{BB962C8B-B14F-4D97-AF65-F5344CB8AC3E}">
        <p14:creationId xmlns:p14="http://schemas.microsoft.com/office/powerpoint/2010/main" val="1502680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30458"/>
              </p:ext>
            </p:extLst>
          </p:nvPr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163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1638300" y="273472"/>
            <a:ext cx="974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INICIAMOS EL LA CORRIDA EN ESTE ESTADO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276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163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1327526" y="259728"/>
            <a:ext cx="974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Entramos</a:t>
            </a:r>
            <a:r>
              <a:rPr lang="en-US" sz="2800" dirty="0"/>
              <a:t> al </a:t>
            </a:r>
            <a:r>
              <a:rPr lang="en-US" sz="2800" dirty="0" err="1"/>
              <a:t>misterio</a:t>
            </a:r>
            <a:r>
              <a:rPr lang="en-US" sz="2800" dirty="0"/>
              <a:t> de la </a:t>
            </a:r>
            <a:r>
              <a:rPr lang="en-US" sz="2800" dirty="0" err="1"/>
              <a:t>linea</a:t>
            </a:r>
            <a:r>
              <a:rPr lang="en-US" sz="2800" dirty="0"/>
              <a:t> 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56748"/>
              </p:ext>
            </p:extLst>
          </p:nvPr>
        </p:nvGraphicFramePr>
        <p:xfrm>
          <a:off x="5250002" y="5248488"/>
          <a:ext cx="487521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48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52999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62507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352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163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08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Verificamos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if de la </a:t>
            </a:r>
            <a:r>
              <a:rPr lang="en-US" sz="2800" dirty="0" err="1"/>
              <a:t>linea</a:t>
            </a:r>
            <a:r>
              <a:rPr lang="en-US" sz="2800" dirty="0"/>
              <a:t> 2. Se </a:t>
            </a:r>
            <a:r>
              <a:rPr lang="en-US" sz="2800" dirty="0" err="1"/>
              <a:t>cumple</a:t>
            </a:r>
            <a:r>
              <a:rPr lang="en-US" sz="2800" dirty="0"/>
              <a:t>, y se </a:t>
            </a:r>
            <a:r>
              <a:rPr lang="en-US" sz="2800" dirty="0" err="1"/>
              <a:t>crea</a:t>
            </a:r>
            <a:r>
              <a:rPr lang="en-US" sz="2800" dirty="0"/>
              <a:t> una </a:t>
            </a:r>
            <a:r>
              <a:rPr lang="en-US" sz="2800" dirty="0" err="1"/>
              <a:t>nueva</a:t>
            </a:r>
            <a:r>
              <a:rPr lang="en-US" sz="2800" dirty="0"/>
              <a:t> variable 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31777"/>
              </p:ext>
            </p:extLst>
          </p:nvPr>
        </p:nvGraphicFramePr>
        <p:xfrm>
          <a:off x="5250002" y="5248488"/>
          <a:ext cx="487521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48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52999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62507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737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163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08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Llamamos</a:t>
            </a:r>
            <a:r>
              <a:rPr lang="en-US" sz="2800" dirty="0"/>
              <a:t> al </a:t>
            </a:r>
            <a:r>
              <a:rPr lang="en-US" sz="2800" dirty="0" err="1"/>
              <a:t>misterio</a:t>
            </a:r>
            <a:r>
              <a:rPr lang="en-US" sz="2800" dirty="0"/>
              <a:t> de la </a:t>
            </a:r>
            <a:r>
              <a:rPr lang="en-US" sz="2800" dirty="0" err="1"/>
              <a:t>linea</a:t>
            </a:r>
            <a:r>
              <a:rPr lang="en-US" sz="2800" dirty="0"/>
              <a:t>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126342"/>
              </p:ext>
            </p:extLst>
          </p:nvPr>
        </p:nvGraphicFramePr>
        <p:xfrm>
          <a:off x="5250002" y="5248488"/>
          <a:ext cx="487521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48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52999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62507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13569"/>
              </p:ext>
            </p:extLst>
          </p:nvPr>
        </p:nvGraphicFramePr>
        <p:xfrm>
          <a:off x="5250002" y="3267288"/>
          <a:ext cx="487521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48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52999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62507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448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163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08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Verificamos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if de la </a:t>
            </a:r>
            <a:r>
              <a:rPr lang="en-US" sz="2800" dirty="0" err="1"/>
              <a:t>linea</a:t>
            </a:r>
            <a:r>
              <a:rPr lang="en-US" sz="2800" dirty="0"/>
              <a:t> 2. Se </a:t>
            </a:r>
            <a:r>
              <a:rPr lang="en-US" sz="2800" dirty="0" err="1"/>
              <a:t>cumple</a:t>
            </a:r>
            <a:r>
              <a:rPr lang="en-US" sz="2800" dirty="0"/>
              <a:t> y se </a:t>
            </a:r>
            <a:r>
              <a:rPr lang="en-US" sz="2800" dirty="0" err="1"/>
              <a:t>crea</a:t>
            </a:r>
            <a:r>
              <a:rPr lang="en-US" sz="2800" dirty="0"/>
              <a:t> una </a:t>
            </a:r>
            <a:r>
              <a:rPr lang="en-US" sz="2800" dirty="0" err="1"/>
              <a:t>nueva</a:t>
            </a:r>
            <a:r>
              <a:rPr lang="en-US" sz="2800" dirty="0"/>
              <a:t> variable 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5250002" y="5248488"/>
          <a:ext cx="487521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48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52999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62507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295679"/>
              </p:ext>
            </p:extLst>
          </p:nvPr>
        </p:nvGraphicFramePr>
        <p:xfrm>
          <a:off x="5250002" y="3267288"/>
          <a:ext cx="487521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48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52999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62507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866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3594"/>
              </p:ext>
            </p:extLst>
          </p:nvPr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08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ejecuta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misterio</a:t>
            </a:r>
            <a:r>
              <a:rPr lang="en-US" sz="2800" dirty="0"/>
              <a:t> de la </a:t>
            </a:r>
            <a:r>
              <a:rPr lang="en-US" sz="2800" dirty="0" err="1"/>
              <a:t>linea</a:t>
            </a:r>
            <a:r>
              <a:rPr lang="en-US" sz="2800" dirty="0"/>
              <a:t>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30827"/>
              </p:ext>
            </p:extLst>
          </p:nvPr>
        </p:nvGraphicFramePr>
        <p:xfrm>
          <a:off x="4894403" y="5248488"/>
          <a:ext cx="32081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98065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72366"/>
              </p:ext>
            </p:extLst>
          </p:nvPr>
        </p:nvGraphicFramePr>
        <p:xfrm>
          <a:off x="4894403" y="3337540"/>
          <a:ext cx="32081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76336"/>
              </p:ext>
            </p:extLst>
          </p:nvPr>
        </p:nvGraphicFramePr>
        <p:xfrm>
          <a:off x="4894401" y="1426592"/>
          <a:ext cx="32081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5261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08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verifica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if de la </a:t>
            </a:r>
            <a:r>
              <a:rPr lang="en-US" sz="2800" dirty="0" err="1"/>
              <a:t>linea</a:t>
            </a:r>
            <a:r>
              <a:rPr lang="en-US" sz="2800" dirty="0"/>
              <a:t> 2. Se </a:t>
            </a:r>
            <a:r>
              <a:rPr lang="en-US" sz="2800" dirty="0" err="1"/>
              <a:t>cumple</a:t>
            </a:r>
            <a:r>
              <a:rPr lang="en-US" sz="2800" dirty="0"/>
              <a:t> y se </a:t>
            </a:r>
            <a:r>
              <a:rPr lang="en-US" sz="2800" dirty="0" err="1"/>
              <a:t>crea</a:t>
            </a:r>
            <a:r>
              <a:rPr lang="en-US" sz="2800" dirty="0"/>
              <a:t> una </a:t>
            </a:r>
            <a:r>
              <a:rPr lang="en-US" sz="2800" dirty="0" err="1"/>
              <a:t>nueva</a:t>
            </a:r>
            <a:r>
              <a:rPr lang="en-US" sz="2800" dirty="0"/>
              <a:t> 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4894403" y="5248488"/>
          <a:ext cx="32081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98065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3" y="3337540"/>
          <a:ext cx="32081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67348"/>
              </p:ext>
            </p:extLst>
          </p:nvPr>
        </p:nvGraphicFramePr>
        <p:xfrm>
          <a:off x="4894401" y="1426592"/>
          <a:ext cx="32081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433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08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llama </a:t>
            </a:r>
            <a:r>
              <a:rPr lang="en-US" sz="2800" dirty="0" err="1"/>
              <a:t>nuevamente</a:t>
            </a:r>
            <a:r>
              <a:rPr lang="en-US" sz="2800" dirty="0"/>
              <a:t> al </a:t>
            </a:r>
            <a:r>
              <a:rPr lang="en-US" sz="2800" dirty="0" err="1"/>
              <a:t>misterio</a:t>
            </a:r>
            <a:r>
              <a:rPr lang="en-US" sz="2800" dirty="0"/>
              <a:t> de la </a:t>
            </a:r>
            <a:r>
              <a:rPr lang="en-US" sz="2800" dirty="0" err="1"/>
              <a:t>linea</a:t>
            </a:r>
            <a:r>
              <a:rPr lang="en-US" sz="2800" dirty="0"/>
              <a:t> 3 (Parece </a:t>
            </a:r>
            <a:r>
              <a:rPr lang="en-US" sz="2800" dirty="0" err="1"/>
              <a:t>esto</a:t>
            </a:r>
            <a:r>
              <a:rPr lang="en-US" sz="2800" dirty="0"/>
              <a:t> una </a:t>
            </a:r>
            <a:r>
              <a:rPr lang="en-US" sz="2800" dirty="0" err="1"/>
              <a:t>pelicula</a:t>
            </a:r>
            <a:r>
              <a:rPr lang="en-US" sz="28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4894403" y="5248488"/>
          <a:ext cx="32081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98065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3" y="3337540"/>
          <a:ext cx="32081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1426592"/>
          <a:ext cx="32081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B60DE5-ED21-4820-BFC2-A0F505B6E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59059"/>
              </p:ext>
            </p:extLst>
          </p:nvPr>
        </p:nvGraphicFramePr>
        <p:xfrm>
          <a:off x="8492607" y="5248488"/>
          <a:ext cx="32081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02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67040"/>
              </p:ext>
            </p:extLst>
          </p:nvPr>
        </p:nvGraphicFramePr>
        <p:xfrm>
          <a:off x="220383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163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[0,1,2,3]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939800" y="273472"/>
            <a:ext cx="1007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Imprimimos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6337300" y="5248488"/>
          <a:ext cx="487521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48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52999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62507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096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0890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verifica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if de la </a:t>
            </a:r>
            <a:r>
              <a:rPr lang="en-US" sz="2800" dirty="0" err="1"/>
              <a:t>linea</a:t>
            </a:r>
            <a:r>
              <a:rPr lang="en-US" sz="2800" dirty="0"/>
              <a:t> 2. No se </a:t>
            </a:r>
            <a:r>
              <a:rPr lang="en-US" sz="2800" dirty="0" err="1"/>
              <a:t>cumple</a:t>
            </a:r>
            <a:r>
              <a:rPr lang="en-US" sz="2800" dirty="0"/>
              <a:t>. Se </a:t>
            </a:r>
            <a:r>
              <a:rPr lang="en-US" sz="2800" dirty="0" err="1"/>
              <a:t>retorna</a:t>
            </a:r>
            <a:r>
              <a:rPr lang="en-US" sz="2800" dirty="0"/>
              <a:t> a m8 [] y se </a:t>
            </a:r>
            <a:r>
              <a:rPr lang="en-US" sz="2800" dirty="0" err="1"/>
              <a:t>muere</a:t>
            </a:r>
            <a:r>
              <a:rPr lang="en-US" sz="2800" dirty="0"/>
              <a:t> un </a:t>
            </a:r>
            <a:r>
              <a:rPr lang="en-US" sz="2800" dirty="0" err="1"/>
              <a:t>misterio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4894403" y="5248488"/>
          <a:ext cx="32081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98065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3" y="3337540"/>
          <a:ext cx="32081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738768"/>
              </p:ext>
            </p:extLst>
          </p:nvPr>
        </p:nvGraphicFramePr>
        <p:xfrm>
          <a:off x="4894401" y="1426592"/>
          <a:ext cx="32081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B60DE5-ED21-4820-BFC2-A0F505B6EB9F}"/>
              </a:ext>
            </a:extLst>
          </p:cNvPr>
          <p:cNvGraphicFramePr>
            <a:graphicFrameLocks noGrp="1"/>
          </p:cNvGraphicFramePr>
          <p:nvPr/>
        </p:nvGraphicFramePr>
        <p:xfrm>
          <a:off x="8492607" y="5248488"/>
          <a:ext cx="32081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A3B7C0C8-B6B7-4AEE-A994-6B1622218C05}"/>
              </a:ext>
            </a:extLst>
          </p:cNvPr>
          <p:cNvSpPr/>
          <p:nvPr/>
        </p:nvSpPr>
        <p:spPr>
          <a:xfrm>
            <a:off x="8960431" y="4981788"/>
            <a:ext cx="2324100" cy="187621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869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08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 m </a:t>
            </a:r>
            <a:r>
              <a:rPr lang="en-US" sz="2800" dirty="0" err="1"/>
              <a:t>tener</a:t>
            </a:r>
            <a:r>
              <a:rPr lang="en-US" sz="2800" dirty="0"/>
              <a:t> un valor </a:t>
            </a:r>
            <a:r>
              <a:rPr lang="en-US" sz="2800" dirty="0" err="1"/>
              <a:t>obtenemos</a:t>
            </a:r>
            <a:r>
              <a:rPr lang="en-US" sz="2800" dirty="0"/>
              <a:t> una variable </a:t>
            </a:r>
            <a:r>
              <a:rPr lang="en-US" sz="2800" dirty="0" err="1"/>
              <a:t>i</a:t>
            </a:r>
            <a:r>
              <a:rPr lang="en-US" sz="2800" dirty="0"/>
              <a:t> que </a:t>
            </a:r>
            <a:r>
              <a:rPr lang="en-US" sz="2800" dirty="0" err="1"/>
              <a:t>depende</a:t>
            </a:r>
            <a:r>
              <a:rPr lang="en-US" sz="2800" dirty="0"/>
              <a:t> de ins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4894403" y="5248488"/>
          <a:ext cx="32081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98065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3" y="3337540"/>
          <a:ext cx="32081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55043"/>
              </p:ext>
            </p:extLst>
          </p:nvPr>
        </p:nvGraphicFramePr>
        <p:xfrm>
          <a:off x="4894401" y="1328539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2153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08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 </a:t>
            </a:r>
            <a:r>
              <a:rPr lang="en-US" sz="2800" dirty="0" err="1"/>
              <a:t>retorna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primera</a:t>
            </a:r>
            <a:r>
              <a:rPr lang="en-US" sz="2800" dirty="0"/>
              <a:t> </a:t>
            </a:r>
            <a:r>
              <a:rPr lang="en-US" sz="2800" dirty="0" err="1"/>
              <a:t>llamada</a:t>
            </a:r>
            <a:r>
              <a:rPr lang="en-US" sz="2800" dirty="0"/>
              <a:t> [3] a i9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4894403" y="5248488"/>
          <a:ext cx="32081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98065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3" y="3337540"/>
          <a:ext cx="32081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414126"/>
              </p:ext>
            </p:extLst>
          </p:nvPr>
        </p:nvGraphicFramePr>
        <p:xfrm>
          <a:off x="4894401" y="1328539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1351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089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ejecuta</a:t>
            </a:r>
            <a:r>
              <a:rPr lang="en-US" sz="2800" dirty="0"/>
              <a:t> la </a:t>
            </a:r>
            <a:r>
              <a:rPr lang="en-US" sz="2800" dirty="0" err="1"/>
              <a:t>linea</a:t>
            </a:r>
            <a:r>
              <a:rPr lang="en-US" sz="2800" dirty="0"/>
              <a:t> 5 y se </a:t>
            </a:r>
            <a:r>
              <a:rPr lang="en-US" sz="2800" dirty="0" err="1"/>
              <a:t>retorna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valor de i9 que se </a:t>
            </a:r>
            <a:r>
              <a:rPr lang="en-US" sz="2800" dirty="0" err="1"/>
              <a:t>almacena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m5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4894403" y="5248488"/>
          <a:ext cx="32081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98065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042985"/>
              </p:ext>
            </p:extLst>
          </p:nvPr>
        </p:nvGraphicFramePr>
        <p:xfrm>
          <a:off x="4894403" y="3337540"/>
          <a:ext cx="32081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16611"/>
              </p:ext>
            </p:extLst>
          </p:nvPr>
        </p:nvGraphicFramePr>
        <p:xfrm>
          <a:off x="4894401" y="1328539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964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ejecuta</a:t>
            </a:r>
            <a:r>
              <a:rPr lang="en-US" sz="2800" dirty="0"/>
              <a:t> la </a:t>
            </a:r>
            <a:r>
              <a:rPr lang="en-US" sz="2800" dirty="0" err="1"/>
              <a:t>linea</a:t>
            </a:r>
            <a:r>
              <a:rPr lang="en-US" sz="2800" dirty="0"/>
              <a:t> 4 al </a:t>
            </a:r>
            <a:r>
              <a:rPr lang="en-US" sz="2800" dirty="0" err="1"/>
              <a:t>ya</a:t>
            </a:r>
            <a:r>
              <a:rPr lang="en-US" sz="2800" dirty="0"/>
              <a:t> </a:t>
            </a:r>
            <a:r>
              <a:rPr lang="en-US" sz="2800" dirty="0" err="1"/>
              <a:t>poseer</a:t>
            </a:r>
            <a:r>
              <a:rPr lang="en-US" sz="2800" dirty="0"/>
              <a:t> valor de m5 y se </a:t>
            </a:r>
            <a:r>
              <a:rPr lang="en-US" sz="2800" dirty="0" err="1"/>
              <a:t>obtiene</a:t>
            </a:r>
            <a:r>
              <a:rPr lang="en-US" sz="2800" dirty="0"/>
              <a:t> </a:t>
            </a:r>
            <a:r>
              <a:rPr lang="en-US" sz="2800" dirty="0" err="1"/>
              <a:t>nueva</a:t>
            </a:r>
            <a:r>
              <a:rPr lang="en-US" sz="2800" dirty="0"/>
              <a:t> variable i10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4894403" y="5248488"/>
          <a:ext cx="32081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98065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80153"/>
              </p:ext>
            </p:extLst>
          </p:nvPr>
        </p:nvGraphicFramePr>
        <p:xfrm>
          <a:off x="4894403" y="3337540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1328539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7619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ejecuta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ins de la </a:t>
            </a:r>
            <a:r>
              <a:rPr lang="en-US" sz="2800" dirty="0" err="1"/>
              <a:t>linea</a:t>
            </a:r>
            <a:r>
              <a:rPr lang="en-US" sz="2800" dirty="0"/>
              <a:t> 4 y </a:t>
            </a:r>
            <a:r>
              <a:rPr lang="en-US" sz="2800" dirty="0" err="1"/>
              <a:t>retorna</a:t>
            </a:r>
            <a:r>
              <a:rPr lang="en-US" sz="2800" dirty="0"/>
              <a:t> [2,3] que se </a:t>
            </a:r>
            <a:r>
              <a:rPr lang="en-US" sz="2800" dirty="0" err="1"/>
              <a:t>almacena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i10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4894403" y="5248488"/>
          <a:ext cx="32081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98065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71593"/>
              </p:ext>
            </p:extLst>
          </p:nvPr>
        </p:nvGraphicFramePr>
        <p:xfrm>
          <a:off x="4894403" y="3337540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1328539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7512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ejecuta</a:t>
            </a:r>
            <a:r>
              <a:rPr lang="en-US" sz="2800" dirty="0"/>
              <a:t> la </a:t>
            </a:r>
            <a:r>
              <a:rPr lang="en-US" sz="2800" dirty="0" err="1"/>
              <a:t>linea</a:t>
            </a:r>
            <a:r>
              <a:rPr lang="en-US" sz="2800" dirty="0"/>
              <a:t> 5 y se </a:t>
            </a:r>
            <a:r>
              <a:rPr lang="en-US" sz="2800" dirty="0" err="1"/>
              <a:t>retorna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valor de i10 y se </a:t>
            </a:r>
            <a:r>
              <a:rPr lang="en-US" sz="2800" dirty="0" err="1"/>
              <a:t>almacena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m2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956268"/>
              </p:ext>
            </p:extLst>
          </p:nvPr>
        </p:nvGraphicFramePr>
        <p:xfrm>
          <a:off x="4894403" y="5248488"/>
          <a:ext cx="32081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98065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461192"/>
              </p:ext>
            </p:extLst>
          </p:nvPr>
        </p:nvGraphicFramePr>
        <p:xfrm>
          <a:off x="4894403" y="3337540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1328539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713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ejecuta</a:t>
            </a:r>
            <a:r>
              <a:rPr lang="en-US" sz="2800" dirty="0"/>
              <a:t> la </a:t>
            </a:r>
            <a:r>
              <a:rPr lang="en-US" sz="2800" dirty="0" err="1"/>
              <a:t>linea</a:t>
            </a:r>
            <a:r>
              <a:rPr lang="en-US" sz="2800" dirty="0"/>
              <a:t> 4. </a:t>
            </a:r>
            <a:r>
              <a:rPr lang="en-US" sz="2800" dirty="0" err="1"/>
              <a:t>Obteniendo</a:t>
            </a:r>
            <a:r>
              <a:rPr lang="en-US" sz="2800" dirty="0"/>
              <a:t> una </a:t>
            </a:r>
            <a:r>
              <a:rPr lang="en-US" sz="2800" dirty="0" err="1"/>
              <a:t>nueva</a:t>
            </a:r>
            <a:r>
              <a:rPr lang="en-US" sz="2800" dirty="0"/>
              <a:t> variable i11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24348"/>
              </p:ext>
            </p:extLst>
          </p:nvPr>
        </p:nvGraphicFramePr>
        <p:xfrm>
          <a:off x="4894399" y="4933355"/>
          <a:ext cx="32081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98065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272937"/>
              </p:ext>
            </p:extLst>
          </p:nvPr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86472"/>
              </p:ext>
            </p:extLst>
          </p:nvPr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996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llama a ins y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retorna</a:t>
            </a:r>
            <a:r>
              <a:rPr lang="en-US" sz="2800" dirty="0"/>
              <a:t> [1,2,3] que se </a:t>
            </a:r>
            <a:r>
              <a:rPr lang="en-US" sz="2800" dirty="0" err="1"/>
              <a:t>guarda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i11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822588"/>
              </p:ext>
            </p:extLst>
          </p:nvPr>
        </p:nvGraphicFramePr>
        <p:xfrm>
          <a:off x="4894399" y="4933355"/>
          <a:ext cx="32081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98065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5575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20164"/>
              </p:ext>
            </p:extLst>
          </p:nvPr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llama al yield de la </a:t>
            </a:r>
            <a:r>
              <a:rPr lang="en-US" sz="2800" dirty="0" err="1"/>
              <a:t>linea</a:t>
            </a:r>
            <a:r>
              <a:rPr lang="en-US" sz="2800" dirty="0"/>
              <a:t> 5 y se </a:t>
            </a:r>
            <a:r>
              <a:rPr lang="en-US" sz="2800" dirty="0" err="1"/>
              <a:t>guarda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valor de i11 </a:t>
            </a:r>
            <a:r>
              <a:rPr lang="en-US" sz="2800" dirty="0" err="1"/>
              <a:t>en</a:t>
            </a:r>
            <a:r>
              <a:rPr lang="en-US" sz="2800" dirty="0"/>
              <a:t> m global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76543"/>
              </p:ext>
            </p:extLst>
          </p:nvPr>
        </p:nvGraphicFramePr>
        <p:xfrm>
          <a:off x="4894399" y="4933355"/>
          <a:ext cx="32081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98065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68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548427"/>
              </p:ext>
            </p:extLst>
          </p:nvPr>
        </p:nvGraphicFramePr>
        <p:xfrm>
          <a:off x="220383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163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[0,1,2,3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]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939800" y="273472"/>
            <a:ext cx="1007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Chequeamos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if de la </a:t>
            </a:r>
            <a:r>
              <a:rPr lang="en-US" sz="2800" dirty="0" err="1"/>
              <a:t>linea</a:t>
            </a:r>
            <a:r>
              <a:rPr lang="en-US" sz="2800" dirty="0"/>
              <a:t> 3, se </a:t>
            </a:r>
            <a:r>
              <a:rPr lang="en-US" sz="2800" dirty="0" err="1"/>
              <a:t>cumple</a:t>
            </a:r>
            <a:r>
              <a:rPr lang="en-US" sz="2800" dirty="0"/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934317"/>
              </p:ext>
            </p:extLst>
          </p:nvPr>
        </p:nvGraphicFramePr>
        <p:xfrm>
          <a:off x="6337300" y="5248488"/>
          <a:ext cx="487521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48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52999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62507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682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27478"/>
              </p:ext>
            </p:extLst>
          </p:nvPr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Imprimimos</a:t>
            </a:r>
            <a:r>
              <a:rPr lang="en-US" sz="2800" dirty="0"/>
              <a:t> m global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4933355"/>
          <a:ext cx="32081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98065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766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6317"/>
              </p:ext>
            </p:extLst>
          </p:nvPr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Volvemos</a:t>
            </a:r>
            <a:r>
              <a:rPr lang="en-US" sz="2800" dirty="0"/>
              <a:t> al </a:t>
            </a:r>
            <a:r>
              <a:rPr lang="en-US" sz="2800" dirty="0" err="1"/>
              <a:t>misterio</a:t>
            </a:r>
            <a:r>
              <a:rPr lang="en-US" sz="2800" dirty="0"/>
              <a:t> de la </a:t>
            </a:r>
            <a:r>
              <a:rPr lang="en-US" sz="2800" dirty="0" err="1"/>
              <a:t>linea</a:t>
            </a:r>
            <a:r>
              <a:rPr lang="en-US" sz="2800" dirty="0"/>
              <a:t> 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4933355"/>
          <a:ext cx="32081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98065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75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Volvemos</a:t>
            </a:r>
            <a:r>
              <a:rPr lang="en-US" sz="2800" dirty="0"/>
              <a:t> a </a:t>
            </a:r>
            <a:r>
              <a:rPr lang="en-US" sz="2800" dirty="0" err="1"/>
              <a:t>revisar</a:t>
            </a:r>
            <a:r>
              <a:rPr lang="en-US" sz="2800" dirty="0"/>
              <a:t> ins de la </a:t>
            </a:r>
            <a:r>
              <a:rPr lang="en-US" sz="2800" dirty="0" err="1"/>
              <a:t>linea</a:t>
            </a:r>
            <a:r>
              <a:rPr lang="en-US" sz="2800" dirty="0"/>
              <a:t> 4. </a:t>
            </a:r>
            <a:r>
              <a:rPr lang="en-US" sz="2800" dirty="0" err="1"/>
              <a:t>Esta</a:t>
            </a:r>
            <a:r>
              <a:rPr lang="en-US" sz="2800" dirty="0"/>
              <a:t> </a:t>
            </a:r>
            <a:r>
              <a:rPr lang="en-US" sz="2800" dirty="0" err="1"/>
              <a:t>vez</a:t>
            </a:r>
            <a:r>
              <a:rPr lang="en-US" sz="2800" dirty="0"/>
              <a:t> </a:t>
            </a:r>
            <a:r>
              <a:rPr lang="en-US" sz="2800" dirty="0" err="1"/>
              <a:t>retorna</a:t>
            </a:r>
            <a:r>
              <a:rPr lang="en-US" sz="2800" dirty="0"/>
              <a:t> [2,1,3]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08212"/>
              </p:ext>
            </p:extLst>
          </p:nvPr>
        </p:nvGraphicFramePr>
        <p:xfrm>
          <a:off x="4894399" y="4933355"/>
          <a:ext cx="32081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98065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[2,1,3]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167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54286"/>
              </p:ext>
            </p:extLst>
          </p:nvPr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[2,1,3]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le </a:t>
            </a:r>
            <a:r>
              <a:rPr lang="en-US" sz="2800" dirty="0" err="1"/>
              <a:t>retorna</a:t>
            </a:r>
            <a:r>
              <a:rPr lang="en-US" sz="2800" dirty="0"/>
              <a:t> por la </a:t>
            </a:r>
            <a:r>
              <a:rPr lang="en-US" sz="2800" dirty="0" err="1"/>
              <a:t>linea</a:t>
            </a:r>
            <a:r>
              <a:rPr lang="en-US" sz="2800" dirty="0"/>
              <a:t> 5 </a:t>
            </a:r>
            <a:r>
              <a:rPr lang="en-US" sz="2800" dirty="0" err="1"/>
              <a:t>el</a:t>
            </a:r>
            <a:r>
              <a:rPr lang="en-US" sz="2800" dirty="0"/>
              <a:t> valor de i11 a m global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7940"/>
              </p:ext>
            </p:extLst>
          </p:nvPr>
        </p:nvGraphicFramePr>
        <p:xfrm>
          <a:off x="4894399" y="4933355"/>
          <a:ext cx="32081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98065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[2,1,3]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928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43895"/>
              </p:ext>
            </p:extLst>
          </p:nvPr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[2,1,3]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Imprimimos</a:t>
            </a:r>
            <a:r>
              <a:rPr lang="en-US" sz="2800" dirty="0"/>
              <a:t> m global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4933355"/>
          <a:ext cx="32081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98065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[2,1,3]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844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68506"/>
              </p:ext>
            </p:extLst>
          </p:nvPr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Volvemos</a:t>
            </a:r>
            <a:r>
              <a:rPr lang="en-US" sz="2800" dirty="0"/>
              <a:t> con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misterio</a:t>
            </a:r>
            <a:r>
              <a:rPr lang="en-US" sz="2800" dirty="0"/>
              <a:t> de la </a:t>
            </a:r>
            <a:r>
              <a:rPr lang="en-US" sz="2800" dirty="0" err="1"/>
              <a:t>linea</a:t>
            </a:r>
            <a:r>
              <a:rPr lang="en-US" sz="2800" dirty="0"/>
              <a:t> 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4933355"/>
          <a:ext cx="32081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98065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[2,1,3]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039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llama </a:t>
            </a:r>
            <a:r>
              <a:rPr lang="en-US" sz="2800" dirty="0" err="1"/>
              <a:t>nuevamente</a:t>
            </a:r>
            <a:r>
              <a:rPr lang="en-US" sz="2800" dirty="0"/>
              <a:t> al ins de la </a:t>
            </a:r>
            <a:r>
              <a:rPr lang="en-US" sz="2800" dirty="0" err="1"/>
              <a:t>linea</a:t>
            </a:r>
            <a:r>
              <a:rPr lang="en-US" sz="2800" dirty="0"/>
              <a:t> 4. </a:t>
            </a:r>
            <a:r>
              <a:rPr lang="en-US" sz="2800" dirty="0" err="1"/>
              <a:t>Esta</a:t>
            </a:r>
            <a:r>
              <a:rPr lang="en-US" sz="2800" dirty="0"/>
              <a:t> </a:t>
            </a:r>
            <a:r>
              <a:rPr lang="en-US" sz="2800" dirty="0" err="1"/>
              <a:t>vez</a:t>
            </a:r>
            <a:r>
              <a:rPr lang="en-US" sz="2800" dirty="0"/>
              <a:t> </a:t>
            </a:r>
            <a:r>
              <a:rPr lang="en-US" sz="2800" dirty="0" err="1"/>
              <a:t>retorna</a:t>
            </a:r>
            <a:r>
              <a:rPr lang="en-US" sz="2800" dirty="0"/>
              <a:t> [2,3,1]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00054"/>
              </p:ext>
            </p:extLst>
          </p:nvPr>
        </p:nvGraphicFramePr>
        <p:xfrm>
          <a:off x="4894399" y="4933355"/>
          <a:ext cx="40591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596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95351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505987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[2,3,1]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379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04311"/>
              </p:ext>
            </p:extLst>
          </p:nvPr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[2,3,1]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retorna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valor de i11 a me global por la </a:t>
            </a:r>
            <a:r>
              <a:rPr lang="en-US" sz="2800" dirty="0" err="1"/>
              <a:t>linea</a:t>
            </a:r>
            <a:r>
              <a:rPr lang="en-US" sz="2800" dirty="0"/>
              <a:t>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9413"/>
              </p:ext>
            </p:extLst>
          </p:nvPr>
        </p:nvGraphicFramePr>
        <p:xfrm>
          <a:off x="4894399" y="4933355"/>
          <a:ext cx="40591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596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95351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505987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[2,3,1]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857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50941"/>
              </p:ext>
            </p:extLst>
          </p:nvPr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[2,3,1]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imprime</a:t>
            </a:r>
            <a:r>
              <a:rPr lang="en-US" sz="2800" dirty="0"/>
              <a:t> m global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4933355"/>
          <a:ext cx="40591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596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95351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505987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[2,3,1]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279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578928"/>
              </p:ext>
            </p:extLst>
          </p:nvPr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Volvemos</a:t>
            </a:r>
            <a:r>
              <a:rPr lang="en-US" sz="2800" dirty="0"/>
              <a:t> al </a:t>
            </a:r>
            <a:r>
              <a:rPr lang="en-US" sz="2800" dirty="0" err="1"/>
              <a:t>misterio</a:t>
            </a:r>
            <a:r>
              <a:rPr lang="en-US" sz="2800" dirty="0"/>
              <a:t> de la </a:t>
            </a:r>
            <a:r>
              <a:rPr lang="en-US" sz="2800" dirty="0" err="1"/>
              <a:t>linea</a:t>
            </a:r>
            <a:r>
              <a:rPr lang="en-US" sz="2800" dirty="0"/>
              <a:t> 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461831"/>
              </p:ext>
            </p:extLst>
          </p:nvPr>
        </p:nvGraphicFramePr>
        <p:xfrm>
          <a:off x="4894399" y="4933355"/>
          <a:ext cx="40591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596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95351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505987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[2,3,1]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220383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163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[0,1,2,3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]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939800" y="273472"/>
            <a:ext cx="1007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Empezamos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for de la </a:t>
            </a:r>
            <a:r>
              <a:rPr lang="en-US" sz="2800" dirty="0" err="1"/>
              <a:t>linea</a:t>
            </a:r>
            <a:r>
              <a:rPr lang="en-US" sz="2800" dirty="0"/>
              <a:t> 4. </a:t>
            </a:r>
            <a:r>
              <a:rPr lang="en-US" sz="2800" dirty="0" err="1"/>
              <a:t>Agregamos</a:t>
            </a:r>
            <a:r>
              <a:rPr lang="en-US" sz="2800" dirty="0"/>
              <a:t> una </a:t>
            </a:r>
            <a:r>
              <a:rPr lang="en-US" sz="2800" dirty="0" err="1"/>
              <a:t>nueva</a:t>
            </a:r>
            <a:r>
              <a:rPr lang="en-US" sz="2800" dirty="0"/>
              <a:t> variable </a:t>
            </a:r>
            <a:r>
              <a:rPr lang="en-US" sz="2800" dirty="0" err="1"/>
              <a:t>i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09216"/>
              </p:ext>
            </p:extLst>
          </p:nvPr>
        </p:nvGraphicFramePr>
        <p:xfrm>
          <a:off x="5617882" y="4882728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908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Volvemos</a:t>
            </a:r>
            <a:r>
              <a:rPr lang="en-US" sz="2800" dirty="0"/>
              <a:t> a </a:t>
            </a:r>
            <a:r>
              <a:rPr lang="en-US" sz="2800" dirty="0" err="1"/>
              <a:t>llamar</a:t>
            </a:r>
            <a:r>
              <a:rPr lang="en-US" sz="2800" dirty="0"/>
              <a:t> a ins. Pero </a:t>
            </a:r>
            <a:r>
              <a:rPr lang="en-US" sz="2800" dirty="0" err="1"/>
              <a:t>esta</a:t>
            </a:r>
            <a:r>
              <a:rPr lang="en-US" sz="2800" dirty="0"/>
              <a:t> </a:t>
            </a:r>
            <a:r>
              <a:rPr lang="en-US" sz="2800" dirty="0" err="1"/>
              <a:t>vez</a:t>
            </a:r>
            <a:r>
              <a:rPr lang="en-US" sz="2800" dirty="0"/>
              <a:t> no </a:t>
            </a:r>
            <a:r>
              <a:rPr lang="en-US" sz="2800" dirty="0" err="1"/>
              <a:t>retorna</a:t>
            </a:r>
            <a:r>
              <a:rPr lang="en-US" sz="2800" dirty="0"/>
              <a:t> nada (termina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ejecucion</a:t>
            </a:r>
            <a:r>
              <a:rPr lang="en-US" sz="28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73947"/>
              </p:ext>
            </p:extLst>
          </p:nvPr>
        </p:nvGraphicFramePr>
        <p:xfrm>
          <a:off x="4894399" y="4933355"/>
          <a:ext cx="40591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596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95351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505987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[2,3,1]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853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 no poder </a:t>
            </a:r>
            <a:r>
              <a:rPr lang="en-US" sz="2800" dirty="0" err="1"/>
              <a:t>hacer</a:t>
            </a:r>
            <a:r>
              <a:rPr lang="en-US" sz="2800" dirty="0"/>
              <a:t> </a:t>
            </a:r>
            <a:r>
              <a:rPr lang="en-US" sz="2800" dirty="0" err="1"/>
              <a:t>más</a:t>
            </a:r>
            <a:r>
              <a:rPr lang="en-US" sz="2800" dirty="0"/>
              <a:t> nada </a:t>
            </a:r>
            <a:r>
              <a:rPr lang="en-US" sz="2800" dirty="0" err="1"/>
              <a:t>volvemos</a:t>
            </a:r>
            <a:r>
              <a:rPr lang="en-US" sz="2800" dirty="0"/>
              <a:t> al </a:t>
            </a:r>
            <a:r>
              <a:rPr lang="en-US" sz="2800" dirty="0" err="1"/>
              <a:t>misterio</a:t>
            </a:r>
            <a:r>
              <a:rPr lang="en-US" sz="2800" dirty="0"/>
              <a:t> de la </a:t>
            </a:r>
            <a:r>
              <a:rPr lang="en-US" sz="2800" dirty="0" err="1"/>
              <a:t>linea</a:t>
            </a:r>
            <a:r>
              <a:rPr lang="en-US" sz="2800" dirty="0"/>
              <a:t>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5430"/>
              </p:ext>
            </p:extLst>
          </p:nvPr>
        </p:nvGraphicFramePr>
        <p:xfrm>
          <a:off x="4894399" y="4933355"/>
          <a:ext cx="40591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596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95351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505987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98909"/>
              </p:ext>
            </p:extLst>
          </p:nvPr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193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ejecuta</a:t>
            </a:r>
            <a:r>
              <a:rPr lang="en-US" sz="2800" dirty="0"/>
              <a:t> </a:t>
            </a:r>
            <a:r>
              <a:rPr lang="en-US" sz="2800" dirty="0" err="1"/>
              <a:t>nuemavente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ins de la </a:t>
            </a:r>
            <a:r>
              <a:rPr lang="en-US" sz="2800" dirty="0" err="1"/>
              <a:t>linea</a:t>
            </a:r>
            <a:r>
              <a:rPr lang="en-US" sz="2800" dirty="0"/>
              <a:t> 4. </a:t>
            </a:r>
            <a:r>
              <a:rPr lang="en-US" sz="2800" dirty="0" err="1"/>
              <a:t>Retorna</a:t>
            </a:r>
            <a:r>
              <a:rPr lang="en-US" sz="2800" dirty="0"/>
              <a:t> [3,2] y se </a:t>
            </a:r>
            <a:r>
              <a:rPr lang="en-US" sz="2800" dirty="0" err="1"/>
              <a:t>guarda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i10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4933355"/>
          <a:ext cx="40591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596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95351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505987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80941"/>
              </p:ext>
            </p:extLst>
          </p:nvPr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669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retorna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valor de i10 y se </a:t>
            </a:r>
            <a:r>
              <a:rPr lang="en-US" sz="2800" dirty="0" err="1"/>
              <a:t>guarda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m2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449393"/>
              </p:ext>
            </p:extLst>
          </p:nvPr>
        </p:nvGraphicFramePr>
        <p:xfrm>
          <a:off x="4894399" y="4933355"/>
          <a:ext cx="40591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596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95351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505987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69729"/>
              </p:ext>
            </p:extLst>
          </p:nvPr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978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llama a ins de la </a:t>
            </a:r>
            <a:r>
              <a:rPr lang="en-US" sz="2800" dirty="0" err="1"/>
              <a:t>linea</a:t>
            </a:r>
            <a:r>
              <a:rPr lang="en-US" sz="2800" dirty="0"/>
              <a:t> 4. </a:t>
            </a:r>
            <a:r>
              <a:rPr lang="en-US" sz="2800" dirty="0" err="1"/>
              <a:t>Retorna</a:t>
            </a:r>
            <a:r>
              <a:rPr lang="en-US" sz="2800" dirty="0"/>
              <a:t> [1,3,2] y se </a:t>
            </a:r>
            <a:r>
              <a:rPr lang="en-US" sz="2800" dirty="0" err="1"/>
              <a:t>guarda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i11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56421"/>
              </p:ext>
            </p:extLst>
          </p:nvPr>
        </p:nvGraphicFramePr>
        <p:xfrm>
          <a:off x="4894399" y="4933355"/>
          <a:ext cx="40591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596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95351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505987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231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2841"/>
              </p:ext>
            </p:extLst>
          </p:nvPr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[1,3,2]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retorna</a:t>
            </a:r>
            <a:r>
              <a:rPr lang="en-US" sz="2800" dirty="0"/>
              <a:t> por la </a:t>
            </a:r>
            <a:r>
              <a:rPr lang="en-US" sz="2800" dirty="0" err="1"/>
              <a:t>linea</a:t>
            </a:r>
            <a:r>
              <a:rPr lang="en-US" sz="2800" dirty="0"/>
              <a:t> 5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valir</a:t>
            </a:r>
            <a:r>
              <a:rPr lang="en-US" sz="2800" dirty="0"/>
              <a:t> de i11 a m global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239564"/>
              </p:ext>
            </p:extLst>
          </p:nvPr>
        </p:nvGraphicFramePr>
        <p:xfrm>
          <a:off x="4894399" y="4933355"/>
          <a:ext cx="40591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596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95351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505987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319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5520"/>
              </p:ext>
            </p:extLst>
          </p:nvPr>
        </p:nvGraphicFramePr>
        <p:xfrm>
          <a:off x="178176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815294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[1,3,2]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imprime</a:t>
            </a:r>
            <a:r>
              <a:rPr lang="en-US" sz="2800" dirty="0"/>
              <a:t> m global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4933355"/>
          <a:ext cx="40591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596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95351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505987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[2,3,1], [1,3,2]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104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58071"/>
              </p:ext>
            </p:extLst>
          </p:nvPr>
        </p:nvGraphicFramePr>
        <p:xfrm>
          <a:off x="178176" y="5181600"/>
          <a:ext cx="5917824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 </a:t>
            </a:r>
            <a:r>
              <a:rPr lang="en-US" sz="2800" dirty="0" err="1"/>
              <a:t>Volvemos</a:t>
            </a:r>
            <a:r>
              <a:rPr lang="en-US" sz="2800" dirty="0"/>
              <a:t> con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misterio</a:t>
            </a:r>
            <a:r>
              <a:rPr lang="en-US" sz="2800" dirty="0"/>
              <a:t> de la </a:t>
            </a:r>
            <a:r>
              <a:rPr lang="en-US" sz="2800" dirty="0" err="1"/>
              <a:t>linea</a:t>
            </a:r>
            <a:r>
              <a:rPr lang="en-US" sz="2800" dirty="0"/>
              <a:t> 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315206"/>
              </p:ext>
            </p:extLst>
          </p:nvPr>
        </p:nvGraphicFramePr>
        <p:xfrm>
          <a:off x="6786699" y="4951810"/>
          <a:ext cx="40591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596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953518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505987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[2,3,1], [1,3,2]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422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5917824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Volvemos</a:t>
            </a:r>
            <a:r>
              <a:rPr lang="en-US" sz="2800" dirty="0"/>
              <a:t> a </a:t>
            </a:r>
            <a:r>
              <a:rPr lang="en-US" sz="2800" dirty="0" err="1"/>
              <a:t>ejecutar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ins de la </a:t>
            </a:r>
            <a:r>
              <a:rPr lang="en-US" sz="2800" dirty="0" err="1"/>
              <a:t>linea</a:t>
            </a:r>
            <a:r>
              <a:rPr lang="en-US" sz="2800" dirty="0"/>
              <a:t> 4 y </a:t>
            </a:r>
            <a:r>
              <a:rPr lang="en-US" sz="2800" dirty="0" err="1"/>
              <a:t>retorna</a:t>
            </a:r>
            <a:r>
              <a:rPr lang="en-US" sz="2800" dirty="0"/>
              <a:t> [3,1,2]. Se </a:t>
            </a:r>
            <a:r>
              <a:rPr lang="en-US" sz="2800" dirty="0" err="1"/>
              <a:t>almacena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i11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028861"/>
              </p:ext>
            </p:extLst>
          </p:nvPr>
        </p:nvGraphicFramePr>
        <p:xfrm>
          <a:off x="6786699" y="4951810"/>
          <a:ext cx="49227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164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1563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303915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 [3,1,2]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[2,3,1], [1,3,2]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303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17772"/>
              </p:ext>
            </p:extLst>
          </p:nvPr>
        </p:nvGraphicFramePr>
        <p:xfrm>
          <a:off x="178176" y="5181600"/>
          <a:ext cx="5917824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retorna</a:t>
            </a:r>
            <a:r>
              <a:rPr lang="en-US" sz="2800" dirty="0"/>
              <a:t> por la </a:t>
            </a:r>
            <a:r>
              <a:rPr lang="en-US" sz="2800" dirty="0" err="1"/>
              <a:t>linea</a:t>
            </a:r>
            <a:r>
              <a:rPr lang="en-US" sz="2800" dirty="0"/>
              <a:t> 5 </a:t>
            </a:r>
            <a:r>
              <a:rPr lang="en-US" sz="2800" dirty="0" err="1"/>
              <a:t>el</a:t>
            </a:r>
            <a:r>
              <a:rPr lang="en-US" sz="2800" dirty="0"/>
              <a:t> valor de i11 a m global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075134"/>
              </p:ext>
            </p:extLst>
          </p:nvPr>
        </p:nvGraphicFramePr>
        <p:xfrm>
          <a:off x="6786699" y="4951810"/>
          <a:ext cx="49227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164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1563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303915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 [3,1,2]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[2,3,1], [1,3,2]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7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220383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163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[0,1,2,3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]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939800" y="273472"/>
            <a:ext cx="1007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entra</a:t>
            </a:r>
            <a:r>
              <a:rPr lang="en-US" sz="2800" dirty="0"/>
              <a:t> al nuevo ins y se </a:t>
            </a:r>
            <a:r>
              <a:rPr lang="en-US" sz="2800" dirty="0" err="1"/>
              <a:t>ejecuta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yield de la </a:t>
            </a:r>
            <a:r>
              <a:rPr lang="en-US" sz="2800" dirty="0" err="1"/>
              <a:t>linea</a:t>
            </a:r>
            <a:r>
              <a:rPr lang="en-US" sz="2800" dirty="0"/>
              <a:t> 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/>
        </p:nvGraphicFramePr>
        <p:xfrm>
          <a:off x="5617882" y="4882728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959565"/>
              </p:ext>
            </p:extLst>
          </p:nvPr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4412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1660"/>
              </p:ext>
            </p:extLst>
          </p:nvPr>
        </p:nvGraphicFramePr>
        <p:xfrm>
          <a:off x="178176" y="5181600"/>
          <a:ext cx="5917824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imprime</a:t>
            </a:r>
            <a:r>
              <a:rPr lang="en-US" sz="2800" dirty="0"/>
              <a:t> m global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6786699" y="4951810"/>
          <a:ext cx="49227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164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1563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303915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 [3,1,2]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[2,3,1], [1,3,2], [3,1,2]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845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344826"/>
              </p:ext>
            </p:extLst>
          </p:nvPr>
        </p:nvGraphicFramePr>
        <p:xfrm>
          <a:off x="178176" y="5181600"/>
          <a:ext cx="5917824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3,1,2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Volvemos</a:t>
            </a:r>
            <a:r>
              <a:rPr lang="en-US" sz="2800" dirty="0"/>
              <a:t> con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misterio</a:t>
            </a:r>
            <a:r>
              <a:rPr lang="en-US" sz="2800" dirty="0"/>
              <a:t> de la </a:t>
            </a:r>
            <a:r>
              <a:rPr lang="en-US" sz="2800" dirty="0" err="1"/>
              <a:t>linea</a:t>
            </a:r>
            <a:r>
              <a:rPr lang="en-US" sz="2800" dirty="0"/>
              <a:t> 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6786699" y="4951810"/>
          <a:ext cx="49227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164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1563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303915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 [3,1,2]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[2,3,1], [1,3,2], [3,1,2]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72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5917824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3,1,2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Volvemos</a:t>
            </a:r>
            <a:r>
              <a:rPr lang="en-US" sz="2800" dirty="0"/>
              <a:t> con </a:t>
            </a:r>
            <a:r>
              <a:rPr lang="en-US" sz="2800" dirty="0" err="1"/>
              <a:t>el</a:t>
            </a:r>
            <a:r>
              <a:rPr lang="en-US" sz="2800" dirty="0"/>
              <a:t> ins de la </a:t>
            </a:r>
            <a:r>
              <a:rPr lang="en-US" sz="2800" dirty="0" err="1"/>
              <a:t>linea</a:t>
            </a:r>
            <a:r>
              <a:rPr lang="en-US" sz="2800" dirty="0"/>
              <a:t> 4. </a:t>
            </a:r>
            <a:r>
              <a:rPr lang="en-US" sz="2800" dirty="0" err="1"/>
              <a:t>Retorna</a:t>
            </a:r>
            <a:r>
              <a:rPr lang="en-US" sz="2800" dirty="0"/>
              <a:t> [3,2,1] y se </a:t>
            </a:r>
            <a:r>
              <a:rPr lang="en-US" sz="2800" dirty="0" err="1"/>
              <a:t>guarda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i11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58602"/>
              </p:ext>
            </p:extLst>
          </p:nvPr>
        </p:nvGraphicFramePr>
        <p:xfrm>
          <a:off x="6786699" y="4951810"/>
          <a:ext cx="49227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164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1563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303915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3,1,2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[2,3,1], [1,3,2], [3,1,2]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878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6045"/>
              </p:ext>
            </p:extLst>
          </p:nvPr>
        </p:nvGraphicFramePr>
        <p:xfrm>
          <a:off x="178176" y="5181600"/>
          <a:ext cx="5917824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3,1,2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Por la </a:t>
            </a:r>
            <a:r>
              <a:rPr lang="en-US" sz="2800" dirty="0" err="1"/>
              <a:t>linea</a:t>
            </a:r>
            <a:r>
              <a:rPr lang="en-US" sz="2800" dirty="0"/>
              <a:t> 5 se </a:t>
            </a:r>
            <a:r>
              <a:rPr lang="en-US" sz="2800" dirty="0" err="1"/>
              <a:t>retorna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valor de i11 a m global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366883"/>
              </p:ext>
            </p:extLst>
          </p:nvPr>
        </p:nvGraphicFramePr>
        <p:xfrm>
          <a:off x="6629401" y="4951810"/>
          <a:ext cx="5257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664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00133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347980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3,1,2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[2,3,1], [1,3,2], [3,1,2]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2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81171"/>
              </p:ext>
            </p:extLst>
          </p:nvPr>
        </p:nvGraphicFramePr>
        <p:xfrm>
          <a:off x="178176" y="5181600"/>
          <a:ext cx="5917824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3,1,2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imprime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valor de m global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6629401" y="4951810"/>
          <a:ext cx="5257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664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00133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347980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3,1,2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[2,3,1], [1,3,2], [3,1,2], [3,2,1]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34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90491"/>
              </p:ext>
            </p:extLst>
          </p:nvPr>
        </p:nvGraphicFramePr>
        <p:xfrm>
          <a:off x="178176" y="5181600"/>
          <a:ext cx="5917824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3,1,2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3,2,1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Volvemos</a:t>
            </a:r>
            <a:r>
              <a:rPr lang="en-US" sz="2800" dirty="0"/>
              <a:t> una </a:t>
            </a:r>
            <a:r>
              <a:rPr lang="en-US" sz="2800" dirty="0" err="1"/>
              <a:t>vez</a:t>
            </a:r>
            <a:r>
              <a:rPr lang="en-US" sz="2800" dirty="0"/>
              <a:t> mas con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misterio</a:t>
            </a:r>
            <a:r>
              <a:rPr lang="en-US" sz="2800" dirty="0"/>
              <a:t> de la </a:t>
            </a:r>
            <a:r>
              <a:rPr lang="en-US" sz="2800" dirty="0" err="1"/>
              <a:t>linea</a:t>
            </a:r>
            <a:r>
              <a:rPr lang="en-US" sz="2800" dirty="0"/>
              <a:t> 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6629401" y="4951810"/>
          <a:ext cx="5257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664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00133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347980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3,1,2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[2,3,1], [1,3,2], [3,1,2], [3,2,1]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14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5917824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3,1,2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3,2,1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Volvemos</a:t>
            </a:r>
            <a:r>
              <a:rPr lang="en-US" sz="2800" dirty="0"/>
              <a:t> con ins. </a:t>
            </a:r>
            <a:r>
              <a:rPr lang="en-US" sz="2800" dirty="0" err="1"/>
              <a:t>Esta</a:t>
            </a:r>
            <a:r>
              <a:rPr lang="en-US" sz="2800" dirty="0"/>
              <a:t> </a:t>
            </a:r>
            <a:r>
              <a:rPr lang="en-US" sz="2800" dirty="0" err="1"/>
              <a:t>vez</a:t>
            </a:r>
            <a:r>
              <a:rPr lang="en-US" sz="2800" dirty="0"/>
              <a:t> no </a:t>
            </a:r>
            <a:r>
              <a:rPr lang="en-US" sz="2800" dirty="0" err="1"/>
              <a:t>retorna</a:t>
            </a:r>
            <a:r>
              <a:rPr lang="en-US" sz="2800" dirty="0"/>
              <a:t> nada </a:t>
            </a:r>
            <a:r>
              <a:rPr lang="en-US" sz="2800" dirty="0" err="1"/>
              <a:t>ya</a:t>
            </a:r>
            <a:r>
              <a:rPr lang="en-US" sz="2800" dirty="0"/>
              <a:t> que </a:t>
            </a:r>
            <a:r>
              <a:rPr lang="en-US" sz="2800" dirty="0" err="1"/>
              <a:t>termino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ejecucion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72924"/>
              </p:ext>
            </p:extLst>
          </p:nvPr>
        </p:nvGraphicFramePr>
        <p:xfrm>
          <a:off x="6629401" y="4951810"/>
          <a:ext cx="5257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664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00133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347980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[2,3,1], [1,3,2], [3,1,2], [3,2,1]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216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5917824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3,1,2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3,2,1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Retomamos</a:t>
            </a:r>
            <a:r>
              <a:rPr lang="en-US" sz="2800" dirty="0"/>
              <a:t> </a:t>
            </a:r>
            <a:r>
              <a:rPr lang="en-US" sz="2800" dirty="0" err="1"/>
              <a:t>misterio</a:t>
            </a:r>
            <a:r>
              <a:rPr lang="en-US" sz="2800" dirty="0"/>
              <a:t> </a:t>
            </a:r>
            <a:r>
              <a:rPr lang="en-US" sz="2800" dirty="0" err="1"/>
              <a:t>linea</a:t>
            </a:r>
            <a:r>
              <a:rPr lang="en-US" sz="2800" dirty="0"/>
              <a:t> 3.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501420"/>
              </p:ext>
            </p:extLst>
          </p:nvPr>
        </p:nvGraphicFramePr>
        <p:xfrm>
          <a:off x="6629401" y="4951810"/>
          <a:ext cx="5257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664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00133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347980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[3,2]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[2,3,1], [1,3,2], [3,1,2], [3,2,1]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285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5917824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3,1,2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3,2,1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Llamamos</a:t>
            </a:r>
            <a:r>
              <a:rPr lang="en-US" sz="2800" dirty="0"/>
              <a:t> a ins. Pero no </a:t>
            </a:r>
            <a:r>
              <a:rPr lang="en-US" sz="2800" dirty="0" err="1"/>
              <a:t>termino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ejecucion</a:t>
            </a:r>
            <a:r>
              <a:rPr lang="en-US" sz="28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6629401" y="4951810"/>
          <a:ext cx="5257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664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00133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347980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67343"/>
              </p:ext>
            </p:extLst>
          </p:nvPr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[2,3,1], [1,3,2], [3,1,2], [3,2,1]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063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5917824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3,1,2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3,2,1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Procedemos</a:t>
            </a:r>
            <a:r>
              <a:rPr lang="en-US" sz="2800" dirty="0"/>
              <a:t> a </a:t>
            </a:r>
            <a:r>
              <a:rPr lang="en-US" sz="2800" dirty="0" err="1"/>
              <a:t>llamar</a:t>
            </a:r>
            <a:r>
              <a:rPr lang="en-US" sz="2800" dirty="0"/>
              <a:t> al </a:t>
            </a:r>
            <a:r>
              <a:rPr lang="en-US" sz="2800" dirty="0" err="1"/>
              <a:t>misterio</a:t>
            </a:r>
            <a:r>
              <a:rPr lang="en-US" sz="2800" dirty="0"/>
              <a:t> de la </a:t>
            </a:r>
            <a:r>
              <a:rPr lang="en-US" sz="2800" dirty="0" err="1"/>
              <a:t>linea</a:t>
            </a:r>
            <a:r>
              <a:rPr lang="en-US" sz="2800" dirty="0"/>
              <a:t>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6629401" y="4951810"/>
          <a:ext cx="5257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664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00133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347980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179064"/>
              </p:ext>
            </p:extLst>
          </p:nvPr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[2,3,1], [1,3,2], [3,1,2], [3,2,1]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C1618-CB62-4BEA-9E33-B0AFEA2C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" y="2295394"/>
            <a:ext cx="5083734" cy="2467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220383" y="5181600"/>
          <a:ext cx="4326218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09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2163109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[0,1,2,3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]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en-US" strike="noStrike" dirty="0">
                          <a:solidFill>
                            <a:schemeClr val="bg1"/>
                          </a:solidFill>
                          <a:effectLst/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939800" y="273472"/>
            <a:ext cx="1007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El </a:t>
            </a:r>
            <a:r>
              <a:rPr lang="en-US" sz="2800" dirty="0" err="1"/>
              <a:t>resultado</a:t>
            </a:r>
            <a:r>
              <a:rPr lang="en-US" sz="2800" dirty="0"/>
              <a:t> se </a:t>
            </a:r>
            <a:r>
              <a:rPr lang="en-US" sz="2800" dirty="0" err="1"/>
              <a:t>almacena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la i3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E905A-FBB5-4921-9DC8-4D967B86C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92311"/>
              </p:ext>
            </p:extLst>
          </p:nvPr>
        </p:nvGraphicFramePr>
        <p:xfrm>
          <a:off x="5617882" y="4882728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[0,2,3]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14D59D-8339-44AC-BBAB-377B9E245E0C}"/>
              </a:ext>
            </a:extLst>
          </p:cNvPr>
          <p:cNvSpPr txBox="1"/>
          <p:nvPr/>
        </p:nvSpPr>
        <p:spPr>
          <a:xfrm>
            <a:off x="220383" y="1215792"/>
            <a:ext cx="14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8103-C22A-4D80-948D-4F6710AF8445}"/>
              </a:ext>
            </a:extLst>
          </p:cNvPr>
          <p:cNvSpPr txBox="1"/>
          <p:nvPr/>
        </p:nvSpPr>
        <p:spPr>
          <a:xfrm>
            <a:off x="1625600" y="129273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[0,1,2,3]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43B1A3-09A1-46E2-9A4B-BD958A2F5833}"/>
              </a:ext>
            </a:extLst>
          </p:cNvPr>
          <p:cNvGraphicFramePr>
            <a:graphicFrameLocks noGrp="1"/>
          </p:cNvGraphicFramePr>
          <p:nvPr/>
        </p:nvGraphicFramePr>
        <p:xfrm>
          <a:off x="5617881" y="2933700"/>
          <a:ext cx="41738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1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216600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391272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93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1167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93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8889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5917824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3,1,2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3,2,1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Llamamos</a:t>
            </a:r>
            <a:r>
              <a:rPr lang="en-US" sz="2800" dirty="0"/>
              <a:t> a ins. Linea 4 Pero Tambien </a:t>
            </a:r>
            <a:r>
              <a:rPr lang="en-US" sz="2800" dirty="0" err="1"/>
              <a:t>termino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ejecucion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6629401" y="4951810"/>
          <a:ext cx="5257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664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00133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347980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11851"/>
              </p:ext>
            </p:extLst>
          </p:nvPr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[2,3,1], [1,3,2], [3,1,2], [3,2,1]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234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5917824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3,1,2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3,2,1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444876" y="259728"/>
            <a:ext cx="1126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Buscamos</a:t>
            </a:r>
            <a:r>
              <a:rPr lang="en-US" sz="2800" dirty="0"/>
              <a:t> apoyo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misterio</a:t>
            </a:r>
            <a:r>
              <a:rPr lang="en-US" sz="2800" dirty="0"/>
              <a:t> </a:t>
            </a:r>
            <a:r>
              <a:rPr lang="en-US" sz="2800" dirty="0" err="1"/>
              <a:t>linea</a:t>
            </a:r>
            <a:r>
              <a:rPr lang="en-US" sz="2800" dirty="0"/>
              <a:t> 3 </a:t>
            </a:r>
            <a:r>
              <a:rPr lang="en-US" sz="2800" dirty="0" err="1"/>
              <a:t>pero</a:t>
            </a:r>
            <a:r>
              <a:rPr lang="en-US" sz="2800" dirty="0"/>
              <a:t> Tambien </a:t>
            </a:r>
            <a:r>
              <a:rPr lang="en-US" sz="2800" dirty="0" err="1"/>
              <a:t>termino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ejecucion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6629401" y="4951810"/>
          <a:ext cx="5257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664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00133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347980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59714"/>
              </p:ext>
            </p:extLst>
          </p:nvPr>
        </p:nvGraphicFramePr>
        <p:xfrm>
          <a:off x="4894399" y="1027941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[2,3,1], [1,3,2], [3,1,2], [3,2,1]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960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5917824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3,1,2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3,2,1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0" y="259728"/>
            <a:ext cx="1170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Como </a:t>
            </a:r>
            <a:r>
              <a:rPr lang="en-US" sz="2800" dirty="0" err="1"/>
              <a:t>ya</a:t>
            </a:r>
            <a:r>
              <a:rPr lang="en-US" sz="2800" dirty="0"/>
              <a:t> se </a:t>
            </a:r>
            <a:r>
              <a:rPr lang="en-US" sz="2800" dirty="0" err="1"/>
              <a:t>termino</a:t>
            </a:r>
            <a:r>
              <a:rPr lang="en-US" sz="2800" dirty="0"/>
              <a:t> la </a:t>
            </a:r>
            <a:r>
              <a:rPr lang="en-US" sz="2800" dirty="0" err="1"/>
              <a:t>ejecucion</a:t>
            </a:r>
            <a:r>
              <a:rPr lang="en-US" sz="2800" dirty="0"/>
              <a:t> de </a:t>
            </a:r>
            <a:r>
              <a:rPr lang="en-US" sz="2800" dirty="0" err="1"/>
              <a:t>misterio</a:t>
            </a:r>
            <a:r>
              <a:rPr lang="en-US" sz="2800" dirty="0"/>
              <a:t> </a:t>
            </a:r>
            <a:r>
              <a:rPr lang="en-US" sz="2800" dirty="0" err="1"/>
              <a:t>linea</a:t>
            </a:r>
            <a:r>
              <a:rPr lang="en-US" sz="2800" dirty="0"/>
              <a:t> 3. </a:t>
            </a:r>
            <a:r>
              <a:rPr lang="en-US" sz="2800" dirty="0" err="1"/>
              <a:t>Pues</a:t>
            </a:r>
            <a:r>
              <a:rPr lang="en-US" sz="2800" dirty="0"/>
              <a:t> se </a:t>
            </a:r>
            <a:r>
              <a:rPr lang="en-US" sz="2800" dirty="0" err="1"/>
              <a:t>acabo</a:t>
            </a:r>
            <a:r>
              <a:rPr lang="en-US" sz="2800" dirty="0"/>
              <a:t> la </a:t>
            </a:r>
            <a:r>
              <a:rPr lang="en-US" sz="2800" dirty="0" err="1"/>
              <a:t>ejecucion</a:t>
            </a:r>
            <a:r>
              <a:rPr lang="en-US" sz="2800" dirty="0"/>
              <a:t> de </a:t>
            </a:r>
            <a:r>
              <a:rPr lang="en-US" sz="2800" dirty="0" err="1"/>
              <a:t>misterio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6629401" y="4951810"/>
          <a:ext cx="5257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664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00133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347980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57009"/>
              </p:ext>
            </p:extLst>
          </p:nvPr>
        </p:nvGraphicFramePr>
        <p:xfrm>
          <a:off x="8234499" y="1152786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[2,3,1], [1,3,2], [3,1,2], [3,2,1]</a:t>
            </a:r>
            <a:endParaRPr lang="en-US" dirty="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BA288F13-950F-4C72-8AC5-CDF991249464}"/>
              </a:ext>
            </a:extLst>
          </p:cNvPr>
          <p:cNvSpPr/>
          <p:nvPr/>
        </p:nvSpPr>
        <p:spPr>
          <a:xfrm>
            <a:off x="7967794" y="801742"/>
            <a:ext cx="4025905" cy="2627258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139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5917824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3,1,2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3,2,1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0" y="259728"/>
            <a:ext cx="1170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Subsecuentemente</a:t>
            </a:r>
            <a:r>
              <a:rPr lang="en-US" sz="2800" dirty="0"/>
              <a:t>, al </a:t>
            </a:r>
            <a:r>
              <a:rPr lang="en-US" sz="2800" dirty="0" err="1"/>
              <a:t>terminarse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misterio</a:t>
            </a:r>
            <a:r>
              <a:rPr lang="en-US" sz="2800" dirty="0"/>
              <a:t>. m5 no </a:t>
            </a:r>
            <a:r>
              <a:rPr lang="en-US" sz="2800" dirty="0" err="1"/>
              <a:t>consigue</a:t>
            </a:r>
            <a:r>
              <a:rPr lang="en-US" sz="2800" dirty="0"/>
              <a:t> valor y termina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misterio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6629401" y="4951810"/>
          <a:ext cx="5257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664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00133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347980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8234499" y="1152786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[2,3,1], [1,3,2], [3,1,2], [3,2,1]</a:t>
            </a:r>
            <a:endParaRPr lang="en-US" dirty="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BA288F13-950F-4C72-8AC5-CDF991249464}"/>
              </a:ext>
            </a:extLst>
          </p:cNvPr>
          <p:cNvSpPr/>
          <p:nvPr/>
        </p:nvSpPr>
        <p:spPr>
          <a:xfrm>
            <a:off x="7967794" y="801742"/>
            <a:ext cx="4025905" cy="2627258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919DD82F-8ED3-4FCA-AE41-AD45A50DAF79}"/>
              </a:ext>
            </a:extLst>
          </p:cNvPr>
          <p:cNvSpPr/>
          <p:nvPr/>
        </p:nvSpPr>
        <p:spPr>
          <a:xfrm>
            <a:off x="4418145" y="2574474"/>
            <a:ext cx="4025905" cy="2627258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767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5917824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3,1,2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3,2,1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0" y="259728"/>
            <a:ext cx="1170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misterio</a:t>
            </a:r>
            <a:r>
              <a:rPr lang="en-US" sz="2800" dirty="0"/>
              <a:t> del </a:t>
            </a:r>
            <a:r>
              <a:rPr lang="en-US" sz="2800" dirty="0" err="1"/>
              <a:t>programa</a:t>
            </a:r>
            <a:r>
              <a:rPr lang="en-US" sz="2800" dirty="0"/>
              <a:t> principal </a:t>
            </a:r>
            <a:r>
              <a:rPr lang="en-US" sz="2800" dirty="0" err="1"/>
              <a:t>termino</a:t>
            </a:r>
            <a:r>
              <a:rPr lang="en-US" sz="2800" dirty="0"/>
              <a:t>. Tambien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programa</a:t>
            </a:r>
            <a:r>
              <a:rPr lang="en-US" sz="2800" dirty="0"/>
              <a:t> principal termina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6629401" y="4951810"/>
          <a:ext cx="5257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664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00133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347980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8234499" y="1152786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[2,3,1], [1,3,2], [3,1,2], [3,2,1]</a:t>
            </a:r>
            <a:endParaRPr lang="en-US" dirty="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BA288F13-950F-4C72-8AC5-CDF991249464}"/>
              </a:ext>
            </a:extLst>
          </p:cNvPr>
          <p:cNvSpPr/>
          <p:nvPr/>
        </p:nvSpPr>
        <p:spPr>
          <a:xfrm>
            <a:off x="7967794" y="801742"/>
            <a:ext cx="4025905" cy="2627258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919DD82F-8ED3-4FCA-AE41-AD45A50DAF79}"/>
              </a:ext>
            </a:extLst>
          </p:cNvPr>
          <p:cNvSpPr/>
          <p:nvPr/>
        </p:nvSpPr>
        <p:spPr>
          <a:xfrm>
            <a:off x="4418145" y="2574474"/>
            <a:ext cx="4025905" cy="2627258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D1DD2F17-D735-4880-AF53-2B0D312C061F}"/>
              </a:ext>
            </a:extLst>
          </p:cNvPr>
          <p:cNvSpPr/>
          <p:nvPr/>
        </p:nvSpPr>
        <p:spPr>
          <a:xfrm>
            <a:off x="6221546" y="4552581"/>
            <a:ext cx="6694354" cy="2627258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98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B05E45-09EE-4433-B760-3AFF6B4B304D}"/>
              </a:ext>
            </a:extLst>
          </p:cNvPr>
          <p:cNvGraphicFramePr>
            <a:graphicFrameLocks noGrp="1"/>
          </p:cNvGraphicFramePr>
          <p:nvPr/>
        </p:nvGraphicFramePr>
        <p:xfrm>
          <a:off x="178176" y="5181600"/>
          <a:ext cx="5917824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24">
                  <a:extLst>
                    <a:ext uri="{9D8B030D-6E8A-4147-A177-3AD203B41FA5}">
                      <a16:colId xmlns:a16="http://schemas.microsoft.com/office/drawing/2014/main" val="3926819984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4066894396"/>
                    </a:ext>
                  </a:extLst>
                </a:gridCol>
              </a:tblGrid>
              <a:tr h="3824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322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85358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2,1,3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1,3,2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3,1,2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3,2,1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3502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76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0" y="259728"/>
            <a:ext cx="1170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Siguiendo</a:t>
            </a:r>
            <a:r>
              <a:rPr lang="en-US" sz="2800" dirty="0"/>
              <a:t> con la </a:t>
            </a:r>
            <a:r>
              <a:rPr lang="en-US" sz="2800" dirty="0" err="1"/>
              <a:t>cadena</a:t>
            </a:r>
            <a:r>
              <a:rPr lang="en-US" sz="2800" dirty="0"/>
              <a:t>. El ultimo </a:t>
            </a:r>
            <a:r>
              <a:rPr lang="en-US" sz="2800" dirty="0" err="1"/>
              <a:t>misterio</a:t>
            </a:r>
            <a:r>
              <a:rPr lang="en-US" sz="2800" dirty="0"/>
              <a:t> termina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ejecucion</a:t>
            </a:r>
            <a:r>
              <a:rPr lang="en-US" sz="2800" dirty="0"/>
              <a:t> </a:t>
            </a:r>
            <a:r>
              <a:rPr lang="en-US" sz="2800" dirty="0" err="1"/>
              <a:t>tambien</a:t>
            </a:r>
            <a:r>
              <a:rPr lang="en-US" sz="28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178176" y="1066929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Imprime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" y="2158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A7C734-E1ED-47BC-B850-28B5429380EE}"/>
              </a:ext>
            </a:extLst>
          </p:cNvPr>
          <p:cNvGraphicFramePr>
            <a:graphicFrameLocks noGrp="1"/>
          </p:cNvGraphicFramePr>
          <p:nvPr/>
        </p:nvGraphicFramePr>
        <p:xfrm>
          <a:off x="6629401" y="4951810"/>
          <a:ext cx="5257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664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00133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3479801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7118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2,3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3,2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176C2C-4338-447B-8FF6-4CE1011F4540}"/>
              </a:ext>
            </a:extLst>
          </p:cNvPr>
          <p:cNvGraphicFramePr>
            <a:graphicFrameLocks noGrp="1"/>
          </p:cNvGraphicFramePr>
          <p:nvPr/>
        </p:nvGraphicFramePr>
        <p:xfrm>
          <a:off x="4894401" y="3036942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712584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021710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8653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29E1DE-9608-4825-B15D-59DBC1C0DAE7}"/>
              </a:ext>
            </a:extLst>
          </p:cNvPr>
          <p:cNvGraphicFramePr>
            <a:graphicFrameLocks noGrp="1"/>
          </p:cNvGraphicFramePr>
          <p:nvPr/>
        </p:nvGraphicFramePr>
        <p:xfrm>
          <a:off x="8234499" y="1152786"/>
          <a:ext cx="3208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0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630485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2103809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35708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misterio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77828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570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1549401" y="1166245"/>
            <a:ext cx="306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[1,2,3] , [2,1,3] , [2,3,1], [1,3,2], [3,1,2], [3,2,1]</a:t>
            </a:r>
            <a:endParaRPr lang="en-US" dirty="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BA288F13-950F-4C72-8AC5-CDF991249464}"/>
              </a:ext>
            </a:extLst>
          </p:cNvPr>
          <p:cNvSpPr/>
          <p:nvPr/>
        </p:nvSpPr>
        <p:spPr>
          <a:xfrm>
            <a:off x="7967794" y="801742"/>
            <a:ext cx="4025905" cy="2627258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919DD82F-8ED3-4FCA-AE41-AD45A50DAF79}"/>
              </a:ext>
            </a:extLst>
          </p:cNvPr>
          <p:cNvSpPr/>
          <p:nvPr/>
        </p:nvSpPr>
        <p:spPr>
          <a:xfrm>
            <a:off x="4418145" y="2574474"/>
            <a:ext cx="4025905" cy="2627258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D1DD2F17-D735-4880-AF53-2B0D312C061F}"/>
              </a:ext>
            </a:extLst>
          </p:cNvPr>
          <p:cNvSpPr/>
          <p:nvPr/>
        </p:nvSpPr>
        <p:spPr>
          <a:xfrm>
            <a:off x="6221546" y="4552581"/>
            <a:ext cx="6694354" cy="2627258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267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65D467-5B2B-4E30-A610-712175D7AC03}"/>
              </a:ext>
            </a:extLst>
          </p:cNvPr>
          <p:cNvSpPr txBox="1"/>
          <p:nvPr/>
        </p:nvSpPr>
        <p:spPr>
          <a:xfrm>
            <a:off x="-114300" y="729628"/>
            <a:ext cx="1170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Este </a:t>
            </a:r>
            <a:r>
              <a:rPr lang="en-US" sz="3600" dirty="0" err="1"/>
              <a:t>algoritmo</a:t>
            </a:r>
            <a:r>
              <a:rPr lang="en-US" sz="3600" dirty="0"/>
              <a:t> </a:t>
            </a:r>
            <a:r>
              <a:rPr lang="en-US" sz="3600" dirty="0" err="1"/>
              <a:t>imprimió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5DA6E-C067-4B03-B6EC-2B68C6D370D0}"/>
              </a:ext>
            </a:extLst>
          </p:cNvPr>
          <p:cNvSpPr txBox="1"/>
          <p:nvPr/>
        </p:nvSpPr>
        <p:spPr>
          <a:xfrm>
            <a:off x="7670801" y="1988197"/>
            <a:ext cx="229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FF00"/>
                </a:solidFill>
              </a:rPr>
              <a:t>Imprime</a:t>
            </a:r>
            <a:r>
              <a:rPr lang="en-US" sz="4000" dirty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76" y="1656112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7956551" y="3043734"/>
            <a:ext cx="1727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[1,2,3] </a:t>
            </a:r>
          </a:p>
          <a:p>
            <a:r>
              <a:rPr lang="en-US" sz="2800" dirty="0"/>
              <a:t>[2,1,3] </a:t>
            </a:r>
          </a:p>
          <a:p>
            <a:r>
              <a:rPr lang="en-US" sz="2800" dirty="0"/>
              <a:t>[2,3,1]</a:t>
            </a:r>
          </a:p>
          <a:p>
            <a:r>
              <a:rPr lang="en-US" sz="2800" dirty="0"/>
              <a:t>[1,3,2] </a:t>
            </a:r>
          </a:p>
          <a:p>
            <a:r>
              <a:rPr lang="en-US" sz="2800" dirty="0"/>
              <a:t>[3,1,2]</a:t>
            </a:r>
          </a:p>
          <a:p>
            <a:r>
              <a:rPr lang="en-US" sz="2800" dirty="0"/>
              <a:t>[3,2,1]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53BE4-1B9D-4A58-BD8E-53B54260BD3F}"/>
              </a:ext>
            </a:extLst>
          </p:cNvPr>
          <p:cNvSpPr txBox="1"/>
          <p:nvPr/>
        </p:nvSpPr>
        <p:spPr>
          <a:xfrm>
            <a:off x="1104900" y="4876800"/>
            <a:ext cx="478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Este </a:t>
            </a:r>
            <a:r>
              <a:rPr lang="en-US" dirty="0" err="1"/>
              <a:t>algoritimo</a:t>
            </a:r>
            <a:r>
              <a:rPr lang="en-US" dirty="0"/>
              <a:t> </a:t>
            </a:r>
            <a:r>
              <a:rPr lang="en-US" dirty="0" err="1"/>
              <a:t>imprime</a:t>
            </a:r>
            <a:r>
              <a:rPr lang="en-US" dirty="0"/>
              <a:t> las </a:t>
            </a:r>
            <a:r>
              <a:rPr lang="en-US" dirty="0" err="1"/>
              <a:t>permutaciones</a:t>
            </a:r>
            <a:r>
              <a:rPr lang="en-US" dirty="0"/>
              <a:t> de una </a:t>
            </a:r>
            <a:r>
              <a:rPr lang="en-US" dirty="0" err="1"/>
              <a:t>lista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53274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76" y="2342140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5118103" y="797510"/>
            <a:ext cx="622299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Misterio</a:t>
            </a:r>
            <a:r>
              <a:rPr lang="en-US" sz="2800" dirty="0"/>
              <a:t> lo que </a:t>
            </a:r>
            <a:r>
              <a:rPr lang="en-US" sz="2800" dirty="0" err="1"/>
              <a:t>hace</a:t>
            </a:r>
            <a:r>
              <a:rPr lang="en-US" sz="2800" dirty="0"/>
              <a:t> es </a:t>
            </a:r>
            <a:r>
              <a:rPr lang="en-US" sz="2800" dirty="0" err="1"/>
              <a:t>descomponer</a:t>
            </a:r>
            <a:r>
              <a:rPr lang="en-US" sz="2800" dirty="0"/>
              <a:t> una </a:t>
            </a:r>
            <a:r>
              <a:rPr lang="en-US" sz="2800" dirty="0" err="1"/>
              <a:t>lista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sub </a:t>
            </a:r>
            <a:r>
              <a:rPr lang="en-US" sz="2800" dirty="0" err="1"/>
              <a:t>listas</a:t>
            </a:r>
            <a:r>
              <a:rPr lang="en-US" sz="2800" dirty="0"/>
              <a:t> de 1 </a:t>
            </a:r>
            <a:r>
              <a:rPr lang="en-US" sz="2800" dirty="0" err="1"/>
              <a:t>menos</a:t>
            </a:r>
            <a:r>
              <a:rPr lang="en-US" sz="2800" dirty="0"/>
              <a:t> de </a:t>
            </a:r>
            <a:r>
              <a:rPr lang="en-US" sz="2800" dirty="0" err="1"/>
              <a:t>tamaño</a:t>
            </a:r>
            <a:r>
              <a:rPr lang="en-US" sz="2800" dirty="0"/>
              <a:t>. </a:t>
            </a:r>
            <a:r>
              <a:rPr lang="en-US" sz="2800" dirty="0" err="1"/>
              <a:t>Ejemplo</a:t>
            </a:r>
            <a:r>
              <a:rPr lang="en-US" sz="2800" dirty="0"/>
              <a:t> [1,2,3], [2,3], [3] y []. </a:t>
            </a:r>
            <a:r>
              <a:rPr lang="en-US" sz="2800" dirty="0" err="1"/>
              <a:t>Luego</a:t>
            </a:r>
            <a:r>
              <a:rPr lang="en-US" sz="2800" dirty="0"/>
              <a:t> de </a:t>
            </a:r>
            <a:r>
              <a:rPr lang="en-US" sz="2800" dirty="0" err="1"/>
              <a:t>esto</a:t>
            </a:r>
            <a:r>
              <a:rPr lang="en-US" sz="2800" dirty="0"/>
              <a:t>, le </a:t>
            </a:r>
            <a:r>
              <a:rPr lang="en-US" sz="2800" dirty="0" err="1"/>
              <a:t>pasa</a:t>
            </a:r>
            <a:r>
              <a:rPr lang="en-US" sz="2800" dirty="0"/>
              <a:t> a la </a:t>
            </a:r>
            <a:r>
              <a:rPr lang="en-US" sz="2800" dirty="0" err="1"/>
              <a:t>función</a:t>
            </a:r>
            <a:r>
              <a:rPr lang="en-US" sz="2800" dirty="0"/>
              <a:t> ins. El primer </a:t>
            </a:r>
            <a:r>
              <a:rPr lang="en-US" sz="2800" dirty="0" err="1"/>
              <a:t>elemento</a:t>
            </a:r>
            <a:r>
              <a:rPr lang="en-US" sz="2800" dirty="0"/>
              <a:t> de la </a:t>
            </a:r>
            <a:r>
              <a:rPr lang="en-US" sz="2800" dirty="0" err="1"/>
              <a:t>lista</a:t>
            </a:r>
            <a:r>
              <a:rPr lang="en-US" sz="2800" dirty="0"/>
              <a:t> local y de Segundo </a:t>
            </a:r>
            <a:r>
              <a:rPr lang="en-US" sz="2800" dirty="0" err="1"/>
              <a:t>elemento</a:t>
            </a:r>
            <a:r>
              <a:rPr lang="en-US" sz="2800" dirty="0"/>
              <a:t> una </a:t>
            </a:r>
            <a:r>
              <a:rPr lang="en-US" sz="2800" dirty="0" err="1"/>
              <a:t>lista</a:t>
            </a:r>
            <a:r>
              <a:rPr lang="en-US" sz="2800" dirty="0"/>
              <a:t> que </a:t>
            </a:r>
            <a:r>
              <a:rPr lang="en-US" sz="2800" dirty="0" err="1"/>
              <a:t>resulta</a:t>
            </a:r>
            <a:r>
              <a:rPr lang="en-US" sz="2800" dirty="0"/>
              <a:t> de una </a:t>
            </a:r>
            <a:r>
              <a:rPr lang="en-US" sz="2800" dirty="0" err="1"/>
              <a:t>llamada</a:t>
            </a:r>
            <a:r>
              <a:rPr lang="en-US" sz="2800" dirty="0"/>
              <a:t> </a:t>
            </a:r>
            <a:r>
              <a:rPr lang="en-US" sz="2800" dirty="0" err="1"/>
              <a:t>recursiva</a:t>
            </a:r>
            <a:r>
              <a:rPr lang="en-US" sz="2800" dirty="0"/>
              <a:t> </a:t>
            </a:r>
            <a:r>
              <a:rPr lang="en-US" sz="2800" dirty="0" err="1"/>
              <a:t>misterio</a:t>
            </a:r>
            <a:r>
              <a:rPr lang="en-US" sz="2800" dirty="0"/>
              <a:t>. </a:t>
            </a:r>
            <a:r>
              <a:rPr lang="en-US" sz="2800" dirty="0" err="1"/>
              <a:t>Tomemos</a:t>
            </a:r>
            <a:r>
              <a:rPr lang="en-US" sz="2800" dirty="0"/>
              <a:t> [2,3] y [3]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ejemplo</a:t>
            </a:r>
            <a:r>
              <a:rPr lang="en-US" sz="2800" dirty="0"/>
              <a:t>. Ins(2, [3]) porque </a:t>
            </a:r>
            <a:r>
              <a:rPr lang="en-US" sz="2800" dirty="0" err="1"/>
              <a:t>así</a:t>
            </a:r>
            <a:r>
              <a:rPr lang="en-US" sz="2800" dirty="0"/>
              <a:t>?</a:t>
            </a:r>
          </a:p>
          <a:p>
            <a:r>
              <a:rPr lang="en-US" sz="2800" dirty="0"/>
              <a:t>Porque la </a:t>
            </a:r>
            <a:r>
              <a:rPr lang="en-US" sz="2800" dirty="0" err="1"/>
              <a:t>llamada</a:t>
            </a:r>
            <a:r>
              <a:rPr lang="en-US" sz="2800" dirty="0"/>
              <a:t> de [2,3] de </a:t>
            </a:r>
            <a:r>
              <a:rPr lang="en-US" sz="2800" dirty="0" err="1"/>
              <a:t>misterio</a:t>
            </a:r>
            <a:r>
              <a:rPr lang="en-US" sz="2800" dirty="0"/>
              <a:t> genera un </a:t>
            </a:r>
            <a:r>
              <a:rPr lang="en-US" sz="2800" dirty="0" err="1"/>
              <a:t>subconjutno</a:t>
            </a:r>
            <a:r>
              <a:rPr lang="en-US" sz="2800" dirty="0"/>
              <a:t> </a:t>
            </a:r>
            <a:r>
              <a:rPr lang="en-US" sz="2800" dirty="0" err="1"/>
              <a:t>menos</a:t>
            </a:r>
            <a:r>
              <a:rPr lang="en-US" sz="2800" dirty="0"/>
              <a:t> que es [3]. Y 2 que es </a:t>
            </a:r>
            <a:r>
              <a:rPr lang="en-US" sz="2800" dirty="0" err="1"/>
              <a:t>el</a:t>
            </a:r>
            <a:r>
              <a:rPr lang="en-US" sz="2800" dirty="0"/>
              <a:t> primer </a:t>
            </a:r>
            <a:r>
              <a:rPr lang="en-US" sz="2800" dirty="0" err="1"/>
              <a:t>elemento</a:t>
            </a:r>
            <a:r>
              <a:rPr lang="en-US" sz="2800" dirty="0"/>
              <a:t> de la </a:t>
            </a:r>
            <a:r>
              <a:rPr lang="en-US" sz="2800" dirty="0" err="1"/>
              <a:t>lista</a:t>
            </a:r>
            <a:r>
              <a:rPr lang="en-US" sz="2800" dirty="0"/>
              <a:t> local y [3] que es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resultado</a:t>
            </a:r>
            <a:r>
              <a:rPr lang="en-US" sz="2800" dirty="0"/>
              <a:t> de la </a:t>
            </a:r>
            <a:r>
              <a:rPr lang="en-US" sz="2800" dirty="0" err="1"/>
              <a:t>llamada</a:t>
            </a:r>
            <a:r>
              <a:rPr lang="en-US" sz="2800" dirty="0"/>
              <a:t> recursive.</a:t>
            </a:r>
          </a:p>
        </p:txBody>
      </p:sp>
    </p:spTree>
    <p:extLst>
      <p:ext uri="{BB962C8B-B14F-4D97-AF65-F5344CB8AC3E}">
        <p14:creationId xmlns:p14="http://schemas.microsoft.com/office/powerpoint/2010/main" val="15299999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5F4B1-BE1E-4C17-83C0-659A2BA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76" y="2342140"/>
            <a:ext cx="4431924" cy="27752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7F9303-2B89-4F3B-824F-C97725B884F7}"/>
              </a:ext>
            </a:extLst>
          </p:cNvPr>
          <p:cNvSpPr txBox="1"/>
          <p:nvPr/>
        </p:nvSpPr>
        <p:spPr>
          <a:xfrm>
            <a:off x="5156203" y="1228397"/>
            <a:ext cx="62229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 </a:t>
            </a:r>
            <a:r>
              <a:rPr lang="en-US" sz="2800" dirty="0" err="1"/>
              <a:t>funcion</a:t>
            </a:r>
            <a:r>
              <a:rPr lang="en-US" sz="2800" dirty="0"/>
              <a:t> ins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ya</a:t>
            </a:r>
            <a:r>
              <a:rPr lang="en-US" sz="2800" dirty="0"/>
              <a:t> </a:t>
            </a:r>
            <a:r>
              <a:rPr lang="en-US" sz="2800" dirty="0" err="1"/>
              <a:t>sabemos</a:t>
            </a:r>
            <a:r>
              <a:rPr lang="en-US" sz="2800" dirty="0"/>
              <a:t> dado 1 element no da </a:t>
            </a:r>
            <a:r>
              <a:rPr lang="en-US" sz="2800" dirty="0" err="1"/>
              <a:t>todos</a:t>
            </a:r>
            <a:r>
              <a:rPr lang="en-US" sz="2800" dirty="0"/>
              <a:t> los arreglos </a:t>
            </a:r>
            <a:r>
              <a:rPr lang="en-US" sz="2800" dirty="0" err="1"/>
              <a:t>en</a:t>
            </a:r>
            <a:r>
              <a:rPr lang="en-US" sz="2800" dirty="0"/>
              <a:t> donde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elemento</a:t>
            </a:r>
            <a:r>
              <a:rPr lang="en-US" sz="2800" dirty="0"/>
              <a:t> e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ocupa</a:t>
            </a:r>
            <a:r>
              <a:rPr lang="en-US" sz="2800" dirty="0"/>
              <a:t> de 1ra a la </a:t>
            </a:r>
            <a:r>
              <a:rPr lang="en-US" sz="2800" dirty="0" err="1"/>
              <a:t>ncima</a:t>
            </a:r>
            <a:r>
              <a:rPr lang="en-US" sz="2800" dirty="0"/>
              <a:t> </a:t>
            </a:r>
            <a:r>
              <a:rPr lang="en-US" sz="2800" dirty="0" err="1"/>
              <a:t>posicion</a:t>
            </a:r>
            <a:r>
              <a:rPr lang="en-US" sz="2800" dirty="0"/>
              <a:t>. </a:t>
            </a:r>
            <a:r>
              <a:rPr lang="en-US" sz="2800" dirty="0" err="1"/>
              <a:t>Ej</a:t>
            </a:r>
            <a:r>
              <a:rPr lang="en-US" sz="2800" dirty="0"/>
              <a:t>: ins(4,[1,2,3]) = ([4,1,2,3] ; [1,4,2,3]; [1,2,4,3] ; [1,2,3,4])</a:t>
            </a:r>
          </a:p>
          <a:p>
            <a:endParaRPr lang="en-US" sz="2800" dirty="0"/>
          </a:p>
          <a:p>
            <a:r>
              <a:rPr lang="en-US" sz="2800" dirty="0"/>
              <a:t>Lo que </a:t>
            </a:r>
            <a:r>
              <a:rPr lang="en-US" sz="2800" dirty="0" err="1"/>
              <a:t>hace</a:t>
            </a:r>
            <a:r>
              <a:rPr lang="en-US" sz="2800" dirty="0"/>
              <a:t> </a:t>
            </a:r>
            <a:r>
              <a:rPr lang="en-US" sz="2800" dirty="0" err="1"/>
              <a:t>misterio</a:t>
            </a:r>
            <a:r>
              <a:rPr lang="en-US" sz="2800" dirty="0"/>
              <a:t> con </a:t>
            </a:r>
            <a:r>
              <a:rPr lang="en-US" sz="2800" dirty="0" err="1"/>
              <a:t>esto</a:t>
            </a:r>
            <a:r>
              <a:rPr lang="en-US" sz="2800" dirty="0"/>
              <a:t> es </a:t>
            </a:r>
            <a:r>
              <a:rPr lang="en-US" sz="2800" dirty="0" err="1"/>
              <a:t>aprovecharlo</a:t>
            </a:r>
            <a:r>
              <a:rPr lang="en-US" sz="2800" dirty="0"/>
              <a:t> </a:t>
            </a:r>
            <a:r>
              <a:rPr lang="en-US" sz="2800" dirty="0" err="1"/>
              <a:t>pasando</a:t>
            </a:r>
            <a:r>
              <a:rPr lang="en-US" sz="2800" dirty="0"/>
              <a:t> dos sub arreglos del </a:t>
            </a:r>
            <a:r>
              <a:rPr lang="en-US" sz="2800" dirty="0" err="1"/>
              <a:t>lista</a:t>
            </a:r>
            <a:r>
              <a:rPr lang="en-US" sz="2800" dirty="0"/>
              <a:t> </a:t>
            </a:r>
            <a:r>
              <a:rPr lang="en-US" sz="2800" dirty="0" err="1"/>
              <a:t>inicial</a:t>
            </a:r>
            <a:r>
              <a:rPr lang="en-US" sz="2800" dirty="0"/>
              <a:t> para que </a:t>
            </a:r>
            <a:r>
              <a:rPr lang="en-US" sz="2800" dirty="0" err="1"/>
              <a:t>asi</a:t>
            </a:r>
            <a:r>
              <a:rPr lang="en-US" sz="2800" dirty="0"/>
              <a:t> </a:t>
            </a:r>
            <a:r>
              <a:rPr lang="en-US" sz="2800" dirty="0" err="1"/>
              <a:t>vaya</a:t>
            </a:r>
            <a:r>
              <a:rPr lang="en-US" sz="2800" dirty="0"/>
              <a:t> poco a poco </a:t>
            </a:r>
            <a:r>
              <a:rPr lang="en-US" sz="2800" dirty="0" err="1"/>
              <a:t>constuyendo</a:t>
            </a:r>
            <a:r>
              <a:rPr lang="en-US" sz="2800" dirty="0"/>
              <a:t> las </a:t>
            </a:r>
            <a:r>
              <a:rPr lang="en-US" sz="2800" dirty="0" err="1"/>
              <a:t>permutaciones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7435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280</TotalTime>
  <Words>9697</Words>
  <Application>Microsoft Office PowerPoint</Application>
  <PresentationFormat>Widescreen</PresentationFormat>
  <Paragraphs>4139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1" baseType="lpstr">
      <vt:lpstr>Arial</vt:lpstr>
      <vt:lpstr>Tw Cen MT</vt:lpstr>
      <vt:lpstr>Circuit</vt:lpstr>
      <vt:lpstr>Ejercicio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Ejecutemos ahora este misterio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Alexander parra</dc:creator>
  <cp:lastModifiedBy>Luis Alexander parra</cp:lastModifiedBy>
  <cp:revision>32</cp:revision>
  <dcterms:created xsi:type="dcterms:W3CDTF">2022-04-06T19:35:27Z</dcterms:created>
  <dcterms:modified xsi:type="dcterms:W3CDTF">2022-04-07T00:15:58Z</dcterms:modified>
</cp:coreProperties>
</file>