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1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85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1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6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357474-742B-40E9-9842-E3E259A8E881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F068FD-1E9D-435A-B60C-9AD565C58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9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44AD-9A65-4996-B0D6-870F3361B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E5CE7-8AF3-4026-BCEC-73F5E2A4B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Luis Para</a:t>
            </a:r>
          </a:p>
        </p:txBody>
      </p:sp>
    </p:spTree>
    <p:extLst>
      <p:ext uri="{BB962C8B-B14F-4D97-AF65-F5344CB8AC3E}">
        <p14:creationId xmlns:p14="http://schemas.microsoft.com/office/powerpoint/2010/main" val="298000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5" y="-25515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Modificamos</a:t>
            </a:r>
            <a:r>
              <a:rPr lang="en-US" dirty="0"/>
              <a:t> 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488349"/>
              </p:ext>
            </p:extLst>
          </p:nvPr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19960"/>
              </p:ext>
            </p:extLst>
          </p:nvPr>
        </p:nvGraphicFramePr>
        <p:xfrm>
          <a:off x="4103354" y="5209947"/>
          <a:ext cx="31389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82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5" y="-25515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Entramos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t de </a:t>
            </a:r>
            <a:r>
              <a:rPr lang="en-US" dirty="0" err="1"/>
              <a:t>bebida</a:t>
            </a:r>
            <a:r>
              <a:rPr lang="en-US" dirty="0"/>
              <a:t> con y de valor a de 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86245"/>
              </p:ext>
            </p:extLst>
          </p:nvPr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F04D31-2103-4971-8012-C46594B50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20128"/>
              </p:ext>
            </p:extLst>
          </p:nvPr>
        </p:nvGraphicFramePr>
        <p:xfrm>
          <a:off x="4174376" y="479517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6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Retornamos</a:t>
            </a:r>
            <a:r>
              <a:rPr lang="en-US" dirty="0"/>
              <a:t> a de e </a:t>
            </a:r>
            <a:r>
              <a:rPr lang="en-US" dirty="0" err="1"/>
              <a:t>multiplicado</a:t>
            </a:r>
            <a:r>
              <a:rPr lang="en-US" dirty="0"/>
              <a:t> por y + b de e total(49 + 8):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F04D31-2103-4971-8012-C46594B50441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479517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73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/>
              <a:t>Bebida.t </a:t>
            </a:r>
            <a:r>
              <a:rPr lang="en-US" dirty="0" err="1"/>
              <a:t>retorna</a:t>
            </a:r>
            <a:r>
              <a:rPr lang="en-US" dirty="0"/>
              <a:t> 57: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F04D31-2103-4971-8012-C46594B50441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479517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F166678-DDEF-43C0-8C9E-06F1E4848257}"/>
              </a:ext>
            </a:extLst>
          </p:cNvPr>
          <p:cNvSpPr/>
          <p:nvPr/>
        </p:nvSpPr>
        <p:spPr>
          <a:xfrm>
            <a:off x="4833886" y="4495109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Bebida.s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57: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F166678-DDEF-43C0-8C9E-06F1E4848257}"/>
              </a:ext>
            </a:extLst>
          </p:cNvPr>
          <p:cNvSpPr/>
          <p:nvPr/>
        </p:nvSpPr>
        <p:spPr>
          <a:xfrm>
            <a:off x="4762865" y="5550250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</p:spTree>
    <p:extLst>
      <p:ext uri="{BB962C8B-B14F-4D97-AF65-F5344CB8AC3E}">
        <p14:creationId xmlns:p14="http://schemas.microsoft.com/office/powerpoint/2010/main" val="47555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con </a:t>
            </a:r>
            <a:r>
              <a:rPr lang="en-US" dirty="0" err="1"/>
              <a:t>pres.s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</p:spTree>
    <p:extLst>
      <p:ext uri="{BB962C8B-B14F-4D97-AF65-F5344CB8AC3E}">
        <p14:creationId xmlns:p14="http://schemas.microsoft.com/office/powerpoint/2010/main" val="214469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pres</a:t>
            </a:r>
            <a:r>
              <a:rPr lang="en-US" dirty="0"/>
              <a:t>, Podemos </a:t>
            </a:r>
            <a:r>
              <a:rPr lang="en-US" dirty="0" err="1"/>
              <a:t>ver</a:t>
            </a:r>
            <a:r>
              <a:rPr lang="en-US" dirty="0"/>
              <a:t> de donde es la </a:t>
            </a:r>
            <a:r>
              <a:rPr lang="en-US" dirty="0" err="1"/>
              <a:t>funcion</a:t>
            </a:r>
            <a:r>
              <a:rPr lang="en-US" dirty="0"/>
              <a:t>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</p:spTree>
    <p:extLst>
      <p:ext uri="{BB962C8B-B14F-4D97-AF65-F5344CB8AC3E}">
        <p14:creationId xmlns:p14="http://schemas.microsoft.com/office/powerpoint/2010/main" val="357623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pres</a:t>
            </a:r>
            <a:r>
              <a:rPr lang="en-US" dirty="0"/>
              <a:t>, Podemos </a:t>
            </a:r>
            <a:r>
              <a:rPr lang="en-US" dirty="0" err="1"/>
              <a:t>ver</a:t>
            </a:r>
            <a:r>
              <a:rPr lang="en-US" dirty="0"/>
              <a:t> de donde es la </a:t>
            </a:r>
            <a:r>
              <a:rPr lang="en-US" dirty="0" err="1"/>
              <a:t>funcion</a:t>
            </a:r>
            <a:r>
              <a:rPr lang="en-US" dirty="0"/>
              <a:t> 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</p:spTree>
    <p:extLst>
      <p:ext uri="{BB962C8B-B14F-4D97-AF65-F5344CB8AC3E}">
        <p14:creationId xmlns:p14="http://schemas.microsoft.com/office/powerpoint/2010/main" val="215833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Entramos</a:t>
            </a:r>
            <a:r>
              <a:rPr lang="en-US" dirty="0"/>
              <a:t> a la s de </a:t>
            </a:r>
            <a:r>
              <a:rPr lang="en-US" dirty="0" err="1"/>
              <a:t>Bebida</a:t>
            </a:r>
            <a:r>
              <a:rPr lang="en-US" dirty="0"/>
              <a:t> con x 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E7E10-0664-4180-99D9-43F775B3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25805"/>
              </p:ext>
            </p:extLst>
          </p:nvPr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54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Modificamos</a:t>
            </a:r>
            <a:r>
              <a:rPr lang="en-US" dirty="0"/>
              <a:t> la a de </a:t>
            </a:r>
            <a:r>
              <a:rPr lang="en-US" dirty="0" err="1"/>
              <a:t>pres</a:t>
            </a:r>
            <a:r>
              <a:rPr lang="en-US" dirty="0"/>
              <a:t> (8 -1)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79649"/>
              </p:ext>
            </p:extLst>
          </p:nvPr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E7E10-0664-4180-99D9-43F775B30986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81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2350"/>
            <a:ext cx="10353762" cy="970450"/>
          </a:xfrm>
        </p:spPr>
        <p:txBody>
          <a:bodyPr/>
          <a:lstStyle/>
          <a:p>
            <a:r>
              <a:rPr lang="en-US" dirty="0" err="1"/>
              <a:t>Tenemos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Clases: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19" y="1882879"/>
            <a:ext cx="2883141" cy="2493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93" y="188287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184" y="1882879"/>
            <a:ext cx="2848373" cy="24292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03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Entramos</a:t>
            </a:r>
            <a:r>
              <a:rPr lang="en-US" dirty="0"/>
              <a:t> a t. Por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pres</a:t>
            </a:r>
            <a:r>
              <a:rPr lang="en-US" dirty="0"/>
              <a:t>, </a:t>
            </a:r>
            <a:r>
              <a:rPr lang="en-US" dirty="0" err="1"/>
              <a:t>tambien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Bebida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E7E10-0664-4180-99D9-43F775B30986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0853CE-3C55-4ACE-8AA3-172B41F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22517"/>
              </p:ext>
            </p:extLst>
          </p:nvPr>
        </p:nvGraphicFramePr>
        <p:xfrm>
          <a:off x="4174376" y="503543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603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Ejecutamos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10 de </a:t>
            </a:r>
            <a:r>
              <a:rPr lang="en-US" dirty="0" err="1"/>
              <a:t>Bebida</a:t>
            </a:r>
            <a:r>
              <a:rPr lang="en-US" dirty="0"/>
              <a:t>. Con a y b de pres.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E7E10-0664-4180-99D9-43F775B30986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0853CE-3C55-4ACE-8AA3-172B41F4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28567"/>
              </p:ext>
            </p:extLst>
          </p:nvPr>
        </p:nvGraphicFramePr>
        <p:xfrm>
          <a:off x="4174376" y="503543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12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Retornamos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E7E10-0664-4180-99D9-43F775B30986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00853CE-3C55-4ACE-8AA3-172B41F45F16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03543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D0868495-37C0-4ACF-8AE9-961069FA53E8}"/>
              </a:ext>
            </a:extLst>
          </p:cNvPr>
          <p:cNvSpPr/>
          <p:nvPr/>
        </p:nvSpPr>
        <p:spPr>
          <a:xfrm>
            <a:off x="4699252" y="4683368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Nuevamente</a:t>
            </a:r>
            <a:r>
              <a:rPr lang="en-US" dirty="0"/>
              <a:t> </a:t>
            </a:r>
            <a:r>
              <a:rPr lang="en-US" dirty="0" err="1"/>
              <a:t>retornamos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E7E10-0664-4180-99D9-43F775B30986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4434639-3E2F-4AB0-B51F-77999AA34E76}"/>
              </a:ext>
            </a:extLst>
          </p:cNvPr>
          <p:cNvSpPr/>
          <p:nvPr/>
        </p:nvSpPr>
        <p:spPr>
          <a:xfrm>
            <a:off x="4762865" y="5550250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procedemos</a:t>
            </a:r>
            <a:r>
              <a:rPr lang="en-US" dirty="0"/>
              <a:t> con </a:t>
            </a:r>
            <a:r>
              <a:rPr lang="en-US" dirty="0" err="1"/>
              <a:t>o.s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?</a:t>
            </a:r>
          </a:p>
        </p:txBody>
      </p:sp>
    </p:spTree>
    <p:extLst>
      <p:ext uri="{BB962C8B-B14F-4D97-AF65-F5344CB8AC3E}">
        <p14:creationId xmlns:p14="http://schemas.microsoft.com/office/powerpoint/2010/main" val="3852648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 de donde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s. (</a:t>
            </a:r>
            <a:r>
              <a:rPr lang="en-US" dirty="0" err="1"/>
              <a:t>Bebida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?</a:t>
            </a:r>
          </a:p>
        </p:txBody>
      </p:sp>
    </p:spTree>
    <p:extLst>
      <p:ext uri="{BB962C8B-B14F-4D97-AF65-F5344CB8AC3E}">
        <p14:creationId xmlns:p14="http://schemas.microsoft.com/office/powerpoint/2010/main" val="276886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Entramos</a:t>
            </a:r>
            <a:r>
              <a:rPr lang="en-US" dirty="0"/>
              <a:t> al s de </a:t>
            </a:r>
            <a:r>
              <a:rPr lang="en-US" dirty="0" err="1"/>
              <a:t>Bebida</a:t>
            </a:r>
            <a:r>
              <a:rPr lang="en-US" dirty="0"/>
              <a:t> con x 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ECF424-EF8A-4D2C-BA11-D5C7C70AF244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94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Modificamos</a:t>
            </a:r>
            <a:r>
              <a:rPr lang="en-US" dirty="0"/>
              <a:t> la a de o (8-1)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67648"/>
              </p:ext>
            </p:extLst>
          </p:nvPr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ECF424-EF8A-4D2C-BA11-D5C7C70AF244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Entramos</a:t>
            </a:r>
            <a:r>
              <a:rPr lang="en-US" dirty="0"/>
              <a:t> a t, </a:t>
            </a:r>
            <a:r>
              <a:rPr lang="en-US" dirty="0" err="1"/>
              <a:t>tambien</a:t>
            </a:r>
            <a:r>
              <a:rPr lang="en-US" dirty="0"/>
              <a:t> de </a:t>
            </a:r>
            <a:r>
              <a:rPr lang="en-US" dirty="0" err="1"/>
              <a:t>bebida</a:t>
            </a:r>
            <a:r>
              <a:rPr lang="en-US" dirty="0"/>
              <a:t> con y = 7(valor de a de 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ECF424-EF8A-4D2C-BA11-D5C7C70AF244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CA241B-FB21-4832-8221-1346505EA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15851"/>
              </p:ext>
            </p:extLst>
          </p:nvPr>
        </p:nvGraphicFramePr>
        <p:xfrm>
          <a:off x="4174375" y="4974072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09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Retornamos</a:t>
            </a:r>
            <a:r>
              <a:rPr lang="en-US" dirty="0"/>
              <a:t> a*y+ b con a y b de 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ECF424-EF8A-4D2C-BA11-D5C7C70AF244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CA241B-FB21-4832-8221-1346505EAE40}"/>
              </a:ext>
            </a:extLst>
          </p:cNvPr>
          <p:cNvGraphicFramePr>
            <a:graphicFrameLocks noGrp="1"/>
          </p:cNvGraphicFramePr>
          <p:nvPr/>
        </p:nvGraphicFramePr>
        <p:xfrm>
          <a:off x="4174375" y="4974072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92350"/>
            <a:ext cx="10974594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Y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codigo</a:t>
            </a:r>
            <a:r>
              <a:rPr lang="en-US" dirty="0"/>
              <a:t> con Asociación </a:t>
            </a:r>
            <a:r>
              <a:rPr lang="en-US" dirty="0" err="1"/>
              <a:t>estatica</a:t>
            </a:r>
            <a:r>
              <a:rPr lang="en-US" dirty="0"/>
              <a:t> de </a:t>
            </a:r>
            <a:r>
              <a:rPr lang="en-US" dirty="0" err="1"/>
              <a:t>metodos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8" y="1481857"/>
            <a:ext cx="2883141" cy="2493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73" y="173930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20" y="1450687"/>
            <a:ext cx="2848373" cy="24292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8" y="5170376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E20A831-7C9F-4C11-9385-E2FB63647DB0}"/>
              </a:ext>
            </a:extLst>
          </p:cNvPr>
          <p:cNvSpPr/>
          <p:nvPr/>
        </p:nvSpPr>
        <p:spPr>
          <a:xfrm rot="10800000">
            <a:off x="4261281" y="5390963"/>
            <a:ext cx="1171853" cy="6924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Retornamos</a:t>
            </a:r>
            <a:r>
              <a:rPr lang="en-US" dirty="0"/>
              <a:t> 57: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ECF424-EF8A-4D2C-BA11-D5C7C70AF244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CA241B-FB21-4832-8221-1346505EAE40}"/>
              </a:ext>
            </a:extLst>
          </p:cNvPr>
          <p:cNvGraphicFramePr>
            <a:graphicFrameLocks noGrp="1"/>
          </p:cNvGraphicFramePr>
          <p:nvPr/>
        </p:nvGraphicFramePr>
        <p:xfrm>
          <a:off x="4174375" y="4974072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B07EB37-12C0-49E1-AFB9-069629313DAC}"/>
              </a:ext>
            </a:extLst>
          </p:cNvPr>
          <p:cNvSpPr/>
          <p:nvPr/>
        </p:nvSpPr>
        <p:spPr>
          <a:xfrm>
            <a:off x="4833885" y="4650182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01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Nuevamente</a:t>
            </a:r>
            <a:r>
              <a:rPr lang="en-US" dirty="0"/>
              <a:t> </a:t>
            </a:r>
            <a:r>
              <a:rPr lang="en-US" dirty="0" err="1"/>
              <a:t>retornamos</a:t>
            </a:r>
            <a:r>
              <a:rPr lang="en-US" dirty="0"/>
              <a:t> 57: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ECF424-EF8A-4D2C-BA11-D5C7C70AF244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B07EB37-12C0-49E1-AFB9-069629313DAC}"/>
              </a:ext>
            </a:extLst>
          </p:cNvPr>
          <p:cNvSpPr/>
          <p:nvPr/>
        </p:nvSpPr>
        <p:spPr>
          <a:xfrm>
            <a:off x="4699252" y="5626725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/>
              <a:t>Y con </a:t>
            </a:r>
            <a:r>
              <a:rPr lang="en-US" dirty="0" err="1"/>
              <a:t>eso</a:t>
            </a:r>
            <a:r>
              <a:rPr lang="en-US" dirty="0"/>
              <a:t> temenos que print </a:t>
            </a:r>
            <a:r>
              <a:rPr lang="en-US" dirty="0" err="1"/>
              <a:t>imprime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+ 57 + 57 = Print 171</a:t>
            </a:r>
          </a:p>
        </p:txBody>
      </p:sp>
    </p:spTree>
    <p:extLst>
      <p:ext uri="{BB962C8B-B14F-4D97-AF65-F5344CB8AC3E}">
        <p14:creationId xmlns:p14="http://schemas.microsoft.com/office/powerpoint/2010/main" val="2758504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92350"/>
            <a:ext cx="10974594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Asociación </a:t>
            </a:r>
            <a:r>
              <a:rPr lang="en-US" dirty="0" err="1"/>
              <a:t>dinamica</a:t>
            </a:r>
            <a:r>
              <a:rPr lang="en-US" dirty="0"/>
              <a:t> de </a:t>
            </a:r>
            <a:r>
              <a:rPr lang="en-US" dirty="0" err="1"/>
              <a:t>metodos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8" y="1481857"/>
            <a:ext cx="2883141" cy="24938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73" y="173930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20" y="1450687"/>
            <a:ext cx="2848373" cy="24292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8" y="5170376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E20A831-7C9F-4C11-9385-E2FB63647DB0}"/>
              </a:ext>
            </a:extLst>
          </p:cNvPr>
          <p:cNvSpPr/>
          <p:nvPr/>
        </p:nvSpPr>
        <p:spPr>
          <a:xfrm rot="10800000">
            <a:off x="4261281" y="5390963"/>
            <a:ext cx="1171853" cy="6924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8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92350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Comenzemos</a:t>
            </a:r>
            <a:r>
              <a:rPr lang="en-US" dirty="0"/>
              <a:t> </a:t>
            </a:r>
            <a:r>
              <a:rPr lang="en-US" dirty="0" err="1"/>
              <a:t>creando</a:t>
            </a:r>
            <a:r>
              <a:rPr lang="en-US" dirty="0"/>
              <a:t> la Instancia e (linea1):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1162798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18" y="119823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175" y="1304935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7" y="3175862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95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92350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creamos</a:t>
            </a:r>
            <a:r>
              <a:rPr lang="en-US" dirty="0"/>
              <a:t> la instancia </a:t>
            </a:r>
            <a:r>
              <a:rPr lang="en-US" dirty="0" err="1"/>
              <a:t>pres</a:t>
            </a:r>
            <a:r>
              <a:rPr lang="en-US" dirty="0"/>
              <a:t> (</a:t>
            </a:r>
            <a:r>
              <a:rPr lang="en-US" dirty="0" err="1"/>
              <a:t>linea</a:t>
            </a:r>
            <a:r>
              <a:rPr lang="en-US" dirty="0"/>
              <a:t> 2):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1162798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18" y="119823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175" y="1304935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7" y="3175862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597662"/>
              </p:ext>
            </p:extLst>
          </p:nvPr>
        </p:nvGraphicFramePr>
        <p:xfrm>
          <a:off x="4387982" y="2898102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43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92350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creamos</a:t>
            </a:r>
            <a:r>
              <a:rPr lang="en-US" dirty="0"/>
              <a:t> la instancia o (</a:t>
            </a:r>
            <a:r>
              <a:rPr lang="en-US" dirty="0" err="1"/>
              <a:t>linea</a:t>
            </a:r>
            <a:r>
              <a:rPr lang="en-US" dirty="0"/>
              <a:t> 3):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1162798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18" y="119823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193" y="108586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7" y="3175862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0528"/>
              </p:ext>
            </p:extLst>
          </p:nvPr>
        </p:nvGraphicFramePr>
        <p:xfrm>
          <a:off x="4387982" y="2898102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6589"/>
              </p:ext>
            </p:extLst>
          </p:nvPr>
        </p:nvGraphicFramePr>
        <p:xfrm>
          <a:off x="8473189" y="3175862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90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0" y="0"/>
            <a:ext cx="11899037" cy="970450"/>
          </a:xfrm>
        </p:spPr>
        <p:txBody>
          <a:bodyPr>
            <a:normAutofit/>
          </a:bodyPr>
          <a:lstStyle/>
          <a:p>
            <a:r>
              <a:rPr lang="en-US" dirty="0" err="1"/>
              <a:t>Comenzamos</a:t>
            </a:r>
            <a:r>
              <a:rPr lang="en-US" dirty="0"/>
              <a:t> con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338" y="112504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683" y="5139887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75" y="30300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41" y="5545857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57259"/>
              </p:ext>
            </p:extLst>
          </p:nvPr>
        </p:nvGraphicFramePr>
        <p:xfrm>
          <a:off x="436717" y="3400953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49771"/>
              </p:ext>
            </p:extLst>
          </p:nvPr>
        </p:nvGraphicFramePr>
        <p:xfrm>
          <a:off x="436716" y="1045881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68971"/>
              </p:ext>
            </p:extLst>
          </p:nvPr>
        </p:nvGraphicFramePr>
        <p:xfrm>
          <a:off x="3091725" y="100838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693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49850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comenzamos</a:t>
            </a:r>
            <a:r>
              <a:rPr lang="en-US" dirty="0"/>
              <a:t> la </a:t>
            </a:r>
            <a:r>
              <a:rPr lang="en-US" dirty="0" err="1"/>
              <a:t>linea</a:t>
            </a:r>
            <a:r>
              <a:rPr lang="en-US" dirty="0"/>
              <a:t> 5 con </a:t>
            </a:r>
            <a:r>
              <a:rPr lang="en-US" dirty="0" err="1"/>
              <a:t>e.s</a:t>
            </a:r>
            <a:r>
              <a:rPr lang="en-US" dirty="0"/>
              <a:t>(1):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D2F35ED-BECF-479E-BC78-3219FA332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242695"/>
              </p:ext>
            </p:extLst>
          </p:nvPr>
        </p:nvGraphicFramePr>
        <p:xfrm>
          <a:off x="436718" y="330239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B5AAD3D3-93CB-4063-87CC-33CF3AD7C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01061"/>
              </p:ext>
            </p:extLst>
          </p:nvPr>
        </p:nvGraphicFramePr>
        <p:xfrm>
          <a:off x="436717" y="94731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D1DAC04C-9FA3-4DD1-A36D-CB5BA5DB1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07401"/>
              </p:ext>
            </p:extLst>
          </p:nvPr>
        </p:nvGraphicFramePr>
        <p:xfrm>
          <a:off x="3091726" y="90982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935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5" y="-25515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table de e de donde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55EC9B5-06BB-4058-B936-AEE87A79E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850094"/>
              </p:ext>
            </p:extLst>
          </p:nvPr>
        </p:nvGraphicFramePr>
        <p:xfrm>
          <a:off x="436716" y="325055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455C93EA-3C29-45C9-97FE-DE94962C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13927"/>
              </p:ext>
            </p:extLst>
          </p:nvPr>
        </p:nvGraphicFramePr>
        <p:xfrm>
          <a:off x="436715" y="89547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E70C8379-48D3-476F-B00F-31252EBD7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22818"/>
              </p:ext>
            </p:extLst>
          </p:nvPr>
        </p:nvGraphicFramePr>
        <p:xfrm>
          <a:off x="3091724" y="85798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4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92350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Comenzemos</a:t>
            </a:r>
            <a:r>
              <a:rPr lang="en-US" dirty="0"/>
              <a:t> </a:t>
            </a:r>
            <a:r>
              <a:rPr lang="en-US" dirty="0" err="1"/>
              <a:t>creando</a:t>
            </a:r>
            <a:r>
              <a:rPr lang="en-US" dirty="0"/>
              <a:t> la Instancia e (linea1):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1162798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18" y="119823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175" y="1304935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23891"/>
              </p:ext>
            </p:extLst>
          </p:nvPr>
        </p:nvGraphicFramePr>
        <p:xfrm>
          <a:off x="436717" y="3175862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33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5" y="-25515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Ejecutamos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s de </a:t>
            </a:r>
            <a:r>
              <a:rPr lang="en-US" dirty="0" err="1"/>
              <a:t>Bebida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03354" y="5209947"/>
          <a:ext cx="31389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065312BB-EE7F-45D1-ABB9-4741C1B1B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8504"/>
              </p:ext>
            </p:extLst>
          </p:nvPr>
        </p:nvGraphicFramePr>
        <p:xfrm>
          <a:off x="436716" y="3232329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2C41325D-2E71-4520-B9F1-A7919ED5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52302"/>
              </p:ext>
            </p:extLst>
          </p:nvPr>
        </p:nvGraphicFramePr>
        <p:xfrm>
          <a:off x="436715" y="87725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F94934BF-6419-4AEF-9660-3D065B50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11014"/>
              </p:ext>
            </p:extLst>
          </p:nvPr>
        </p:nvGraphicFramePr>
        <p:xfrm>
          <a:off x="3091724" y="839765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832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5" y="-25515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Modificamos</a:t>
            </a:r>
            <a:r>
              <a:rPr lang="en-US" dirty="0"/>
              <a:t> 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03354" y="5209947"/>
          <a:ext cx="31389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FAD5B55E-31F7-49A5-90EE-5F17E4C1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93236"/>
              </p:ext>
            </p:extLst>
          </p:nvPr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A968CA1A-70C2-46D2-934C-280D2278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75882"/>
              </p:ext>
            </p:extLst>
          </p:nvPr>
        </p:nvGraphicFramePr>
        <p:xfrm>
          <a:off x="436715" y="87629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B763AEA9-7821-407A-BBF9-F3ABFB86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754806"/>
              </p:ext>
            </p:extLst>
          </p:nvPr>
        </p:nvGraphicFramePr>
        <p:xfrm>
          <a:off x="3091724" y="83880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707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5" y="-25515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Entramos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t de </a:t>
            </a:r>
            <a:r>
              <a:rPr lang="en-US" dirty="0" err="1"/>
              <a:t>bebida</a:t>
            </a:r>
            <a:r>
              <a:rPr lang="en-US" dirty="0"/>
              <a:t> con y de valor a de 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F04D31-2103-4971-8012-C46594B50441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479517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DEFE377-54FD-419E-81D3-A6D3F5094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2237"/>
              </p:ext>
            </p:extLst>
          </p:nvPr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C9539BCA-4442-471E-8CA4-72D24CE32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80664"/>
              </p:ext>
            </p:extLst>
          </p:nvPr>
        </p:nvGraphicFramePr>
        <p:xfrm>
          <a:off x="436715" y="87629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77C494F6-A7BE-4EAC-933A-9A991BF6A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75041"/>
              </p:ext>
            </p:extLst>
          </p:nvPr>
        </p:nvGraphicFramePr>
        <p:xfrm>
          <a:off x="3091724" y="83880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5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Retornamos</a:t>
            </a:r>
            <a:r>
              <a:rPr lang="en-US" dirty="0"/>
              <a:t> a de e </a:t>
            </a:r>
            <a:r>
              <a:rPr lang="en-US" dirty="0" err="1"/>
              <a:t>multiplicado</a:t>
            </a:r>
            <a:r>
              <a:rPr lang="en-US" dirty="0"/>
              <a:t> por y + b de e total(49 + 8):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F04D31-2103-4971-8012-C46594B50441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479517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81AEBDD-BC92-4E4E-B035-177FC50E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2237"/>
              </p:ext>
            </p:extLst>
          </p:nvPr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09A3C65B-7984-41E2-A867-DCC57B1C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80664"/>
              </p:ext>
            </p:extLst>
          </p:nvPr>
        </p:nvGraphicFramePr>
        <p:xfrm>
          <a:off x="436715" y="87629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89A4E5FD-00E8-4F83-A660-E59DA9097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75041"/>
              </p:ext>
            </p:extLst>
          </p:nvPr>
        </p:nvGraphicFramePr>
        <p:xfrm>
          <a:off x="3091724" y="83880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6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/>
              <a:t>Bebida.t </a:t>
            </a:r>
            <a:r>
              <a:rPr lang="en-US" dirty="0" err="1"/>
              <a:t>retorna</a:t>
            </a:r>
            <a:r>
              <a:rPr lang="en-US" dirty="0"/>
              <a:t> 57: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F04D31-2103-4971-8012-C46594B50441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4795175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Bebida.t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F166678-DDEF-43C0-8C9E-06F1E4848257}"/>
              </a:ext>
            </a:extLst>
          </p:cNvPr>
          <p:cNvSpPr/>
          <p:nvPr/>
        </p:nvSpPr>
        <p:spPr>
          <a:xfrm>
            <a:off x="4833886" y="4495109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DEC9F27C-F6ED-4C97-A255-56E5093D3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2237"/>
              </p:ext>
            </p:extLst>
          </p:nvPr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B6C9E33D-B097-44C8-9036-958B0DAF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80664"/>
              </p:ext>
            </p:extLst>
          </p:nvPr>
        </p:nvGraphicFramePr>
        <p:xfrm>
          <a:off x="436715" y="87629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8C90C1E3-8C40-482F-BD45-A6F30C46E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75041"/>
              </p:ext>
            </p:extLst>
          </p:nvPr>
        </p:nvGraphicFramePr>
        <p:xfrm>
          <a:off x="3091724" y="83880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915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Bebida.s</a:t>
            </a:r>
            <a:r>
              <a:rPr lang="en-US" dirty="0"/>
              <a:t> </a:t>
            </a:r>
            <a:r>
              <a:rPr lang="en-US" dirty="0" err="1"/>
              <a:t>retorna</a:t>
            </a:r>
            <a:r>
              <a:rPr lang="en-US" dirty="0"/>
              <a:t> 57: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Bebida.s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F166678-DDEF-43C0-8C9E-06F1E4848257}"/>
              </a:ext>
            </a:extLst>
          </p:cNvPr>
          <p:cNvSpPr/>
          <p:nvPr/>
        </p:nvSpPr>
        <p:spPr>
          <a:xfrm>
            <a:off x="4762865" y="5550250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F82F7D1-6A2E-4AC9-8D39-FE65205E2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2237"/>
              </p:ext>
            </p:extLst>
          </p:nvPr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1EAC66FD-9B1F-488B-A1C0-120AF646C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80664"/>
              </p:ext>
            </p:extLst>
          </p:nvPr>
        </p:nvGraphicFramePr>
        <p:xfrm>
          <a:off x="436715" y="87629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EE2B305F-8887-4E3C-A1CE-E0A8FC498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75041"/>
              </p:ext>
            </p:extLst>
          </p:nvPr>
        </p:nvGraphicFramePr>
        <p:xfrm>
          <a:off x="3091724" y="83880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153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con </a:t>
            </a:r>
            <a:r>
              <a:rPr lang="en-US" dirty="0" err="1"/>
              <a:t>pres.s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62237"/>
              </p:ext>
            </p:extLst>
          </p:nvPr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80664"/>
              </p:ext>
            </p:extLst>
          </p:nvPr>
        </p:nvGraphicFramePr>
        <p:xfrm>
          <a:off x="436715" y="87629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75041"/>
              </p:ext>
            </p:extLst>
          </p:nvPr>
        </p:nvGraphicFramePr>
        <p:xfrm>
          <a:off x="3091724" y="83880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2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Buscamos</a:t>
            </a:r>
            <a:r>
              <a:rPr lang="en-US" dirty="0"/>
              <a:t> de donde es la </a:t>
            </a:r>
            <a:r>
              <a:rPr lang="en-US" dirty="0" err="1"/>
              <a:t>funcion</a:t>
            </a:r>
            <a:r>
              <a:rPr lang="en-US" dirty="0"/>
              <a:t> 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87629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379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/>
              <a:t>Es </a:t>
            </a:r>
            <a:r>
              <a:rPr lang="en-US" dirty="0" err="1"/>
              <a:t>en</a:t>
            </a:r>
            <a:r>
              <a:rPr lang="en-US" dirty="0"/>
              <a:t> Marron. </a:t>
            </a:r>
            <a:r>
              <a:rPr lang="en-US" dirty="0" err="1"/>
              <a:t>Asi</a:t>
            </a:r>
            <a:r>
              <a:rPr lang="en-US" dirty="0"/>
              <a:t> que </a:t>
            </a:r>
            <a:r>
              <a:rPr lang="en-US" dirty="0" err="1"/>
              <a:t>entramos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 de marron.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87629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3E3F8F-9BF2-437C-B9A2-A15E695B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97008"/>
              </p:ext>
            </p:extLst>
          </p:nvPr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16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Cambiamos</a:t>
            </a:r>
            <a:r>
              <a:rPr lang="en-US" dirty="0"/>
              <a:t> la a de </a:t>
            </a:r>
            <a:r>
              <a:rPr lang="en-US" dirty="0" err="1"/>
              <a:t>pres</a:t>
            </a:r>
            <a:r>
              <a:rPr lang="en-US" dirty="0"/>
              <a:t> (Linea 5 Marron).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29716"/>
              </p:ext>
            </p:extLst>
          </p:nvPr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99186"/>
              </p:ext>
            </p:extLst>
          </p:nvPr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3E3F8F-9BF2-437C-B9A2-A15E695B77F3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92350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creamos</a:t>
            </a:r>
            <a:r>
              <a:rPr lang="en-US" dirty="0"/>
              <a:t> la instancia </a:t>
            </a:r>
            <a:r>
              <a:rPr lang="en-US" dirty="0" err="1"/>
              <a:t>pres</a:t>
            </a:r>
            <a:r>
              <a:rPr lang="en-US" dirty="0"/>
              <a:t> (</a:t>
            </a:r>
            <a:r>
              <a:rPr lang="en-US" dirty="0" err="1"/>
              <a:t>linea</a:t>
            </a:r>
            <a:r>
              <a:rPr lang="en-US" dirty="0"/>
              <a:t> 2):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1162798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18" y="119823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175" y="1304935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7" y="3175862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49265"/>
              </p:ext>
            </p:extLst>
          </p:nvPr>
        </p:nvGraphicFramePr>
        <p:xfrm>
          <a:off x="4387982" y="2898102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7585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Cambiamos</a:t>
            </a:r>
            <a:r>
              <a:rPr lang="en-US" dirty="0"/>
              <a:t> la c de </a:t>
            </a:r>
            <a:r>
              <a:rPr lang="en-US" dirty="0" err="1"/>
              <a:t>pres</a:t>
            </a:r>
            <a:r>
              <a:rPr lang="en-US" dirty="0"/>
              <a:t> (Linea 6 Marron).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661176"/>
              </p:ext>
            </p:extLst>
          </p:nvPr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3E3F8F-9BF2-437C-B9A2-A15E695B77F3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921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Entramos</a:t>
            </a:r>
            <a:r>
              <a:rPr lang="en-US" dirty="0"/>
              <a:t> a t de Marron(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pres</a:t>
            </a:r>
            <a:r>
              <a:rPr lang="en-US" dirty="0"/>
              <a:t>) con y = -19: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3E3F8F-9BF2-437C-B9A2-A15E695B77F3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E1E06F-B888-40CF-9E5A-1F3A9929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00059"/>
              </p:ext>
            </p:extLst>
          </p:nvPr>
        </p:nvGraphicFramePr>
        <p:xfrm>
          <a:off x="4174376" y="5082443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141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Retornamos</a:t>
            </a:r>
            <a:r>
              <a:rPr lang="en-US" dirty="0"/>
              <a:t> c – y = 5 –(-19) = 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3E3F8F-9BF2-437C-B9A2-A15E695B77F3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E1E06F-B888-40CF-9E5A-1F3A9929A663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082443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73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Retornamos</a:t>
            </a:r>
            <a:r>
              <a:rPr lang="en-US" dirty="0"/>
              <a:t>  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3E3F8F-9BF2-437C-B9A2-A15E695B77F3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E1E06F-B888-40CF-9E5A-1F3A9929A663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082443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F153B9-3D32-44B3-A218-532D34026B77}"/>
              </a:ext>
            </a:extLst>
          </p:cNvPr>
          <p:cNvSpPr/>
          <p:nvPr/>
        </p:nvSpPr>
        <p:spPr>
          <a:xfrm>
            <a:off x="4783864" y="4683368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8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Nuevamente</a:t>
            </a:r>
            <a:r>
              <a:rPr lang="en-US" dirty="0"/>
              <a:t> </a:t>
            </a:r>
            <a:r>
              <a:rPr lang="en-US" dirty="0" err="1"/>
              <a:t>Retornamos</a:t>
            </a:r>
            <a:r>
              <a:rPr lang="en-US" dirty="0"/>
              <a:t>  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?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3E3F8F-9BF2-437C-B9A2-A15E695B77F3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BF153B9-3D32-44B3-A218-532D34026B77}"/>
              </a:ext>
            </a:extLst>
          </p:cNvPr>
          <p:cNvSpPr/>
          <p:nvPr/>
        </p:nvSpPr>
        <p:spPr>
          <a:xfrm>
            <a:off x="4833886" y="5448203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26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procedemos</a:t>
            </a:r>
            <a:r>
              <a:rPr lang="en-US" dirty="0"/>
              <a:t> con </a:t>
            </a:r>
            <a:r>
              <a:rPr lang="en-US" dirty="0" err="1"/>
              <a:t>o.s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781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Buscamos</a:t>
            </a:r>
            <a:r>
              <a:rPr lang="en-US" dirty="0"/>
              <a:t> de donde es la s </a:t>
            </a:r>
            <a:r>
              <a:rPr lang="en-US" dirty="0" err="1"/>
              <a:t>en</a:t>
            </a:r>
            <a:r>
              <a:rPr lang="en-US" dirty="0"/>
              <a:t> o (Marron)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89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Entramos</a:t>
            </a:r>
            <a:r>
              <a:rPr lang="en-US" dirty="0"/>
              <a:t> a s de Marron con x =1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291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64722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F05A30-F39F-4935-8CFF-7DFBA0F3BA92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3019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Modificamos</a:t>
            </a:r>
            <a:r>
              <a:rPr lang="en-US" dirty="0"/>
              <a:t> a de 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5 de marron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95443"/>
              </p:ext>
            </p:extLst>
          </p:nvPr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462786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F05A30-F39F-4935-8CFF-7DFBA0F3BA92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3343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Modificamos</a:t>
            </a:r>
            <a:r>
              <a:rPr lang="en-US" dirty="0"/>
              <a:t> c de 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6 de marron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11876"/>
              </p:ext>
            </p:extLst>
          </p:nvPr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462786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F05A30-F39F-4935-8CFF-7DFBA0F3BA92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8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192350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creamos</a:t>
            </a:r>
            <a:r>
              <a:rPr lang="en-US" dirty="0"/>
              <a:t> la instancia o (</a:t>
            </a:r>
            <a:r>
              <a:rPr lang="en-US" dirty="0" err="1"/>
              <a:t>linea</a:t>
            </a:r>
            <a:r>
              <a:rPr lang="en-US" dirty="0"/>
              <a:t> 3):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" y="1162798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18" y="1198239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193" y="108586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7" y="3175862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13497"/>
              </p:ext>
            </p:extLst>
          </p:nvPr>
        </p:nvGraphicFramePr>
        <p:xfrm>
          <a:off x="4387982" y="2898102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17870"/>
              </p:ext>
            </p:extLst>
          </p:nvPr>
        </p:nvGraphicFramePr>
        <p:xfrm>
          <a:off x="8473189" y="3175862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54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Procedemos</a:t>
            </a:r>
            <a:r>
              <a:rPr lang="en-US" dirty="0"/>
              <a:t> a </a:t>
            </a:r>
            <a:r>
              <a:rPr lang="en-US" dirty="0" err="1"/>
              <a:t>entrar</a:t>
            </a:r>
            <a:r>
              <a:rPr lang="en-US" dirty="0"/>
              <a:t> a t. </a:t>
            </a:r>
            <a:r>
              <a:rPr lang="en-US" dirty="0" err="1"/>
              <a:t>Según</a:t>
            </a:r>
            <a:r>
              <a:rPr lang="en-US" dirty="0"/>
              <a:t> o, de Marron </a:t>
            </a:r>
            <a:r>
              <a:rPr lang="en-US" dirty="0" err="1"/>
              <a:t>tambien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462786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F05A30-F39F-4935-8CFF-7DFBA0F3BA92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067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Entramos</a:t>
            </a:r>
            <a:r>
              <a:rPr lang="en-US" dirty="0"/>
              <a:t> a t de marron con y = -19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462786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F05A30-F39F-4935-8CFF-7DFBA0F3BA92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1B9946-F4DB-40DF-B4E4-F33CE2259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11288"/>
              </p:ext>
            </p:extLst>
          </p:nvPr>
        </p:nvGraphicFramePr>
        <p:xfrm>
          <a:off x="4174375" y="4991960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Marron.t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1939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Retornamos</a:t>
            </a:r>
            <a:r>
              <a:rPr lang="en-US" dirty="0"/>
              <a:t> 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462786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F05A30-F39F-4935-8CFF-7DFBA0F3BA92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1B9946-F4DB-40DF-B4E4-F33CE2259E07}"/>
              </a:ext>
            </a:extLst>
          </p:cNvPr>
          <p:cNvGraphicFramePr>
            <a:graphicFrameLocks noGrp="1"/>
          </p:cNvGraphicFramePr>
          <p:nvPr/>
        </p:nvGraphicFramePr>
        <p:xfrm>
          <a:off x="4174375" y="4991960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Marron.t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A811989-83AB-4744-980A-8815E9EA17FA}"/>
              </a:ext>
            </a:extLst>
          </p:cNvPr>
          <p:cNvSpPr/>
          <p:nvPr/>
        </p:nvSpPr>
        <p:spPr>
          <a:xfrm>
            <a:off x="4699252" y="4647990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03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Nuevamente</a:t>
            </a:r>
            <a:r>
              <a:rPr lang="en-US" dirty="0"/>
              <a:t> </a:t>
            </a:r>
            <a:r>
              <a:rPr lang="en-US" dirty="0" err="1"/>
              <a:t>Retornamos</a:t>
            </a:r>
            <a:r>
              <a:rPr lang="en-US" dirty="0"/>
              <a:t> 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?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462786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F05A30-F39F-4935-8CFF-7DFBA0F3BA92}"/>
              </a:ext>
            </a:extLst>
          </p:cNvPr>
          <p:cNvGraphicFramePr>
            <a:graphicFrameLocks noGrp="1"/>
          </p:cNvGraphicFramePr>
          <p:nvPr/>
        </p:nvGraphicFramePr>
        <p:xfrm>
          <a:off x="4174376" y="5850316"/>
          <a:ext cx="313894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Marron.s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A811989-83AB-4744-980A-8815E9EA17FA}"/>
              </a:ext>
            </a:extLst>
          </p:cNvPr>
          <p:cNvSpPr/>
          <p:nvPr/>
        </p:nvSpPr>
        <p:spPr>
          <a:xfrm>
            <a:off x="4699252" y="5496186"/>
            <a:ext cx="1819923" cy="133165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0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515"/>
            <a:ext cx="12012941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Podemos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cuanto</a:t>
            </a:r>
            <a:r>
              <a:rPr lang="en-US" dirty="0"/>
              <a:t> da print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54FCE-2C2B-48BF-A02E-D9B2CC158E97}"/>
              </a:ext>
            </a:extLst>
          </p:cNvPr>
          <p:cNvSpPr txBox="1"/>
          <p:nvPr/>
        </p:nvSpPr>
        <p:spPr>
          <a:xfrm>
            <a:off x="6519175" y="1361814"/>
            <a:ext cx="202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Print: 57 + 24 + 24</a:t>
            </a:r>
          </a:p>
          <a:p>
            <a:r>
              <a:rPr lang="en-US" dirty="0"/>
              <a:t>= Print 105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944CADFE-EA03-4EBE-AD3B-FE732D5205B7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3231371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7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9791CAA-BFB8-464F-BEB6-B48370F44D39}"/>
              </a:ext>
            </a:extLst>
          </p:cNvPr>
          <p:cNvGraphicFramePr>
            <a:graphicFrameLocks noGrp="1"/>
          </p:cNvGraphicFramePr>
          <p:nvPr/>
        </p:nvGraphicFramePr>
        <p:xfrm>
          <a:off x="355107" y="876299"/>
          <a:ext cx="262778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593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335300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0660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07294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853929C5-4114-4AFE-8D83-DAB98DD2C14C}"/>
              </a:ext>
            </a:extLst>
          </p:cNvPr>
          <p:cNvGraphicFramePr>
            <a:graphicFrameLocks noGrp="1"/>
          </p:cNvGraphicFramePr>
          <p:nvPr/>
        </p:nvGraphicFramePr>
        <p:xfrm>
          <a:off x="3091724" y="838807"/>
          <a:ext cx="2732027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462786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838596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527418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Marron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23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49850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comenzamos</a:t>
            </a:r>
            <a:r>
              <a:rPr lang="en-US" dirty="0"/>
              <a:t> la </a:t>
            </a:r>
            <a:r>
              <a:rPr lang="en-US" dirty="0" err="1"/>
              <a:t>linea</a:t>
            </a:r>
            <a:r>
              <a:rPr lang="en-US" dirty="0"/>
              <a:t> 5 con </a:t>
            </a:r>
            <a:r>
              <a:rPr lang="en-US" dirty="0" err="1"/>
              <a:t>e.s</a:t>
            </a:r>
            <a:r>
              <a:rPr lang="en-US" dirty="0"/>
              <a:t>(1):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37402"/>
              </p:ext>
            </p:extLst>
          </p:nvPr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22355"/>
              </p:ext>
            </p:extLst>
          </p:nvPr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15059"/>
              </p:ext>
            </p:extLst>
          </p:nvPr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5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5" y="-25515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Buscamos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table de E de donde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5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C5A-AFD2-448B-9A9F-ACD99C63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15" y="-25515"/>
            <a:ext cx="10974594" cy="970450"/>
          </a:xfrm>
        </p:spPr>
        <p:txBody>
          <a:bodyPr>
            <a:normAutofit/>
          </a:bodyPr>
          <a:lstStyle/>
          <a:p>
            <a:r>
              <a:rPr lang="en-US" dirty="0" err="1"/>
              <a:t>Ejecutamos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metodo</a:t>
            </a:r>
            <a:r>
              <a:rPr lang="en-US" dirty="0"/>
              <a:t> s de </a:t>
            </a:r>
            <a:r>
              <a:rPr lang="en-US" dirty="0" err="1"/>
              <a:t>Bebida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BA580-771D-4961-B5E7-C92A6B96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23" y="1082052"/>
            <a:ext cx="2023719" cy="17504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C7E37-D40A-404A-B541-D2180333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68" y="5248306"/>
            <a:ext cx="3753374" cy="1467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C8B55-C818-49DF-9D69-07B2DE77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560" y="3077877"/>
            <a:ext cx="2223382" cy="18961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B2AA3-67B8-4017-A5E2-612110DDD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17" y="5448203"/>
            <a:ext cx="3400900" cy="11336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50247B-C66A-4401-8D5A-AA2A855864A0}"/>
              </a:ext>
            </a:extLst>
          </p:cNvPr>
          <p:cNvGraphicFramePr>
            <a:graphicFrameLocks noGrp="1"/>
          </p:cNvGraphicFramePr>
          <p:nvPr/>
        </p:nvGraphicFramePr>
        <p:xfrm>
          <a:off x="436715" y="3238586"/>
          <a:ext cx="2546179" cy="200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3284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F361B6B-516B-4552-87A7-A80B12384DA3}"/>
              </a:ext>
            </a:extLst>
          </p:cNvPr>
          <p:cNvGraphicFramePr>
            <a:graphicFrameLocks noGrp="1"/>
          </p:cNvGraphicFramePr>
          <p:nvPr/>
        </p:nvGraphicFramePr>
        <p:xfrm>
          <a:off x="436716" y="885539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4114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pres</a:t>
                      </a:r>
                      <a:endParaRPr lang="en-US" sz="1600" dirty="0"/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0A290D81-B27A-4D8B-8AAC-13FBD8267979}"/>
              </a:ext>
            </a:extLst>
          </p:cNvPr>
          <p:cNvGraphicFramePr>
            <a:graphicFrameLocks noGrp="1"/>
          </p:cNvGraphicFramePr>
          <p:nvPr/>
        </p:nvGraphicFramePr>
        <p:xfrm>
          <a:off x="3126648" y="867610"/>
          <a:ext cx="2546179" cy="228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75">
                  <a:extLst>
                    <a:ext uri="{9D8B030D-6E8A-4147-A177-3AD203B41FA5}">
                      <a16:colId xmlns:a16="http://schemas.microsoft.com/office/drawing/2014/main" val="3763217022"/>
                    </a:ext>
                  </a:extLst>
                </a:gridCol>
                <a:gridCol w="246714">
                  <a:extLst>
                    <a:ext uri="{9D8B030D-6E8A-4147-A177-3AD203B41FA5}">
                      <a16:colId xmlns:a16="http://schemas.microsoft.com/office/drawing/2014/main" val="2303609471"/>
                    </a:ext>
                  </a:extLst>
                </a:gridCol>
                <a:gridCol w="781550">
                  <a:extLst>
                    <a:ext uri="{9D8B030D-6E8A-4147-A177-3AD203B41FA5}">
                      <a16:colId xmlns:a16="http://schemas.microsoft.com/office/drawing/2014/main" val="1135905536"/>
                    </a:ext>
                  </a:extLst>
                </a:gridCol>
                <a:gridCol w="491540">
                  <a:extLst>
                    <a:ext uri="{9D8B030D-6E8A-4147-A177-3AD203B41FA5}">
                      <a16:colId xmlns:a16="http://schemas.microsoft.com/office/drawing/2014/main" val="2432333941"/>
                    </a:ext>
                  </a:extLst>
                </a:gridCol>
              </a:tblGrid>
              <a:tr h="233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</a:t>
                      </a:r>
                    </a:p>
                  </a:txBody>
                  <a:tcPr marL="82100" marR="82100" marT="41050" marB="4105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9468"/>
                  </a:ext>
                </a:extLst>
              </a:tr>
              <a:tr h="2736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82100" marR="82100" marT="41050" marB="4105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02048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a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56185610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b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Beb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553752424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Cafe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q</a:t>
                      </a:r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2174327386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Caliente.a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0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1748779545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Caliente.b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8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984851472"/>
                  </a:ext>
                </a:extLst>
              </a:tr>
              <a:tr h="27366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Caliente.c</a:t>
                      </a:r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3</a:t>
                      </a:r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82100" marR="82100" marT="41050" marB="41050"/>
                </a:tc>
                <a:extLst>
                  <a:ext uri="{0D108BD9-81ED-4DB2-BD59-A6C34878D82A}">
                    <a16:rowId xmlns:a16="http://schemas.microsoft.com/office/drawing/2014/main" val="36674957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BF0AC5-B20F-4557-88CB-CEACA903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27207"/>
              </p:ext>
            </p:extLst>
          </p:nvPr>
        </p:nvGraphicFramePr>
        <p:xfrm>
          <a:off x="4103354" y="5209947"/>
          <a:ext cx="31389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73">
                  <a:extLst>
                    <a:ext uri="{9D8B030D-6E8A-4147-A177-3AD203B41FA5}">
                      <a16:colId xmlns:a16="http://schemas.microsoft.com/office/drawing/2014/main" val="3892646038"/>
                    </a:ext>
                  </a:extLst>
                </a:gridCol>
                <a:gridCol w="1628957">
                  <a:extLst>
                    <a:ext uri="{9D8B030D-6E8A-4147-A177-3AD203B41FA5}">
                      <a16:colId xmlns:a16="http://schemas.microsoft.com/office/drawing/2014/main" val="3113120223"/>
                    </a:ext>
                  </a:extLst>
                </a:gridCol>
                <a:gridCol w="1046315">
                  <a:extLst>
                    <a:ext uri="{9D8B030D-6E8A-4147-A177-3AD203B41FA5}">
                      <a16:colId xmlns:a16="http://schemas.microsoft.com/office/drawing/2014/main" val="648534715"/>
                    </a:ext>
                  </a:extLst>
                </a:gridCol>
              </a:tblGrid>
              <a:tr h="12988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9834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8932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1242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77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145</TotalTime>
  <Words>6024</Words>
  <Application>Microsoft Office PowerPoint</Application>
  <PresentationFormat>Widescreen</PresentationFormat>
  <Paragraphs>3867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Calisto MT</vt:lpstr>
      <vt:lpstr>Wingdings 2</vt:lpstr>
      <vt:lpstr>Slate</vt:lpstr>
      <vt:lpstr>Ejercicio 3</vt:lpstr>
      <vt:lpstr>Tenemos las Siguientes Clases:</vt:lpstr>
      <vt:lpstr>Y queremos ejecutar el siguiente codigo con Asociación estatica de metodos:</vt:lpstr>
      <vt:lpstr>Comenzemos creando la Instancia e (linea1):</vt:lpstr>
      <vt:lpstr>Ahora creamos la instancia pres (linea 2):</vt:lpstr>
      <vt:lpstr>Ahora creamos la instancia o (linea 3):</vt:lpstr>
      <vt:lpstr>Ahora comenzamos la linea 5 con e.s(1):</vt:lpstr>
      <vt:lpstr>Buscamos en la table de E de donde es el Metodo:</vt:lpstr>
      <vt:lpstr>Ejecutamos el metodo s de Bebida en e:</vt:lpstr>
      <vt:lpstr>Modificamos a en la tabla de e:</vt:lpstr>
      <vt:lpstr>Entramos en la t de bebida con y de valor a de e:</vt:lpstr>
      <vt:lpstr>Retornamos a de e multiplicado por y + b de e total(49 + 8):</vt:lpstr>
      <vt:lpstr>Bebida.t retorna 57: </vt:lpstr>
      <vt:lpstr>Bebida.s retorna 57: </vt:lpstr>
      <vt:lpstr>Ahora vamos con pres.s:</vt:lpstr>
      <vt:lpstr>En la tabla de pres, Podemos ver de donde es la funcion s</vt:lpstr>
      <vt:lpstr>En la tabla de pres, Podemos ver de donde es la funcion s</vt:lpstr>
      <vt:lpstr>Entramos a la s de Bebida con x =1</vt:lpstr>
      <vt:lpstr>Modificamos la a de pres (8 -1)</vt:lpstr>
      <vt:lpstr>Entramos a t. Por como vemos en pres, tambien en Bebida</vt:lpstr>
      <vt:lpstr>Ejecutamos linea 10 de Bebida. Con a y b de pres. </vt:lpstr>
      <vt:lpstr>Retornamos el resultado 57</vt:lpstr>
      <vt:lpstr>Nuevamente retornamos el resultado 57</vt:lpstr>
      <vt:lpstr>Ahora procedemos con o.s </vt:lpstr>
      <vt:lpstr>Buscamos en o de donde es el metodo s. (Bebida)</vt:lpstr>
      <vt:lpstr>Entramos al s de Bebida con x =1</vt:lpstr>
      <vt:lpstr>Modificamos la a de o (8-1)</vt:lpstr>
      <vt:lpstr>Entramos a t, tambien de bebida con y = 7(valor de a de o)</vt:lpstr>
      <vt:lpstr>Retornamos a*y+ b con a y b de o:</vt:lpstr>
      <vt:lpstr>Retornamos 57:</vt:lpstr>
      <vt:lpstr>Nuevamente retornamos 57:</vt:lpstr>
      <vt:lpstr>Y con eso temenos que print imprime</vt:lpstr>
      <vt:lpstr>Ahora queremos aplicar Asociación dinamica de metodos:</vt:lpstr>
      <vt:lpstr>Comenzemos creando la Instancia e (linea1):</vt:lpstr>
      <vt:lpstr>Ahora creamos la instancia pres (linea 2):</vt:lpstr>
      <vt:lpstr>Ahora creamos la instancia o (linea 3):</vt:lpstr>
      <vt:lpstr>Comenzamos con a</vt:lpstr>
      <vt:lpstr>Ahora comenzamos la linea 5 con e.s(1):</vt:lpstr>
      <vt:lpstr>Buscamos en la table de e de donde es el Metodo:</vt:lpstr>
      <vt:lpstr>Ejecutamos el metodo s de Bebida en e:</vt:lpstr>
      <vt:lpstr>Modificamos a en la tabla de e:</vt:lpstr>
      <vt:lpstr>Entramos en la t de bebida con y de valor a de e:</vt:lpstr>
      <vt:lpstr>Retornamos a de e multiplicado por y + b de e total(49 + 8):</vt:lpstr>
      <vt:lpstr>Bebida.t retorna 57: </vt:lpstr>
      <vt:lpstr>Bebida.s retorna 57: </vt:lpstr>
      <vt:lpstr>Ahora vamos con pres.s:</vt:lpstr>
      <vt:lpstr>Buscamos de donde es la funcion s en pres</vt:lpstr>
      <vt:lpstr>Es en Marron. Asi que entramos en s de marron.</vt:lpstr>
      <vt:lpstr>Cambiamos la a de pres (Linea 5 Marron).</vt:lpstr>
      <vt:lpstr>Cambiamos la c de pres (Linea 6 Marron).</vt:lpstr>
      <vt:lpstr>Entramos a t de Marron(según pres) con y = -19:</vt:lpstr>
      <vt:lpstr>Retornamos c – y = 5 –(-19) = 24</vt:lpstr>
      <vt:lpstr>Retornamos  24</vt:lpstr>
      <vt:lpstr>Nuevamente Retornamos  24</vt:lpstr>
      <vt:lpstr>Ahora procedemos con o.s</vt:lpstr>
      <vt:lpstr>Buscamos de donde es la s en o (Marron)</vt:lpstr>
      <vt:lpstr>Entramos a s de Marron con x =1</vt:lpstr>
      <vt:lpstr>Modificamos a de o en linea 5 de marron</vt:lpstr>
      <vt:lpstr>Modificamos c de o en linea 6 de marron</vt:lpstr>
      <vt:lpstr>Procedemos a entrar a t. Según o, de Marron tambien</vt:lpstr>
      <vt:lpstr>Entramos a t de marron con y = -19</vt:lpstr>
      <vt:lpstr>Retornamos 24</vt:lpstr>
      <vt:lpstr>Nuevamente Retornamos 24</vt:lpstr>
      <vt:lpstr>Ahora Podemos ver cuanto da 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3</dc:title>
  <dc:creator>Luis Alexander parra</dc:creator>
  <cp:lastModifiedBy>Luis Alexander parra</cp:lastModifiedBy>
  <cp:revision>14</cp:revision>
  <dcterms:created xsi:type="dcterms:W3CDTF">2022-04-29T00:50:35Z</dcterms:created>
  <dcterms:modified xsi:type="dcterms:W3CDTF">2022-04-29T03:16:15Z</dcterms:modified>
</cp:coreProperties>
</file>