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0af218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0af218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0af2185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0af2185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0af2185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0af2185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0af2185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0af2185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0af2185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0af2185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800">
                <a:solidFill>
                  <a:schemeClr val="lt1"/>
                </a:solidFill>
              </a:rPr>
              <a:t>Proyecto de Ahorro de Agua</a:t>
            </a:r>
            <a:endParaRPr b="1" sz="4800">
              <a:solidFill>
                <a:schemeClr val="lt1"/>
              </a:solidFill>
            </a:endParaRPr>
          </a:p>
        </p:txBody>
      </p:sp>
      <p:sp>
        <p:nvSpPr>
          <p:cNvPr id="55" name="Google Shape;55;p13"/>
          <p:cNvSpPr txBox="1"/>
          <p:nvPr>
            <p:ph idx="1" type="subTitle"/>
          </p:nvPr>
        </p:nvSpPr>
        <p:spPr>
          <a:xfrm>
            <a:off x="258400" y="3162800"/>
            <a:ext cx="8520600" cy="11175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solidFill>
                  <a:schemeClr val="lt1"/>
                </a:solidFill>
              </a:rPr>
              <a:t>César Miguel Camarillo Cepeda		A00829919</a:t>
            </a:r>
            <a:endParaRPr>
              <a:solidFill>
                <a:schemeClr val="lt1"/>
              </a:solidFill>
            </a:endParaRPr>
          </a:p>
          <a:p>
            <a:pPr indent="0" lvl="0" marL="0" rtl="0" algn="ctr">
              <a:spcBef>
                <a:spcPts val="0"/>
              </a:spcBef>
              <a:spcAft>
                <a:spcPts val="0"/>
              </a:spcAft>
              <a:buNone/>
            </a:pPr>
            <a:r>
              <a:rPr lang="en">
                <a:solidFill>
                  <a:schemeClr val="lt1"/>
                </a:solidFill>
              </a:rPr>
              <a:t>Jorge Valdivia Padron				A00831133</a:t>
            </a:r>
            <a:endParaRPr>
              <a:solidFill>
                <a:schemeClr val="lt1"/>
              </a:solidFill>
            </a:endParaRPr>
          </a:p>
          <a:p>
            <a:pPr indent="0" lvl="0" marL="0" rtl="0" algn="ctr">
              <a:spcBef>
                <a:spcPts val="0"/>
              </a:spcBef>
              <a:spcAft>
                <a:spcPts val="0"/>
              </a:spcAft>
              <a:buNone/>
            </a:pPr>
            <a:r>
              <a:rPr lang="en">
                <a:solidFill>
                  <a:schemeClr val="lt1"/>
                </a:solidFill>
              </a:rPr>
              <a:t>Luis Adrián González Velázquez 	A01176907</a:t>
            </a:r>
            <a:endParaRPr>
              <a:solidFill>
                <a:schemeClr val="lt1"/>
              </a:solidFill>
            </a:endParaRPr>
          </a:p>
          <a:p>
            <a:pPr indent="0" lvl="0" marL="0" rtl="0" algn="ctr">
              <a:spcBef>
                <a:spcPts val="0"/>
              </a:spcBef>
              <a:spcAft>
                <a:spcPts val="0"/>
              </a:spcAft>
              <a:buNone/>
            </a:pPr>
            <a:r>
              <a:rPr lang="en">
                <a:solidFill>
                  <a:schemeClr val="lt1"/>
                </a:solidFill>
              </a:rPr>
              <a:t>William Frank Monroy Mamani</a:t>
            </a:r>
            <a:r>
              <a:rPr lang="en">
                <a:solidFill>
                  <a:schemeClr val="lt1"/>
                </a:solidFill>
              </a:rPr>
              <a:t>		A00829796</a:t>
            </a:r>
            <a:endParaRPr>
              <a:solidFill>
                <a:schemeClr val="lt1"/>
              </a:solidFill>
            </a:endParaRPr>
          </a:p>
        </p:txBody>
      </p:sp>
      <p:sp>
        <p:nvSpPr>
          <p:cNvPr id="56" name="Google Shape;56;p13"/>
          <p:cNvSpPr/>
          <p:nvPr/>
        </p:nvSpPr>
        <p:spPr>
          <a:xfrm>
            <a:off x="250200" y="257550"/>
            <a:ext cx="8643600" cy="46284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Introduccion</a:t>
            </a:r>
            <a:endParaRPr b="1">
              <a:solidFill>
                <a:schemeClr val="accent1"/>
              </a:solidFill>
            </a:endParaRPr>
          </a:p>
        </p:txBody>
      </p:sp>
      <p:sp>
        <p:nvSpPr>
          <p:cNvPr id="62" name="Google Shape;62;p14"/>
          <p:cNvSpPr txBox="1"/>
          <p:nvPr>
            <p:ph idx="1" type="body"/>
          </p:nvPr>
        </p:nvSpPr>
        <p:spPr>
          <a:xfrm>
            <a:off x="311700" y="1381075"/>
            <a:ext cx="44301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a:t>El desperdicio de agua es un gran problema para la humanidad y nuestro medio ambiente Cada día que pasa, este recurso se vuelve aún más escaso. Además, los efectos ambientales del desperdicio de agua son un gran problema en la agricultura. Al optimizar mejor el uso del agua, uno no solo está contribuyendo a la conservación de uno de los recursos más preciados de la naturaleza, sino tambien salva de gastos innecesarios. </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5097050" y="1533038"/>
            <a:ext cx="3805725" cy="2534625"/>
          </a:xfrm>
          <a:prstGeom prst="rect">
            <a:avLst/>
          </a:prstGeom>
          <a:noFill/>
          <a:ln>
            <a:noFill/>
          </a:ln>
        </p:spPr>
      </p:pic>
      <p:sp>
        <p:nvSpPr>
          <p:cNvPr id="64" name="Google Shape;64;p14"/>
          <p:cNvSpPr/>
          <p:nvPr/>
        </p:nvSpPr>
        <p:spPr>
          <a:xfrm>
            <a:off x="-10925" y="7325"/>
            <a:ext cx="9144000" cy="34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Propuesta</a:t>
            </a:r>
            <a:endParaRPr b="1">
              <a:solidFill>
                <a:schemeClr val="accent1"/>
              </a:solidFill>
            </a:endParaRPr>
          </a:p>
        </p:txBody>
      </p:sp>
      <p:sp>
        <p:nvSpPr>
          <p:cNvPr id="70" name="Google Shape;70;p15"/>
          <p:cNvSpPr txBox="1"/>
          <p:nvPr>
            <p:ph idx="1" type="body"/>
          </p:nvPr>
        </p:nvSpPr>
        <p:spPr>
          <a:xfrm>
            <a:off x="4768350" y="1457275"/>
            <a:ext cx="40641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Pensando en una solución relacionada con el IoT, se nos ocurrió la creación de un sistema que analicé el gasto de agua promedio en un hogar y haga observaciones e incluso acciones para poder volver más eficiente el uso del agua de muchas maneras.</a:t>
            </a:r>
            <a:endParaRPr/>
          </a:p>
          <a:p>
            <a:pPr indent="0" lvl="0" marL="0" rtl="0" algn="l">
              <a:spcBef>
                <a:spcPts val="120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571175" y="1537125"/>
            <a:ext cx="3751626" cy="2497175"/>
          </a:xfrm>
          <a:prstGeom prst="rect">
            <a:avLst/>
          </a:prstGeom>
          <a:noFill/>
          <a:ln>
            <a:noFill/>
          </a:ln>
        </p:spPr>
      </p:pic>
      <p:sp>
        <p:nvSpPr>
          <p:cNvPr id="72" name="Google Shape;72;p15"/>
          <p:cNvSpPr/>
          <p:nvPr/>
        </p:nvSpPr>
        <p:spPr>
          <a:xfrm>
            <a:off x="-10925" y="7325"/>
            <a:ext cx="9144000" cy="34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Software</a:t>
            </a:r>
            <a:endParaRPr b="1">
              <a:solidFill>
                <a:schemeClr val="accent1"/>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El principal producto sería la base donde se analicen todos los datos, sería un sistema del tipo nube donde se reciban todos los datos de los diferentes dispositivos de hardware que explicaremos más adelante. Esta base sería como el cerebro de todo, además de recibir información es el que manda a hacer acciones, </a:t>
            </a:r>
            <a:r>
              <a:rPr lang="en"/>
              <a:t>cómo</a:t>
            </a:r>
            <a:r>
              <a:rPr lang="en"/>
              <a:t> avisar mediante algún tipo de interfaz (estábamos pensando en una aplicación para el celular) al usuario sobre las acciones que se necesiten tomar, el rendimiento del agua actual e incluso análisis a futuro sobre la cantidad de agua que se podría ahorrar si las acciones recomendadas son tomadas.</a:t>
            </a:r>
            <a:endParaRPr/>
          </a:p>
        </p:txBody>
      </p:sp>
      <p:sp>
        <p:nvSpPr>
          <p:cNvPr id="79" name="Google Shape;79;p16"/>
          <p:cNvSpPr/>
          <p:nvPr/>
        </p:nvSpPr>
        <p:spPr>
          <a:xfrm>
            <a:off x="-10925" y="7325"/>
            <a:ext cx="9144000" cy="34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Hardware</a:t>
            </a:r>
            <a:endParaRPr b="1">
              <a:solidFill>
                <a:schemeClr val="accent1"/>
              </a:solidFill>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
              <a:t>Ahora hablando del mundo físico, se necesita una forma de recolectar los datos necesarios para el análisis, para esto haremos uso de diferentes dispositivos apuntados para ciertas situaciones, como analizadores de agua para la regadera, para el fregadero o en el caso de que se cuente con un sistema de riego en el lugar, se pueden hacer dispositivos personalizado para cada caso. Pero en sí la manera en la que funcionan es la siguiente:</a:t>
            </a:r>
            <a:endParaRPr/>
          </a:p>
          <a:p>
            <a:pPr indent="-317182" lvl="0" marL="457200" rtl="0" algn="just">
              <a:spcBef>
                <a:spcPts val="1200"/>
              </a:spcBef>
              <a:spcAft>
                <a:spcPts val="0"/>
              </a:spcAft>
              <a:buSzPct val="100000"/>
              <a:buChar char="●"/>
            </a:pPr>
            <a:r>
              <a:rPr lang="en"/>
              <a:t>Se coloca un sensor en la entrada del agua, este es el que monitorea la cantidad de agua que se supone debería estar saliendo.</a:t>
            </a:r>
            <a:endParaRPr/>
          </a:p>
          <a:p>
            <a:pPr indent="-317182" lvl="0" marL="457200" rtl="0" algn="just">
              <a:spcBef>
                <a:spcPts val="0"/>
              </a:spcBef>
              <a:spcAft>
                <a:spcPts val="0"/>
              </a:spcAft>
              <a:buSzPct val="100000"/>
              <a:buChar char="●"/>
            </a:pPr>
            <a:r>
              <a:rPr lang="en"/>
              <a:t>El segundo sensor, que se encontraría en la boca (o salida) del tubo, este detecta la velocidad que lleve el agua y la cantidad también.</a:t>
            </a:r>
            <a:endParaRPr/>
          </a:p>
          <a:p>
            <a:pPr indent="-317182" lvl="0" marL="457200" rtl="0" algn="just">
              <a:spcBef>
                <a:spcPts val="0"/>
              </a:spcBef>
              <a:spcAft>
                <a:spcPts val="0"/>
              </a:spcAft>
              <a:buSzPct val="100000"/>
              <a:buChar char="●"/>
            </a:pPr>
            <a:r>
              <a:rPr lang="en"/>
              <a:t>Esta información (más la hora de uso) se manda al cerebro para que se lleve a cabo un análisis</a:t>
            </a:r>
            <a:endParaRPr/>
          </a:p>
          <a:p>
            <a:pPr indent="-317182" lvl="0" marL="457200" rtl="0" algn="just">
              <a:spcBef>
                <a:spcPts val="0"/>
              </a:spcBef>
              <a:spcAft>
                <a:spcPts val="0"/>
              </a:spcAft>
              <a:buSzPct val="100000"/>
              <a:buChar char="●"/>
            </a:pPr>
            <a:r>
              <a:rPr lang="en"/>
              <a:t>Por último (en el caso de que se detecte una fuga o que se trate de un sistema de riego), se puede mandar a abrir o cerrar la llaves (esto haciendo uso de los sensores que también puede funcionar para abrir y cerrar las entradas) dependiendo de la situación que se presente.</a:t>
            </a:r>
            <a:endParaRPr/>
          </a:p>
        </p:txBody>
      </p:sp>
      <p:sp>
        <p:nvSpPr>
          <p:cNvPr id="86" name="Google Shape;86;p17"/>
          <p:cNvSpPr/>
          <p:nvPr/>
        </p:nvSpPr>
        <p:spPr>
          <a:xfrm>
            <a:off x="-10925" y="7325"/>
            <a:ext cx="9144000" cy="34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Conclusion</a:t>
            </a:r>
            <a:endParaRPr b="1">
              <a:solidFill>
                <a:schemeClr val="accent1"/>
              </a:solidFill>
            </a:endParaRPr>
          </a:p>
        </p:txBody>
      </p:sp>
      <p:sp>
        <p:nvSpPr>
          <p:cNvPr id="92" name="Google Shape;92;p18"/>
          <p:cNvSpPr txBox="1"/>
          <p:nvPr>
            <p:ph idx="1" type="body"/>
          </p:nvPr>
        </p:nvSpPr>
        <p:spPr>
          <a:xfrm>
            <a:off x="311700" y="1381075"/>
            <a:ext cx="46521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Nuestra propuesta </a:t>
            </a:r>
            <a:r>
              <a:rPr lang="en"/>
              <a:t>sería</a:t>
            </a:r>
            <a:r>
              <a:rPr lang="en"/>
              <a:t> considerada como una </a:t>
            </a:r>
            <a:r>
              <a:rPr lang="en"/>
              <a:t>solución</a:t>
            </a:r>
            <a:r>
              <a:rPr lang="en"/>
              <a:t> con el uso de IoT, ya que, por medio de todo tipo de sensores se hacen mediciones y se analizan datos mediante sensores para una </a:t>
            </a:r>
            <a:r>
              <a:rPr lang="en"/>
              <a:t>gestión</a:t>
            </a:r>
            <a:r>
              <a:rPr lang="en"/>
              <a:t> inteligente de riego. Con esto, la </a:t>
            </a:r>
            <a:r>
              <a:rPr lang="en"/>
              <a:t>pérdida</a:t>
            </a:r>
            <a:r>
              <a:rPr lang="en"/>
              <a:t> y el desperdicio de agua </a:t>
            </a:r>
            <a:r>
              <a:rPr lang="en"/>
              <a:t>tendrá</a:t>
            </a:r>
            <a:r>
              <a:rPr lang="en"/>
              <a:t> menos peso en muchas industrias. </a:t>
            </a:r>
            <a:endParaRPr/>
          </a:p>
        </p:txBody>
      </p:sp>
      <p:pic>
        <p:nvPicPr>
          <p:cNvPr id="93" name="Google Shape;93;p18"/>
          <p:cNvPicPr preferRelativeResize="0"/>
          <p:nvPr/>
        </p:nvPicPr>
        <p:blipFill>
          <a:blip r:embed="rId3">
            <a:alphaModFix/>
          </a:blip>
          <a:stretch>
            <a:fillRect/>
          </a:stretch>
        </p:blipFill>
        <p:spPr>
          <a:xfrm>
            <a:off x="5159225" y="1507900"/>
            <a:ext cx="3734675" cy="2491025"/>
          </a:xfrm>
          <a:prstGeom prst="rect">
            <a:avLst/>
          </a:prstGeom>
          <a:noFill/>
          <a:ln>
            <a:noFill/>
          </a:ln>
        </p:spPr>
      </p:pic>
      <p:sp>
        <p:nvSpPr>
          <p:cNvPr id="94" name="Google Shape;94;p18"/>
          <p:cNvSpPr/>
          <p:nvPr/>
        </p:nvSpPr>
        <p:spPr>
          <a:xfrm>
            <a:off x="-10925" y="7325"/>
            <a:ext cx="9144000" cy="34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