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5" r:id="rId17"/>
    <p:sldId id="269" r:id="rId18"/>
    <p:sldId id="272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309" r:id="rId39"/>
    <p:sldId id="310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1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10-Jun-16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Cash </a:t>
            </a:r>
            <a:r>
              <a:rPr lang="es-BO" dirty="0" err="1"/>
              <a:t>flow</a:t>
            </a:r>
            <a:r>
              <a:rPr lang="es-BO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INSTALACION</a:t>
            </a:r>
          </a:p>
        </p:txBody>
      </p:sp>
    </p:spTree>
    <p:extLst>
      <p:ext uri="{BB962C8B-B14F-4D97-AF65-F5344CB8AC3E}">
        <p14:creationId xmlns:p14="http://schemas.microsoft.com/office/powerpoint/2010/main" val="372250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5558"/>
          </a:xfrm>
        </p:spPr>
        <p:txBody>
          <a:bodyPr/>
          <a:lstStyle/>
          <a:p>
            <a:r>
              <a:rPr lang="es-BO" dirty="0"/>
              <a:t>PC – OUTPUT DE LA PUBLICACION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2" y="2365057"/>
            <a:ext cx="10620675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/>
          <a:lstStyle/>
          <a:p>
            <a:r>
              <a:rPr lang="es-BO" dirty="0"/>
              <a:t>PC – FOLDER CON ARCHIVOS GENERADOS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10" y="1851661"/>
            <a:ext cx="4695989" cy="44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9848"/>
          </a:xfrm>
        </p:spPr>
        <p:txBody>
          <a:bodyPr/>
          <a:lstStyle/>
          <a:p>
            <a:r>
              <a:rPr lang="es-BO" dirty="0"/>
              <a:t>PC – DATOS PARA SOFCLIENTE.DLL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7" y="2468880"/>
            <a:ext cx="9482744" cy="1783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6590" y="3143250"/>
            <a:ext cx="315468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669780" y="3486150"/>
            <a:ext cx="251460" cy="12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61170" y="4766310"/>
            <a:ext cx="16344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/>
              <a:t>ID DEL PRODUCTO, DIFERENTE PARA CADA CLIENTE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230" y="3486150"/>
            <a:ext cx="150876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7132320" y="4732020"/>
            <a:ext cx="1714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/>
              <a:t>Nombre del Producto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7989570" y="3840480"/>
            <a:ext cx="320040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8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3600" dirty="0"/>
              <a:t>PC – LEER EL ARCHIVO Install.htm </a:t>
            </a:r>
            <a:br>
              <a:rPr lang="es-BO" sz="3600" dirty="0"/>
            </a:br>
            <a:r>
              <a:rPr lang="es-BO" sz="3600" dirty="0"/>
              <a:t>(Para instrucciones de instalación BD)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245995"/>
            <a:ext cx="2189480" cy="246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2842260"/>
            <a:ext cx="8753475" cy="373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2" y="6181725"/>
            <a:ext cx="81819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PC – Correr SCRIPT DE CREACION DE 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22206"/>
            <a:ext cx="10017418" cy="1806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4" y="4557328"/>
            <a:ext cx="4893945" cy="2620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680" y="4937760"/>
            <a:ext cx="2400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/>
              <a:t>Después de la ejecución…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046469" y="5260926"/>
            <a:ext cx="1680211" cy="76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2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2688"/>
          </a:xfrm>
        </p:spPr>
        <p:txBody>
          <a:bodyPr>
            <a:normAutofit/>
          </a:bodyPr>
          <a:lstStyle/>
          <a:p>
            <a:r>
              <a:rPr lang="es-BO" sz="3600" dirty="0"/>
              <a:t>PC – VERIFIQUE QUE BD CASHFLOW FUE CREADA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82" y="1651635"/>
            <a:ext cx="4891088" cy="4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1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/>
          <a:lstStyle/>
          <a:p>
            <a:r>
              <a:rPr lang="es-BO" dirty="0"/>
              <a:t>PC – EDITA WEB.CONFIG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40230"/>
            <a:ext cx="2676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PC- CORRER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42" y="2603182"/>
            <a:ext cx="2921318" cy="3494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7960" y="376047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EJECUTAR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594860" y="3945136"/>
            <a:ext cx="1943100" cy="178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8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PC – Corriendo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47937"/>
            <a:ext cx="4943475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73" y="2518980"/>
            <a:ext cx="4905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3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s-BO" dirty="0"/>
              <a:t>PC – INSTALANDO CASHFLOW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74471"/>
            <a:ext cx="5768934" cy="34632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326380" y="4149091"/>
            <a:ext cx="628650" cy="78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40" y="3668932"/>
            <a:ext cx="4190047" cy="2322294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5" idx="3"/>
            <a:endCxn id="8" idx="0"/>
          </p:cNvCxnSpPr>
          <p:nvPr/>
        </p:nvCxnSpPr>
        <p:spPr>
          <a:xfrm>
            <a:off x="6838782" y="3206116"/>
            <a:ext cx="2662882" cy="462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6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Dos instaladores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Con la opción “</a:t>
            </a:r>
            <a:r>
              <a:rPr lang="es-BO" dirty="0" err="1"/>
              <a:t>Publish</a:t>
            </a:r>
            <a:r>
              <a:rPr lang="es-BO" dirty="0"/>
              <a:t>” de </a:t>
            </a:r>
            <a:r>
              <a:rPr lang="es-BO" dirty="0" err="1"/>
              <a:t>LightSwitch</a:t>
            </a:r>
            <a:r>
              <a:rPr lang="es-BO" dirty="0"/>
              <a:t> (en modo </a:t>
            </a:r>
            <a:r>
              <a:rPr lang="es-BO" dirty="0" err="1"/>
              <a:t>Release</a:t>
            </a:r>
            <a:r>
              <a:rPr lang="es-BO" dirty="0"/>
              <a:t>), se deben generar dos instaladores:</a:t>
            </a:r>
          </a:p>
          <a:p>
            <a:pPr marL="0" indent="0">
              <a:buNone/>
            </a:pPr>
            <a:endParaRPr lang="es-BO" dirty="0"/>
          </a:p>
          <a:p>
            <a:r>
              <a:rPr lang="es-BO" dirty="0"/>
              <a:t>PC – Instalador de Base de Datos (PC, stand </a:t>
            </a:r>
            <a:r>
              <a:rPr lang="es-BO" dirty="0" err="1"/>
              <a:t>alone</a:t>
            </a:r>
            <a:r>
              <a:rPr lang="es-BO" dirty="0"/>
              <a:t>)</a:t>
            </a:r>
          </a:p>
          <a:p>
            <a:r>
              <a:rPr lang="es-BO" dirty="0"/>
              <a:t>IIIS – Instalador de Cliente y Servidor (IIS, Cliente Servidor con IIS)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Marcaremos los pasos para cada instalador anteponiendo PC e IIS para identificar los pasos a seguir para generar cada uno de estos dos instaladores.</a:t>
            </a:r>
          </a:p>
        </p:txBody>
      </p:sp>
    </p:spTree>
    <p:extLst>
      <p:ext uri="{BB962C8B-B14F-4D97-AF65-F5344CB8AC3E}">
        <p14:creationId xmlns:p14="http://schemas.microsoft.com/office/powerpoint/2010/main" val="342410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4118"/>
          </a:xfrm>
        </p:spPr>
        <p:txBody>
          <a:bodyPr/>
          <a:lstStyle/>
          <a:p>
            <a:r>
              <a:rPr lang="es-BO" dirty="0"/>
              <a:t>PC – </a:t>
            </a:r>
            <a:r>
              <a:rPr lang="es-BO" dirty="0" err="1"/>
              <a:t>Autenticandose</a:t>
            </a:r>
            <a:r>
              <a:rPr lang="es-BO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78" y="1428750"/>
            <a:ext cx="6987540" cy="49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6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8858"/>
          </a:xfrm>
        </p:spPr>
        <p:txBody>
          <a:bodyPr/>
          <a:lstStyle/>
          <a:p>
            <a:r>
              <a:rPr lang="es-BO" dirty="0"/>
              <a:t>IIS – Tipo de </a:t>
            </a:r>
            <a:r>
              <a:rPr lang="es-BO" dirty="0" err="1"/>
              <a:t>aplicacion</a:t>
            </a:r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10" y="1654723"/>
            <a:ext cx="6924675" cy="4914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4552" y="3100552"/>
            <a:ext cx="4088524" cy="38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612380" y="6377940"/>
            <a:ext cx="331470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5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510665"/>
            <a:ext cx="6915150" cy="48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8418"/>
          </a:xfrm>
        </p:spPr>
        <p:txBody>
          <a:bodyPr/>
          <a:lstStyle/>
          <a:p>
            <a:r>
              <a:rPr lang="es-BO" dirty="0"/>
              <a:t>IIS – DONDE SE HOSTEA LOS SERVICIOS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703820" y="6195060"/>
            <a:ext cx="22860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34890" y="3567112"/>
            <a:ext cx="440055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737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>
            <a:noAutofit/>
          </a:bodyPr>
          <a:lstStyle/>
          <a:p>
            <a:r>
              <a:rPr lang="es-BO" sz="3600" dirty="0"/>
              <a:t>IIS – Crear paquete en disco para instalación en servidor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10" y="1722120"/>
            <a:ext cx="6934200" cy="4876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578090" y="6423660"/>
            <a:ext cx="16002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49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1258"/>
          </a:xfrm>
        </p:spPr>
        <p:txBody>
          <a:bodyPr>
            <a:normAutofit fontScale="90000"/>
          </a:bodyPr>
          <a:lstStyle/>
          <a:p>
            <a:r>
              <a:rPr lang="es-BO" sz="3600" dirty="0"/>
              <a:t>IIS – Nombre del sitio y FOLDER para paquete de instalación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7" y="1690687"/>
            <a:ext cx="6867525" cy="4848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1980" y="3200400"/>
            <a:ext cx="4857750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angle 5"/>
          <p:cNvSpPr/>
          <p:nvPr/>
        </p:nvSpPr>
        <p:spPr>
          <a:xfrm>
            <a:off x="4423410" y="3749040"/>
            <a:ext cx="4240530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66160" y="1165860"/>
            <a:ext cx="2743200" cy="203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69280" y="1165860"/>
            <a:ext cx="1965960" cy="258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20940" y="6377940"/>
            <a:ext cx="11430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2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8388"/>
          </a:xfrm>
        </p:spPr>
        <p:txBody>
          <a:bodyPr>
            <a:normAutofit fontScale="90000"/>
          </a:bodyPr>
          <a:lstStyle/>
          <a:p>
            <a:r>
              <a:rPr lang="es-BO" dirty="0"/>
              <a:t>IIS – Administrador ya existe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17" y="1584960"/>
            <a:ext cx="6867525" cy="487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0550" y="3669030"/>
            <a:ext cx="328041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34890" y="1261110"/>
            <a:ext cx="986789" cy="240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452360" y="6263640"/>
            <a:ext cx="228600" cy="35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7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9818"/>
          </a:xfrm>
        </p:spPr>
        <p:txBody>
          <a:bodyPr>
            <a:normAutofit/>
          </a:bodyPr>
          <a:lstStyle/>
          <a:p>
            <a:r>
              <a:rPr lang="es-BO" sz="3600" dirty="0"/>
              <a:t>IIS – NO se requiere conexión segura (HTTPS)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17" y="1704022"/>
            <a:ext cx="6867525" cy="486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9180" y="3600450"/>
            <a:ext cx="4126230" cy="35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78879" y="1143000"/>
            <a:ext cx="1744981" cy="24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09560" y="6446520"/>
            <a:ext cx="388620" cy="51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0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9828"/>
          </a:xfrm>
        </p:spPr>
        <p:txBody>
          <a:bodyPr/>
          <a:lstStyle/>
          <a:p>
            <a:r>
              <a:rPr lang="es-BO" dirty="0"/>
              <a:t>IIS – No certificado digital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92" y="1685925"/>
            <a:ext cx="6886575" cy="4857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3420" y="3154680"/>
            <a:ext cx="461772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86300" y="1531620"/>
            <a:ext cx="208026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566660" y="6412230"/>
            <a:ext cx="491490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6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4098"/>
          </a:xfrm>
        </p:spPr>
        <p:txBody>
          <a:bodyPr>
            <a:normAutofit/>
          </a:bodyPr>
          <a:lstStyle/>
          <a:p>
            <a:r>
              <a:rPr lang="es-BO" sz="3600" dirty="0"/>
              <a:t>IIS – Generar script y Actualizar </a:t>
            </a:r>
            <a:r>
              <a:rPr lang="es-BO" sz="3600" dirty="0" err="1"/>
              <a:t>bd</a:t>
            </a:r>
            <a:r>
              <a:rPr lang="es-BO" sz="3600" dirty="0"/>
              <a:t> existente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1568767"/>
            <a:ext cx="6915150" cy="4886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3440" y="3931920"/>
            <a:ext cx="4400550" cy="117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Rectangle 5"/>
          <p:cNvSpPr/>
          <p:nvPr/>
        </p:nvSpPr>
        <p:spPr>
          <a:xfrm>
            <a:off x="4537710" y="3040380"/>
            <a:ext cx="1977390" cy="29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9070" y="1165860"/>
            <a:ext cx="674370" cy="187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46620" y="1165860"/>
            <a:ext cx="502920" cy="362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82662" y="6332220"/>
            <a:ext cx="326898" cy="42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5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8388"/>
          </a:xfrm>
        </p:spPr>
        <p:txBody>
          <a:bodyPr>
            <a:normAutofit fontScale="90000"/>
          </a:bodyPr>
          <a:lstStyle/>
          <a:p>
            <a:r>
              <a:rPr lang="es-BO" dirty="0"/>
              <a:t>IIS – Pantalla de verificación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73" y="1715452"/>
            <a:ext cx="6915150" cy="4867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515350" y="6435090"/>
            <a:ext cx="11430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8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8858"/>
          </a:xfrm>
        </p:spPr>
        <p:txBody>
          <a:bodyPr/>
          <a:lstStyle/>
          <a:p>
            <a:r>
              <a:rPr lang="es-BO" dirty="0"/>
              <a:t>Pc – Tipo de </a:t>
            </a:r>
            <a:r>
              <a:rPr lang="es-BO" dirty="0" err="1"/>
              <a:t>aplicacion</a:t>
            </a:r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10" y="1654723"/>
            <a:ext cx="6924675" cy="4914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4552" y="3100552"/>
            <a:ext cx="4088524" cy="38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612380" y="6377940"/>
            <a:ext cx="331470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77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8388"/>
          </a:xfrm>
        </p:spPr>
        <p:txBody>
          <a:bodyPr>
            <a:normAutofit fontScale="90000"/>
          </a:bodyPr>
          <a:lstStyle/>
          <a:p>
            <a:r>
              <a:rPr lang="es-BO" dirty="0"/>
              <a:t>IIS – Output para la </a:t>
            </a:r>
            <a:r>
              <a:rPr lang="es-BO" dirty="0" err="1"/>
              <a:t>instalacion</a:t>
            </a:r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5" y="2337434"/>
            <a:ext cx="10144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1248"/>
          </a:xfrm>
        </p:spPr>
        <p:txBody>
          <a:bodyPr/>
          <a:lstStyle/>
          <a:p>
            <a:r>
              <a:rPr lang="es-BO" dirty="0"/>
              <a:t>IIS – FOLDER CON ARCHIVOS </a:t>
            </a:r>
            <a:r>
              <a:rPr lang="es-BO" dirty="0" err="1"/>
              <a:t>GENERADos</a:t>
            </a:r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46" y="1760873"/>
            <a:ext cx="5435803" cy="43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0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1794"/>
          </a:xfrm>
        </p:spPr>
        <p:txBody>
          <a:bodyPr/>
          <a:lstStyle/>
          <a:p>
            <a:r>
              <a:rPr lang="en-US" dirty="0"/>
              <a:t>IIS – </a:t>
            </a:r>
            <a:r>
              <a:rPr lang="en-US" dirty="0" err="1"/>
              <a:t>Levantar</a:t>
            </a:r>
            <a:r>
              <a:rPr lang="en-US" dirty="0"/>
              <a:t> CONSOLA IIS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43" y="1556426"/>
            <a:ext cx="8032809" cy="48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48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50848"/>
          </a:xfrm>
        </p:spPr>
        <p:txBody>
          <a:bodyPr>
            <a:normAutofit/>
          </a:bodyPr>
          <a:lstStyle/>
          <a:p>
            <a:r>
              <a:rPr lang="en-US" sz="3600" dirty="0"/>
              <a:t>IIS- </a:t>
            </a:r>
            <a:r>
              <a:rPr lang="en-US" sz="3600" dirty="0" err="1"/>
              <a:t>Instalar</a:t>
            </a:r>
            <a:r>
              <a:rPr lang="en-US" sz="3600" dirty="0"/>
              <a:t> COMPONENTE IMPORTACION </a:t>
            </a:r>
            <a:br>
              <a:rPr lang="en-US" sz="3600" dirty="0"/>
            </a:br>
            <a:r>
              <a:rPr lang="en-US" sz="3600" dirty="0"/>
              <a:t>(Solo SI </a:t>
            </a:r>
            <a:r>
              <a:rPr lang="en-US" sz="3600" dirty="0" err="1"/>
              <a:t>nO</a:t>
            </a:r>
            <a:r>
              <a:rPr lang="en-US" sz="3600" dirty="0"/>
              <a:t> ESTÁ YA INSTALADO)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34" y="2234973"/>
            <a:ext cx="9688613" cy="38553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71560" y="4968240"/>
            <a:ext cx="2456688" cy="716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639300" y="5181600"/>
            <a:ext cx="1066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5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– WEB </a:t>
            </a:r>
            <a:r>
              <a:rPr lang="en-US" dirty="0" err="1"/>
              <a:t>Plataform</a:t>
            </a:r>
            <a:r>
              <a:rPr lang="en-US" dirty="0"/>
              <a:t> installer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27" y="1822132"/>
            <a:ext cx="8505825" cy="4219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397240" y="5638800"/>
            <a:ext cx="92964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93300" y="1822132"/>
            <a:ext cx="1727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abre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web para </a:t>
            </a:r>
            <a:r>
              <a:rPr lang="en-US" dirty="0" err="1"/>
              <a:t>descargar</a:t>
            </a:r>
            <a:r>
              <a:rPr lang="en-US" dirty="0"/>
              <a:t> el Web </a:t>
            </a:r>
            <a:r>
              <a:rPr lang="en-US" dirty="0" err="1"/>
              <a:t>Plataform</a:t>
            </a:r>
            <a:r>
              <a:rPr lang="en-US" dirty="0"/>
              <a:t> Installer</a:t>
            </a:r>
          </a:p>
        </p:txBody>
      </p:sp>
      <p:cxnSp>
        <p:nvCxnSpPr>
          <p:cNvPr id="9" name="Straight Arrow Connector 8"/>
          <p:cNvCxnSpPr>
            <a:stCxn id="7" idx="1"/>
            <a:endCxn id="4" idx="3"/>
          </p:cNvCxnSpPr>
          <p:nvPr/>
        </p:nvCxnSpPr>
        <p:spPr>
          <a:xfrm flipH="1">
            <a:off x="9449752" y="2837795"/>
            <a:ext cx="443548" cy="109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0"/>
            <a:ext cx="11972696" cy="6187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27920" y="4480560"/>
            <a:ext cx="15925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 la </a:t>
            </a:r>
            <a:r>
              <a:rPr lang="en-US" dirty="0" err="1"/>
              <a:t>descarga</a:t>
            </a:r>
            <a:r>
              <a:rPr lang="en-US" dirty="0"/>
              <a:t> se lo </a:t>
            </a:r>
            <a:r>
              <a:rPr lang="en-US" dirty="0" err="1"/>
              <a:t>ejecuta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0824210" y="5680889"/>
            <a:ext cx="59690" cy="135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15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63205"/>
          </a:xfrm>
        </p:spPr>
        <p:txBody>
          <a:bodyPr/>
          <a:lstStyle/>
          <a:p>
            <a:r>
              <a:rPr lang="en-US" dirty="0"/>
              <a:t>IIS – WEB DEPLOYMENT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80" y="1747837"/>
            <a:ext cx="8305800" cy="47339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0"/>
          </p:cNvCxnSpPr>
          <p:nvPr/>
        </p:nvCxnSpPr>
        <p:spPr>
          <a:xfrm flipH="1">
            <a:off x="5120640" y="1747837"/>
            <a:ext cx="777240" cy="357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1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3168"/>
          </a:xfrm>
        </p:spPr>
        <p:txBody>
          <a:bodyPr>
            <a:normAutofit/>
          </a:bodyPr>
          <a:lstStyle/>
          <a:p>
            <a:r>
              <a:rPr lang="en-US" sz="3600" dirty="0"/>
              <a:t>IIS – </a:t>
            </a:r>
            <a:r>
              <a:rPr lang="en-US" sz="3600" dirty="0" err="1"/>
              <a:t>Instalar</a:t>
            </a:r>
            <a:r>
              <a:rPr lang="en-US" sz="3600" dirty="0"/>
              <a:t> el web deployment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72" y="1447800"/>
            <a:ext cx="8181975" cy="53816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427720" y="6690360"/>
            <a:ext cx="39624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43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3168"/>
          </a:xfrm>
        </p:spPr>
        <p:txBody>
          <a:bodyPr>
            <a:normAutofit/>
          </a:bodyPr>
          <a:lstStyle/>
          <a:p>
            <a:r>
              <a:rPr lang="en-US" sz="3600" dirty="0"/>
              <a:t>IIS – </a:t>
            </a:r>
            <a:r>
              <a:rPr lang="en-US" sz="3600" dirty="0" err="1"/>
              <a:t>Instalando</a:t>
            </a:r>
            <a:r>
              <a:rPr lang="en-US" sz="3600" dirty="0"/>
              <a:t> el web deployment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2" y="2094547"/>
            <a:ext cx="6429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21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IIS – </a:t>
            </a:r>
            <a:r>
              <a:rPr lang="en-US" sz="3600" dirty="0" err="1"/>
              <a:t>Removiendo</a:t>
            </a:r>
            <a:r>
              <a:rPr lang="en-US" sz="3600" dirty="0"/>
              <a:t> la anterior </a:t>
            </a:r>
            <a:r>
              <a:rPr lang="en-US" sz="3600" dirty="0" err="1"/>
              <a:t>instalación</a:t>
            </a:r>
            <a:r>
              <a:rPr lang="en-US" sz="3600" dirty="0"/>
              <a:t> (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existiese</a:t>
            </a:r>
            <a:r>
              <a:rPr lang="en-US" sz="36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2" y="1572577"/>
            <a:ext cx="3762375" cy="42005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598920" y="4815840"/>
            <a:ext cx="150876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10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IIS- </a:t>
            </a:r>
            <a:r>
              <a:rPr lang="en-US" dirty="0" err="1"/>
              <a:t>Borrado</a:t>
            </a:r>
            <a:r>
              <a:rPr lang="en-US" dirty="0"/>
              <a:t> de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CashFlow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4" y="1143000"/>
            <a:ext cx="4909185" cy="5105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257800" y="5715000"/>
            <a:ext cx="111252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49900" y="1016000"/>
            <a:ext cx="8001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8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8418"/>
          </a:xfrm>
        </p:spPr>
        <p:txBody>
          <a:bodyPr/>
          <a:lstStyle/>
          <a:p>
            <a:r>
              <a:rPr lang="es-BO" dirty="0"/>
              <a:t>PC – DONDE SE HOSTEA LOS SERVICIOS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10" y="1715452"/>
            <a:ext cx="6924675" cy="4867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738110" y="6377940"/>
            <a:ext cx="22860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40580" y="4674870"/>
            <a:ext cx="440055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71330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6168"/>
          </a:xfrm>
        </p:spPr>
        <p:txBody>
          <a:bodyPr/>
          <a:lstStyle/>
          <a:p>
            <a:r>
              <a:rPr lang="en-US" dirty="0"/>
              <a:t>IIS – </a:t>
            </a:r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aplicación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84" y="1376680"/>
            <a:ext cx="8580239" cy="51155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305800" y="5669280"/>
            <a:ext cx="1478280" cy="32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385300" y="5867400"/>
            <a:ext cx="39878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26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5068"/>
          </a:xfrm>
        </p:spPr>
        <p:txBody>
          <a:bodyPr>
            <a:normAutofit/>
          </a:bodyPr>
          <a:lstStyle/>
          <a:p>
            <a:r>
              <a:rPr lang="en-US" sz="3600" dirty="0"/>
              <a:t>IIS – </a:t>
            </a:r>
            <a:r>
              <a:rPr lang="en-US" sz="3600" dirty="0" err="1"/>
              <a:t>Seleccionando</a:t>
            </a:r>
            <a:r>
              <a:rPr lang="en-US" sz="3600" dirty="0"/>
              <a:t> </a:t>
            </a:r>
            <a:r>
              <a:rPr lang="en-US" sz="3600" dirty="0" err="1"/>
              <a:t>paquete</a:t>
            </a:r>
            <a:r>
              <a:rPr lang="en-US" sz="3600" dirty="0"/>
              <a:t> de </a:t>
            </a:r>
            <a:r>
              <a:rPr lang="en-US" sz="3600" dirty="0" err="1"/>
              <a:t>instalación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519160" y="2255520"/>
            <a:ext cx="3048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Seleccionar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zipeado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instalación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409700"/>
            <a:ext cx="6682740" cy="503218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80000" y="2717185"/>
            <a:ext cx="343916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37200" y="4077732"/>
            <a:ext cx="3162300" cy="220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9160" y="3708400"/>
            <a:ext cx="30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Luego</a:t>
            </a:r>
            <a:r>
              <a:rPr lang="en-US" dirty="0"/>
              <a:t> “Next”</a:t>
            </a:r>
          </a:p>
        </p:txBody>
      </p:sp>
    </p:spTree>
    <p:extLst>
      <p:ext uri="{BB962C8B-B14F-4D97-AF65-F5344CB8AC3E}">
        <p14:creationId xmlns:p14="http://schemas.microsoft.com/office/powerpoint/2010/main" val="1444913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3608"/>
          </a:xfrm>
        </p:spPr>
        <p:txBody>
          <a:bodyPr>
            <a:normAutofit fontScale="90000"/>
          </a:bodyPr>
          <a:lstStyle/>
          <a:p>
            <a:r>
              <a:rPr lang="en-US" dirty="0"/>
              <a:t>IIS – </a:t>
            </a:r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/>
              <a:t>paquete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02" y="1346200"/>
            <a:ext cx="6571298" cy="49953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981700" y="6146800"/>
            <a:ext cx="6629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3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7468"/>
          </a:xfrm>
        </p:spPr>
        <p:txBody>
          <a:bodyPr/>
          <a:lstStyle/>
          <a:p>
            <a:r>
              <a:rPr lang="en-US" dirty="0"/>
              <a:t>IIS –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sitio</a:t>
            </a:r>
            <a:r>
              <a:rPr lang="en-US" dirty="0"/>
              <a:t> web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52" y="1562100"/>
            <a:ext cx="6477838" cy="491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0000" y="2072640"/>
            <a:ext cx="2692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sitio</a:t>
            </a:r>
            <a:r>
              <a:rPr lang="en-US" dirty="0"/>
              <a:t> Web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84600" y="2425700"/>
            <a:ext cx="5118100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223000" y="6273800"/>
            <a:ext cx="50800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5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1568"/>
          </a:xfrm>
        </p:spPr>
        <p:txBody>
          <a:bodyPr/>
          <a:lstStyle/>
          <a:p>
            <a:r>
              <a:rPr lang="en-US" dirty="0"/>
              <a:t>IIS – </a:t>
            </a:r>
            <a:r>
              <a:rPr lang="en-US" dirty="0" err="1"/>
              <a:t>INSTalacion</a:t>
            </a:r>
            <a:r>
              <a:rPr lang="en-US" dirty="0"/>
              <a:t> </a:t>
            </a:r>
            <a:r>
              <a:rPr lang="en-US" dirty="0" err="1"/>
              <a:t>finalizada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02" y="1597342"/>
            <a:ext cx="6952298" cy="479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168640" y="6187440"/>
            <a:ext cx="44196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50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2368"/>
          </a:xfrm>
        </p:spPr>
        <p:txBody>
          <a:bodyPr/>
          <a:lstStyle/>
          <a:p>
            <a:r>
              <a:rPr lang="en-US" dirty="0"/>
              <a:t>IIS – </a:t>
            </a:r>
            <a:r>
              <a:rPr lang="en-US" dirty="0" err="1"/>
              <a:t>Despliegue</a:t>
            </a:r>
            <a:r>
              <a:rPr lang="en-US" dirty="0"/>
              <a:t> de la app </a:t>
            </a:r>
            <a:r>
              <a:rPr lang="en-US" dirty="0" err="1"/>
              <a:t>instalada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93" y="1397000"/>
            <a:ext cx="3789807" cy="47713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099048" y="1397000"/>
            <a:ext cx="4020312" cy="314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2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5368"/>
          </a:xfrm>
        </p:spPr>
        <p:txBody>
          <a:bodyPr>
            <a:normAutofit fontScale="90000"/>
          </a:bodyPr>
          <a:lstStyle/>
          <a:p>
            <a:r>
              <a:rPr lang="en-US" dirty="0"/>
              <a:t>IIS – </a:t>
            </a:r>
            <a:r>
              <a:rPr lang="en-US" dirty="0" err="1"/>
              <a:t>Archivos</a:t>
            </a:r>
            <a:r>
              <a:rPr lang="en-US" dirty="0"/>
              <a:t> de la </a:t>
            </a:r>
            <a:r>
              <a:rPr lang="en-US" dirty="0" err="1"/>
              <a:t>instalación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98" y="1456372"/>
            <a:ext cx="5913882" cy="4580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2514600"/>
            <a:ext cx="2146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web.config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80100" y="2882900"/>
            <a:ext cx="27940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8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9168"/>
          </a:xfrm>
        </p:spPr>
        <p:txBody>
          <a:bodyPr>
            <a:normAutofit fontScale="90000"/>
          </a:bodyPr>
          <a:lstStyle/>
          <a:p>
            <a:r>
              <a:rPr lang="en-US" dirty="0"/>
              <a:t>IIS – </a:t>
            </a:r>
            <a:r>
              <a:rPr lang="en-US" dirty="0" err="1"/>
              <a:t>Editando</a:t>
            </a:r>
            <a:r>
              <a:rPr lang="en-US" dirty="0"/>
              <a:t>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2" y="2198370"/>
            <a:ext cx="11118749" cy="394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520" y="1417320"/>
            <a:ext cx="90525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r>
              <a:rPr lang="en-US" dirty="0"/>
              <a:t> _</a:t>
            </a:r>
            <a:r>
              <a:rPr lang="en-US" dirty="0" err="1"/>
              <a:t>IntrinsicData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6019800" y="2063651"/>
            <a:ext cx="266700" cy="38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54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5668"/>
          </a:xfrm>
        </p:spPr>
        <p:txBody>
          <a:bodyPr>
            <a:normAutofit fontScale="90000"/>
          </a:bodyPr>
          <a:lstStyle/>
          <a:p>
            <a:r>
              <a:rPr lang="en-US" dirty="0"/>
              <a:t>IIS – </a:t>
            </a:r>
            <a:r>
              <a:rPr lang="en-US" dirty="0" err="1"/>
              <a:t>Conexion</a:t>
            </a:r>
            <a:r>
              <a:rPr lang="en-US" dirty="0"/>
              <a:t> </a:t>
            </a:r>
            <a:r>
              <a:rPr lang="en-US" dirty="0" err="1"/>
              <a:t>editada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" y="2603182"/>
            <a:ext cx="10007918" cy="3818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1160" y="1295400"/>
            <a:ext cx="7622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 de </a:t>
            </a:r>
            <a:r>
              <a:rPr lang="en-US" dirty="0" err="1"/>
              <a:t>conexión</a:t>
            </a:r>
            <a:r>
              <a:rPr lang="en-US" dirty="0"/>
              <a:t> al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.</a:t>
            </a:r>
          </a:p>
          <a:p>
            <a:r>
              <a:rPr lang="en-US" dirty="0"/>
              <a:t>(Nota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HeroinaTools</a:t>
            </a:r>
            <a:r>
              <a:rPr lang="en-US" dirty="0"/>
              <a:t>\Tools\DataConexion.txt hay un </a:t>
            </a:r>
            <a:r>
              <a:rPr lang="en-US" dirty="0" err="1"/>
              <a:t>ejemplo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472430" y="1941731"/>
            <a:ext cx="394970" cy="433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9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34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IIS – </a:t>
            </a:r>
            <a:r>
              <a:rPr lang="en-US" sz="3600" dirty="0" err="1"/>
              <a:t>Cliente</a:t>
            </a:r>
            <a:br>
              <a:rPr lang="en-US" sz="3600" dirty="0"/>
            </a:br>
            <a:r>
              <a:rPr lang="en-US" sz="3600" dirty="0" err="1"/>
              <a:t>Desinstalar</a:t>
            </a:r>
            <a:r>
              <a:rPr lang="en-US" sz="3600" dirty="0"/>
              <a:t> version anterior (Si HAY)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69" y="1419224"/>
            <a:ext cx="5799357" cy="461581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886700" y="5537200"/>
            <a:ext cx="6604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2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1268"/>
          </a:xfrm>
        </p:spPr>
        <p:txBody>
          <a:bodyPr>
            <a:normAutofit/>
          </a:bodyPr>
          <a:lstStyle/>
          <a:p>
            <a:r>
              <a:rPr lang="es-BO" sz="3600" dirty="0"/>
              <a:t>PC – </a:t>
            </a:r>
            <a:r>
              <a:rPr lang="es-BO" sz="3600" dirty="0" err="1"/>
              <a:t>FoLDER</a:t>
            </a:r>
            <a:r>
              <a:rPr lang="es-BO" sz="3600" dirty="0"/>
              <a:t> PARA </a:t>
            </a:r>
            <a:r>
              <a:rPr lang="es-BO" sz="3600" dirty="0" err="1"/>
              <a:t>InSTALADORES</a:t>
            </a:r>
            <a:r>
              <a:rPr lang="es-BO" sz="3600" dirty="0"/>
              <a:t> Y FORMA INSTALACION 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52" y="1756410"/>
            <a:ext cx="6924675" cy="4876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840980" y="6457950"/>
            <a:ext cx="24003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43450" y="3028950"/>
            <a:ext cx="49263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63490" y="1234440"/>
            <a:ext cx="1177290" cy="179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15150" y="1234440"/>
            <a:ext cx="1977390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43450" y="3634740"/>
            <a:ext cx="3417570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0457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/>
          <a:lstStyle/>
          <a:p>
            <a:r>
              <a:rPr lang="en-US" dirty="0"/>
              <a:t>IIS – INSTALACION CLIENTE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8" y="2945130"/>
            <a:ext cx="8866632" cy="3210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6900" y="1511300"/>
            <a:ext cx="73279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el browser (</a:t>
            </a:r>
            <a:r>
              <a:rPr lang="en-US" dirty="0" err="1"/>
              <a:t>Mejor</a:t>
            </a:r>
            <a:r>
              <a:rPr lang="en-US" dirty="0"/>
              <a:t> Internet Explorer) del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digite</a:t>
            </a:r>
            <a:r>
              <a:rPr lang="en-US" dirty="0"/>
              <a:t> la </a:t>
            </a:r>
            <a:r>
              <a:rPr lang="en-US" dirty="0" err="1"/>
              <a:t>url</a:t>
            </a:r>
            <a:r>
              <a:rPr lang="en-US" dirty="0"/>
              <a:t> para </a:t>
            </a:r>
            <a:r>
              <a:rPr lang="en-US" dirty="0" err="1"/>
              <a:t>buscar</a:t>
            </a:r>
            <a:r>
              <a:rPr lang="en-US" dirty="0"/>
              <a:t> el </a:t>
            </a:r>
            <a:r>
              <a:rPr lang="en-US" dirty="0" err="1"/>
              <a:t>instalador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(</a:t>
            </a:r>
            <a:r>
              <a:rPr lang="en-US" dirty="0" err="1"/>
              <a:t>Cambie</a:t>
            </a:r>
            <a:r>
              <a:rPr lang="en-US" dirty="0"/>
              <a:t> la </a:t>
            </a:r>
            <a:r>
              <a:rPr lang="en-US" dirty="0" err="1"/>
              <a:t>dirección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correspondiente</a:t>
            </a:r>
            <a:r>
              <a:rPr lang="en-US" dirty="0"/>
              <a:t> a la </a:t>
            </a:r>
            <a:r>
              <a:rPr lang="en-US" dirty="0" err="1"/>
              <a:t>instalación</a:t>
            </a:r>
            <a:r>
              <a:rPr lang="en-US" dirty="0"/>
              <a:t>) 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530850" y="2434630"/>
            <a:ext cx="57150" cy="122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23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12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IIS – </a:t>
            </a:r>
            <a:r>
              <a:rPr lang="en-US" sz="3600" dirty="0" err="1"/>
              <a:t>cliente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no </a:t>
            </a:r>
            <a:r>
              <a:rPr lang="en-US" sz="3600" dirty="0" err="1"/>
              <a:t>esta</a:t>
            </a:r>
            <a:r>
              <a:rPr lang="en-US" sz="3600" dirty="0"/>
              <a:t> </a:t>
            </a:r>
            <a:r>
              <a:rPr lang="en-US" sz="3600" dirty="0" err="1"/>
              <a:t>instalado</a:t>
            </a:r>
            <a:r>
              <a:rPr lang="en-US" sz="3600" dirty="0"/>
              <a:t> el plugin de Silverlight, </a:t>
            </a:r>
            <a:r>
              <a:rPr lang="en-US" sz="3600" dirty="0" err="1"/>
              <a:t>instálelo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7" y="1976437"/>
            <a:ext cx="8433099" cy="36014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35040" y="5120640"/>
            <a:ext cx="105156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1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56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IIS – CLIENTE</a:t>
            </a:r>
            <a:br>
              <a:rPr lang="en-US" sz="3600" dirty="0"/>
            </a:br>
            <a:r>
              <a:rPr lang="en-US" sz="3600" dirty="0" err="1"/>
              <a:t>Instalar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el desktop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55" y="1571624"/>
            <a:ext cx="6816186" cy="43262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831080" y="5593080"/>
            <a:ext cx="85344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62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/>
          </a:bodyPr>
          <a:lstStyle/>
          <a:p>
            <a:r>
              <a:rPr lang="en-US" sz="3600" dirty="0"/>
              <a:t>IIS – CLIENTE - PASO FINAL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905446"/>
            <a:ext cx="6145910" cy="42413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594600" y="4762500"/>
            <a:ext cx="12065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19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4868"/>
          </a:xfrm>
        </p:spPr>
        <p:txBody>
          <a:bodyPr>
            <a:normAutofit/>
          </a:bodyPr>
          <a:lstStyle/>
          <a:p>
            <a:r>
              <a:rPr lang="en-US" sz="3600" dirty="0"/>
              <a:t>IIS – CORRECCION DE CONFIGURACION CLIENTE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450657"/>
            <a:ext cx="10159865" cy="40814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27320" y="4922520"/>
            <a:ext cx="4892040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6099048" y="1079500"/>
            <a:ext cx="2270252" cy="384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>
            <a:off x="6099048" y="1079500"/>
            <a:ext cx="3502152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0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>
            <a:normAutofit fontScale="90000"/>
          </a:bodyPr>
          <a:lstStyle/>
          <a:p>
            <a:r>
              <a:rPr lang="es-BO" sz="3600" dirty="0"/>
              <a:t>PC – DEFINIR ADMIN (Pensado para </a:t>
            </a:r>
            <a:r>
              <a:rPr lang="es-BO" sz="3600" dirty="0" err="1"/>
              <a:t>instalAcion</a:t>
            </a:r>
            <a:r>
              <a:rPr lang="es-BO" sz="3600" dirty="0"/>
              <a:t> por primera vez en servidor de base de datos)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57" y="1669732"/>
            <a:ext cx="6905625" cy="4867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543800" y="6332220"/>
            <a:ext cx="28575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09160" y="5029200"/>
            <a:ext cx="3120390" cy="56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TextBox 7"/>
          <p:cNvSpPr txBox="1"/>
          <p:nvPr/>
        </p:nvSpPr>
        <p:spPr>
          <a:xfrm>
            <a:off x="9704070" y="3211830"/>
            <a:ext cx="185166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/>
              <a:t>Password</a:t>
            </a:r>
            <a:r>
              <a:rPr lang="es-BO" dirty="0"/>
              <a:t> cualquiera y anotarlo, para usarlo en la primera corrida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7829550" y="4088993"/>
            <a:ext cx="1874520" cy="122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4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 fontScale="90000"/>
          </a:bodyPr>
          <a:lstStyle/>
          <a:p>
            <a:r>
              <a:rPr lang="es-BO" dirty="0"/>
              <a:t>PC – conexión A BASE DE DATOS (NUEVA)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60" y="1736407"/>
            <a:ext cx="6886575" cy="484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680960" y="6446520"/>
            <a:ext cx="24003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63440" y="3348990"/>
            <a:ext cx="4526280" cy="40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angle 8"/>
          <p:cNvSpPr/>
          <p:nvPr/>
        </p:nvSpPr>
        <p:spPr>
          <a:xfrm>
            <a:off x="4663440" y="4366260"/>
            <a:ext cx="4878895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406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108"/>
          </a:xfrm>
        </p:spPr>
        <p:txBody>
          <a:bodyPr/>
          <a:lstStyle/>
          <a:p>
            <a:r>
              <a:rPr lang="es-BO" dirty="0"/>
              <a:t>PC – </a:t>
            </a:r>
            <a:r>
              <a:rPr lang="es-BO" dirty="0" err="1"/>
              <a:t>PreRREQUISITOS</a:t>
            </a:r>
            <a:r>
              <a:rPr lang="es-BO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754505"/>
            <a:ext cx="6915150" cy="4857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863840" y="6423660"/>
            <a:ext cx="38862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7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2698"/>
          </a:xfrm>
        </p:spPr>
        <p:txBody>
          <a:bodyPr/>
          <a:lstStyle/>
          <a:p>
            <a:r>
              <a:rPr lang="es-BO" dirty="0"/>
              <a:t>PC – </a:t>
            </a:r>
            <a:r>
              <a:rPr lang="es-BO" dirty="0" err="1"/>
              <a:t>PaNTALLA</a:t>
            </a:r>
            <a:r>
              <a:rPr lang="es-BO" dirty="0"/>
              <a:t> DE VERIFICACION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57" y="1717357"/>
            <a:ext cx="6905625" cy="48863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572500" y="6423660"/>
            <a:ext cx="25146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910</TotalTime>
  <Words>518</Words>
  <Application>Microsoft Office PowerPoint</Application>
  <PresentationFormat>Widescreen</PresentationFormat>
  <Paragraphs>76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Rockwell</vt:lpstr>
      <vt:lpstr>Rockwell Condensed</vt:lpstr>
      <vt:lpstr>Wingdings</vt:lpstr>
      <vt:lpstr>Wood Type</vt:lpstr>
      <vt:lpstr>Cash flow </vt:lpstr>
      <vt:lpstr>Dos instaladores </vt:lpstr>
      <vt:lpstr>Pc – Tipo de aplicacion</vt:lpstr>
      <vt:lpstr>PC – DONDE SE HOSTEA LOS SERVICIOS</vt:lpstr>
      <vt:lpstr>PC – FoLDER PARA InSTALADORES Y FORMA INSTALACION DB</vt:lpstr>
      <vt:lpstr>PC – DEFINIR ADMIN (Pensado para instalAcion por primera vez en servidor de base de datos)</vt:lpstr>
      <vt:lpstr>PC – conexión A BASE DE DATOS (NUEVA)</vt:lpstr>
      <vt:lpstr>PC – PreRREQUISITOS </vt:lpstr>
      <vt:lpstr>PC – PaNTALLA DE VERIFICACION</vt:lpstr>
      <vt:lpstr>PC – OUTPUT DE LA PUBLICACION</vt:lpstr>
      <vt:lpstr>PC – FOLDER CON ARCHIVOS GENERADOS</vt:lpstr>
      <vt:lpstr>PC – DATOS PARA SOFCLIENTE.DLL</vt:lpstr>
      <vt:lpstr>PC – LEER EL ARCHIVO Install.htm  (Para instrucciones de instalación BD)</vt:lpstr>
      <vt:lpstr>PC – Correr SCRIPT DE CREACION DE BD</vt:lpstr>
      <vt:lpstr>PC – VERIFIQUE QUE BD CASHFLOW FUE CREADA</vt:lpstr>
      <vt:lpstr>PC – EDITA WEB.CONFIG</vt:lpstr>
      <vt:lpstr>PC- CORRER SETUP</vt:lpstr>
      <vt:lpstr>PC – Corriendo SETUP</vt:lpstr>
      <vt:lpstr>PC – INSTALANDO CASHFLOW</vt:lpstr>
      <vt:lpstr>PC – Autenticandose </vt:lpstr>
      <vt:lpstr>IIS – Tipo de aplicacion</vt:lpstr>
      <vt:lpstr>IIS – DONDE SE HOSTEA LOS SERVICIOS</vt:lpstr>
      <vt:lpstr>IIS – Crear paquete en disco para instalación en servidor</vt:lpstr>
      <vt:lpstr>IIS – Nombre del sitio y FOLDER para paquete de instalación</vt:lpstr>
      <vt:lpstr>IIS – Administrador ya existe</vt:lpstr>
      <vt:lpstr>IIS – NO se requiere conexión segura (HTTPS)</vt:lpstr>
      <vt:lpstr>IIS – No certificado digital</vt:lpstr>
      <vt:lpstr>IIS – Generar script y Actualizar bd existente</vt:lpstr>
      <vt:lpstr>IIS – Pantalla de verificación</vt:lpstr>
      <vt:lpstr>IIS – Output para la instalacion</vt:lpstr>
      <vt:lpstr>IIS – FOLDER CON ARCHIVOS GENERADos</vt:lpstr>
      <vt:lpstr>IIS – Levantar CONSOLA IIS</vt:lpstr>
      <vt:lpstr>IIS- Instalar COMPONENTE IMPORTACION  (Solo SI nO ESTÁ YA INSTALADO)</vt:lpstr>
      <vt:lpstr>IIS – WEB Plataform installer</vt:lpstr>
      <vt:lpstr>IIS – WEB DEPLOYMENT TOOL</vt:lpstr>
      <vt:lpstr>IIS – Instalar el web deployment tool</vt:lpstr>
      <vt:lpstr>IIS – Instalando el web deployment tool</vt:lpstr>
      <vt:lpstr>IIS – Removiendo la anterior instalación (si existiese)</vt:lpstr>
      <vt:lpstr>IIS- Borrado de Carpeta CashFlow</vt:lpstr>
      <vt:lpstr>IIS – IMPOrtando aplicación</vt:lpstr>
      <vt:lpstr>IIS – Seleccionando paquete de instalación</vt:lpstr>
      <vt:lpstr>IIS – CONtenido del paquete</vt:lpstr>
      <vt:lpstr>IIS – Nombre del sitio web</vt:lpstr>
      <vt:lpstr>IIS – INSTalacion finalizada</vt:lpstr>
      <vt:lpstr>IIS – Despliegue de la app instalada</vt:lpstr>
      <vt:lpstr>IIS – Archivos de la instalación</vt:lpstr>
      <vt:lpstr>IIS – Editando web.config</vt:lpstr>
      <vt:lpstr>IIS – Conexion editada en web.config</vt:lpstr>
      <vt:lpstr>IIS – Cliente Desinstalar version anterior (Si HAY)</vt:lpstr>
      <vt:lpstr>IIS – INSTALACION CLIENTE</vt:lpstr>
      <vt:lpstr>IIS – cliente  si no esta instalado el plugin de Silverlight, instálelo</vt:lpstr>
      <vt:lpstr>IIS – CLIENTE Instalar en el desktop</vt:lpstr>
      <vt:lpstr>IIS – CLIENTE - PASO FINAL</vt:lpstr>
      <vt:lpstr>IIS – CORRECCION DE CONFIGURACION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flow</dc:title>
  <dc:creator>Luis Alberto Osinaga</dc:creator>
  <cp:lastModifiedBy>Luis Alberto Osinaga</cp:lastModifiedBy>
  <cp:revision>58</cp:revision>
  <dcterms:created xsi:type="dcterms:W3CDTF">2016-05-20T14:34:00Z</dcterms:created>
  <dcterms:modified xsi:type="dcterms:W3CDTF">2016-06-10T22:15:53Z</dcterms:modified>
</cp:coreProperties>
</file>