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5143500" type="screen16x9"/>
  <p:notesSz cx="6858000" cy="9144000"/>
  <p:embeddedFontLst>
    <p:embeddedFont>
      <p:font typeface="Inconsolata" panose="020B0604020202020204" charset="0"/>
      <p:regular r:id="rId52"/>
      <p:bold r:id="rId53"/>
    </p:embeddedFont>
    <p:embeddedFont>
      <p:font typeface="Nixie One" panose="020B0604020202020204" charset="0"/>
      <p:regular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90" d="100"/>
          <a:sy n="90" d="100"/>
        </p:scale>
        <p:origin x="7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4e2986e972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4e2986e972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e2986e972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4e2986e972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4e2986e972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4e2986e972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4e2986e972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4e2986e972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4e2986e972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4e2986e972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4e2986e972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4e2986e972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4e2986e972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4e2986e972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4e2986e972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4e2986e97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4e2986e972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4e2986e972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4e2986e972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4e2986e972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4e2986e972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4e2986e972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4e2986e972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4e2986e972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4e2986e972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4e2986e972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4e2986e972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4e2986e972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4e2986e972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4e2986e972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4e2986e972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4e2986e972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4e2986e972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4e2986e972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4e2986e972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4e2986e972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4e2986e972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4e2986e972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4e2986e972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4e2986e972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4e2986e972_0_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4e2986e972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4e2986e972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4e2986e972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4e2986e972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4e2986e972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4e2986e972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4e2986e972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4e2986e972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4e2986e972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4e2986e972_0_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4e2986e972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4e2986e972_0_5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4e2986e972_0_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4e2986e972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4e2986e972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4e2986e972_0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4e2986e972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4e2986e972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4e2986e972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4e2986e972_0_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4e2986e972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4e2986e972_0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4e2986e972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4e2986e972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4e2986e972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4e2986e972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4e2986e972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4e2986e972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4e2986e972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4e2986e972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4e2986e972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4e2986e972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4e2986e972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4e2986e972_0_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4e2986e972_0_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4e2986e972_0_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4e2986e972_0_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4e2986e972_0_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4e2986e972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4e2986e972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4e2986e972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4e2986e972_0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4e2986e972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4e2986e972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4e2986e972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4e2986e972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4e2986e972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e2986e972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4e2986e972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4e2986e972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4e2986e972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4e2986e972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4e2986e972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4e2986e972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4e2986e972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32E64"/>
        </a:solidFill>
        <a:effectLst/>
      </p:bgPr>
    </p:bg>
    <p:spTree>
      <p:nvGrpSpPr>
        <p:cNvPr id="1" name="Shape 9"/>
        <p:cNvGrpSpPr/>
        <p:nvPr/>
      </p:nvGrpSpPr>
      <p:grpSpPr>
        <a:xfrm>
          <a:off x="0" y="0"/>
          <a:ext cx="0" cy="0"/>
          <a:chOff x="0" y="0"/>
          <a:chExt cx="0" cy="0"/>
        </a:xfrm>
      </p:grpSpPr>
      <p:sp>
        <p:nvSpPr>
          <p:cNvPr id="10" name="Google Shape;10;p2"/>
          <p:cNvSpPr/>
          <p:nvPr/>
        </p:nvSpPr>
        <p:spPr>
          <a:xfrm>
            <a:off x="5642650" y="1196950"/>
            <a:ext cx="1796700" cy="1796700"/>
          </a:xfrm>
          <a:prstGeom prst="ellipse">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761400" y="1539876"/>
            <a:ext cx="505800" cy="505800"/>
          </a:xfrm>
          <a:prstGeom prst="ellips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955250" y="3661200"/>
            <a:ext cx="1159800" cy="1159800"/>
          </a:xfrm>
          <a:prstGeom prst="ellipse">
            <a:avLst/>
          </a:prstGeom>
          <a:noFill/>
          <a:ln w="9525" cap="flat" cmpd="sng">
            <a:solidFill>
              <a:srgbClr val="C20E9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845352" y="1685552"/>
            <a:ext cx="1559612" cy="155961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14" name="Google Shape;14;p2"/>
          <p:cNvSpPr/>
          <p:nvPr/>
        </p:nvSpPr>
        <p:spPr>
          <a:xfrm>
            <a:off x="6736351" y="1301392"/>
            <a:ext cx="1159800" cy="1003500"/>
          </a:xfrm>
          <a:prstGeom prst="triangle">
            <a:avLst>
              <a:gd name="adj" fmla="val 50000"/>
            </a:avLst>
          </a:prstGeom>
          <a:noFill/>
          <a:ln w="9525" cap="flat" cmpd="sng">
            <a:solidFill>
              <a:srgbClr val="C20E9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799123">
            <a:off x="-359856" y="1954148"/>
            <a:ext cx="1176000" cy="1117800"/>
          </a:xfrm>
          <a:prstGeom prst="pentagon">
            <a:avLst>
              <a:gd name="hf" fmla="val 105146"/>
              <a:gd name="vf" fmla="val 110557"/>
            </a:avLst>
          </a:prstGeom>
          <a:noFill/>
          <a:ln w="114300" cap="flat" cmpd="sng">
            <a:solidFill>
              <a:srgbClr val="FF99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899880">
            <a:off x="1365793" y="1978994"/>
            <a:ext cx="1829316" cy="1738722"/>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592400" y="904800"/>
            <a:ext cx="1796700" cy="17967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29200" y="3014525"/>
            <a:ext cx="1226592" cy="1226592"/>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96172" y="1378560"/>
            <a:ext cx="1424722" cy="142472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20" name="Google Shape;20;p2"/>
          <p:cNvSpPr/>
          <p:nvPr/>
        </p:nvSpPr>
        <p:spPr>
          <a:xfrm>
            <a:off x="2694350" y="694075"/>
            <a:ext cx="3755100" cy="3755100"/>
          </a:xfrm>
          <a:prstGeom prst="ellipse">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2878525" y="1991825"/>
            <a:ext cx="3387000" cy="1159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 name="Google Shape;22;p2"/>
          <p:cNvSpPr/>
          <p:nvPr/>
        </p:nvSpPr>
        <p:spPr>
          <a:xfrm>
            <a:off x="2378899" y="2701499"/>
            <a:ext cx="462000" cy="4620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320850" y="3525150"/>
            <a:ext cx="462000" cy="3996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2025975" y="1258251"/>
            <a:ext cx="584400" cy="5058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7439350" y="1196950"/>
            <a:ext cx="425700" cy="3684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587275" y="808800"/>
            <a:ext cx="731400" cy="731400"/>
          </a:xfrm>
          <a:prstGeom prst="donut">
            <a:avLst>
              <a:gd name="adj" fmla="val 10551"/>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218800" y="3924750"/>
            <a:ext cx="632700" cy="6327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056000" y="3149475"/>
            <a:ext cx="1383355" cy="1058469"/>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372">
            <a:off x="7518650" y="3105312"/>
            <a:ext cx="751500" cy="714300"/>
          </a:xfrm>
          <a:prstGeom prst="pentagon">
            <a:avLst>
              <a:gd name="hf" fmla="val 105146"/>
              <a:gd name="vf" fmla="val 110557"/>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half">
  <p:cSld name="BLANK_1">
    <p:spTree>
      <p:nvGrpSpPr>
        <p:cNvPr id="1" name="Shape 241"/>
        <p:cNvGrpSpPr/>
        <p:nvPr/>
      </p:nvGrpSpPr>
      <p:grpSpPr>
        <a:xfrm>
          <a:off x="0" y="0"/>
          <a:ext cx="0" cy="0"/>
          <a:chOff x="0" y="0"/>
          <a:chExt cx="0" cy="0"/>
        </a:xfrm>
      </p:grpSpPr>
      <p:sp>
        <p:nvSpPr>
          <p:cNvPr id="242" name="Google Shape;242;p11"/>
          <p:cNvSpPr/>
          <p:nvPr/>
        </p:nvSpPr>
        <p:spPr>
          <a:xfrm>
            <a:off x="4578600" y="0"/>
            <a:ext cx="4565400" cy="51435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11"/>
          <p:cNvGrpSpPr/>
          <p:nvPr/>
        </p:nvGrpSpPr>
        <p:grpSpPr>
          <a:xfrm>
            <a:off x="-76804" y="-364106"/>
            <a:ext cx="9492216" cy="5864919"/>
            <a:chOff x="-76804" y="-364106"/>
            <a:chExt cx="9492216" cy="5864919"/>
          </a:xfrm>
        </p:grpSpPr>
        <p:sp>
          <p:nvSpPr>
            <p:cNvPr id="244" name="Google Shape;244;p11"/>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rot="-899646">
              <a:off x="776862" y="-262199"/>
              <a:ext cx="900976" cy="856085"/>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rot="1763">
              <a:off x="8737998" y="3634823"/>
              <a:ext cx="585000" cy="556500"/>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249" name="Google Shape;249;p11"/>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1"/>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11"/>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264"/>
        <p:cNvGrpSpPr/>
        <p:nvPr/>
      </p:nvGrpSpPr>
      <p:grpSpPr>
        <a:xfrm>
          <a:off x="0" y="0"/>
          <a:ext cx="0" cy="0"/>
          <a:chOff x="0" y="0"/>
          <a:chExt cx="0" cy="0"/>
        </a:xfrm>
      </p:grpSpPr>
      <p:sp>
        <p:nvSpPr>
          <p:cNvPr id="265" name="Google Shape;26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66" name="Google Shape;26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67" name="Google Shape;26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0"/>
        <p:cNvGrpSpPr/>
        <p:nvPr/>
      </p:nvGrpSpPr>
      <p:grpSpPr>
        <a:xfrm>
          <a:off x="0" y="0"/>
          <a:ext cx="0" cy="0"/>
          <a:chOff x="0" y="0"/>
          <a:chExt cx="0" cy="0"/>
        </a:xfrm>
      </p:grpSpPr>
      <p:grpSp>
        <p:nvGrpSpPr>
          <p:cNvPr id="31" name="Google Shape;31;p3"/>
          <p:cNvGrpSpPr/>
          <p:nvPr/>
        </p:nvGrpSpPr>
        <p:grpSpPr>
          <a:xfrm>
            <a:off x="-76804" y="-364106"/>
            <a:ext cx="9492216" cy="5864919"/>
            <a:chOff x="-76804" y="-364106"/>
            <a:chExt cx="9492216" cy="5864919"/>
          </a:xfrm>
        </p:grpSpPr>
        <p:sp>
          <p:nvSpPr>
            <p:cNvPr id="32" name="Google Shape;32;p3"/>
            <p:cNvSpPr/>
            <p:nvPr/>
          </p:nvSpPr>
          <p:spPr>
            <a:xfrm>
              <a:off x="0" y="0"/>
              <a:ext cx="9144000" cy="35280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4343698" y="3286144"/>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899646">
              <a:off x="776862" y="-262199"/>
              <a:ext cx="900976" cy="856085"/>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39" name="Google Shape;39;p3"/>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flipH="1">
              <a:off x="4456350" y="3414379"/>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3"/>
          <p:cNvSpPr txBox="1">
            <a:spLocks noGrp="1"/>
          </p:cNvSpPr>
          <p:nvPr>
            <p:ph type="ctrTitle"/>
          </p:nvPr>
        </p:nvSpPr>
        <p:spPr>
          <a:xfrm>
            <a:off x="1737625" y="1659550"/>
            <a:ext cx="5668800" cy="1159800"/>
          </a:xfrm>
          <a:prstGeom prst="rect">
            <a:avLst/>
          </a:prstGeom>
        </p:spPr>
        <p:txBody>
          <a:bodyPr spcFirstLastPara="1" wrap="square" lIns="91425" tIns="91425" rIns="91425" bIns="91425" anchor="b" anchorCtr="0"/>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5" name="Google Shape;55;p3"/>
          <p:cNvSpPr txBox="1">
            <a:spLocks noGrp="1"/>
          </p:cNvSpPr>
          <p:nvPr>
            <p:ph type="subTitle" idx="1"/>
          </p:nvPr>
        </p:nvSpPr>
        <p:spPr>
          <a:xfrm>
            <a:off x="1737625" y="2687653"/>
            <a:ext cx="5668800" cy="496500"/>
          </a:xfrm>
          <a:prstGeom prst="rect">
            <a:avLst/>
          </a:prstGeom>
        </p:spPr>
        <p:txBody>
          <a:bodyPr spcFirstLastPara="1" wrap="square" lIns="91425" tIns="91425" rIns="91425" bIns="91425" anchor="t" anchorCtr="0"/>
          <a:lstStyle>
            <a:lvl1pPr lvl="0" algn="ctr" rtl="0">
              <a:spcBef>
                <a:spcPts val="0"/>
              </a:spcBef>
              <a:spcAft>
                <a:spcPts val="0"/>
              </a:spcAft>
              <a:buClr>
                <a:srgbClr val="FF9900"/>
              </a:buClr>
              <a:buSzPts val="1400"/>
              <a:buNone/>
              <a:defRPr sz="1400">
                <a:solidFill>
                  <a:srgbClr val="FF9900"/>
                </a:solidFill>
              </a:defRPr>
            </a:lvl1pPr>
            <a:lvl2pPr lvl="1" algn="ctr" rtl="0">
              <a:spcBef>
                <a:spcPts val="0"/>
              </a:spcBef>
              <a:spcAft>
                <a:spcPts val="0"/>
              </a:spcAft>
              <a:buClr>
                <a:srgbClr val="FF9900"/>
              </a:buClr>
              <a:buSzPts val="1400"/>
              <a:buNone/>
              <a:defRPr sz="1400">
                <a:solidFill>
                  <a:srgbClr val="FF9900"/>
                </a:solidFill>
              </a:defRPr>
            </a:lvl2pPr>
            <a:lvl3pPr lvl="2" algn="ctr" rtl="0">
              <a:spcBef>
                <a:spcPts val="0"/>
              </a:spcBef>
              <a:spcAft>
                <a:spcPts val="0"/>
              </a:spcAft>
              <a:buClr>
                <a:srgbClr val="FF9900"/>
              </a:buClr>
              <a:buSzPts val="1400"/>
              <a:buNone/>
              <a:defRPr sz="1400">
                <a:solidFill>
                  <a:srgbClr val="FF9900"/>
                </a:solidFill>
              </a:defRPr>
            </a:lvl3pPr>
            <a:lvl4pPr lvl="3" algn="ctr" rtl="0">
              <a:spcBef>
                <a:spcPts val="0"/>
              </a:spcBef>
              <a:spcAft>
                <a:spcPts val="0"/>
              </a:spcAft>
              <a:buClr>
                <a:srgbClr val="FF9900"/>
              </a:buClr>
              <a:buSzPts val="1400"/>
              <a:buNone/>
              <a:defRPr sz="1400">
                <a:solidFill>
                  <a:srgbClr val="FF9900"/>
                </a:solidFill>
              </a:defRPr>
            </a:lvl4pPr>
            <a:lvl5pPr lvl="4" algn="ctr" rtl="0">
              <a:spcBef>
                <a:spcPts val="0"/>
              </a:spcBef>
              <a:spcAft>
                <a:spcPts val="0"/>
              </a:spcAft>
              <a:buClr>
                <a:srgbClr val="FF9900"/>
              </a:buClr>
              <a:buSzPts val="1400"/>
              <a:buNone/>
              <a:defRPr sz="1400">
                <a:solidFill>
                  <a:srgbClr val="FF9900"/>
                </a:solidFill>
              </a:defRPr>
            </a:lvl5pPr>
            <a:lvl6pPr lvl="5" algn="ctr" rtl="0">
              <a:spcBef>
                <a:spcPts val="0"/>
              </a:spcBef>
              <a:spcAft>
                <a:spcPts val="0"/>
              </a:spcAft>
              <a:buClr>
                <a:srgbClr val="FF9900"/>
              </a:buClr>
              <a:buSzPts val="1400"/>
              <a:buNone/>
              <a:defRPr sz="1400">
                <a:solidFill>
                  <a:srgbClr val="FF9900"/>
                </a:solidFill>
              </a:defRPr>
            </a:lvl6pPr>
            <a:lvl7pPr lvl="6" algn="ctr" rtl="0">
              <a:spcBef>
                <a:spcPts val="0"/>
              </a:spcBef>
              <a:spcAft>
                <a:spcPts val="0"/>
              </a:spcAft>
              <a:buClr>
                <a:srgbClr val="FF9900"/>
              </a:buClr>
              <a:buSzPts val="1400"/>
              <a:buNone/>
              <a:defRPr sz="1400">
                <a:solidFill>
                  <a:srgbClr val="FF9900"/>
                </a:solidFill>
              </a:defRPr>
            </a:lvl7pPr>
            <a:lvl8pPr lvl="7" algn="ctr" rtl="0">
              <a:spcBef>
                <a:spcPts val="0"/>
              </a:spcBef>
              <a:spcAft>
                <a:spcPts val="0"/>
              </a:spcAft>
              <a:buClr>
                <a:srgbClr val="FF9900"/>
              </a:buClr>
              <a:buSzPts val="1400"/>
              <a:buNone/>
              <a:defRPr sz="1400">
                <a:solidFill>
                  <a:srgbClr val="FF9900"/>
                </a:solidFill>
              </a:defRPr>
            </a:lvl8pPr>
            <a:lvl9pPr lvl="8" algn="ctr" rtl="0">
              <a:spcBef>
                <a:spcPts val="0"/>
              </a:spcBef>
              <a:spcAft>
                <a:spcPts val="0"/>
              </a:spcAft>
              <a:buClr>
                <a:srgbClr val="FF9900"/>
              </a:buClr>
              <a:buSzPts val="1400"/>
              <a:buNone/>
              <a:defRPr sz="1400">
                <a:solidFill>
                  <a:srgbClr val="FF9900"/>
                </a:solidFill>
              </a:defRPr>
            </a:lvl9pPr>
          </a:lstStyle>
          <a:p>
            <a:endParaRPr/>
          </a:p>
        </p:txBody>
      </p:sp>
      <p:sp>
        <p:nvSpPr>
          <p:cNvPr id="56" name="Google Shape;56;p3"/>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7"/>
        <p:cNvGrpSpPr/>
        <p:nvPr/>
      </p:nvGrpSpPr>
      <p:grpSpPr>
        <a:xfrm>
          <a:off x="0" y="0"/>
          <a:ext cx="0" cy="0"/>
          <a:chOff x="0" y="0"/>
          <a:chExt cx="0" cy="0"/>
        </a:xfrm>
      </p:grpSpPr>
      <p:grpSp>
        <p:nvGrpSpPr>
          <p:cNvPr id="58" name="Google Shape;58;p4"/>
          <p:cNvGrpSpPr/>
          <p:nvPr/>
        </p:nvGrpSpPr>
        <p:grpSpPr>
          <a:xfrm>
            <a:off x="-76804" y="-364106"/>
            <a:ext cx="9492216" cy="5864919"/>
            <a:chOff x="-76804" y="-364106"/>
            <a:chExt cx="9492216" cy="5864919"/>
          </a:xfrm>
        </p:grpSpPr>
        <p:sp>
          <p:nvSpPr>
            <p:cNvPr id="59" name="Google Shape;59;p4"/>
            <p:cNvSpPr/>
            <p:nvPr/>
          </p:nvSpPr>
          <p:spPr>
            <a:xfrm>
              <a:off x="1156225" y="1135700"/>
              <a:ext cx="6831600" cy="28722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4343698" y="910730"/>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8312875" y="-85400"/>
              <a:ext cx="542100" cy="542100"/>
            </a:xfrm>
            <a:prstGeom prst="ellipse">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rot="-899646">
              <a:off x="776862" y="-262199"/>
              <a:ext cx="900976" cy="856085"/>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66" name="Google Shape;66;p4"/>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4"/>
          <p:cNvSpPr txBox="1">
            <a:spLocks noGrp="1"/>
          </p:cNvSpPr>
          <p:nvPr>
            <p:ph type="body" idx="1"/>
          </p:nvPr>
        </p:nvSpPr>
        <p:spPr>
          <a:xfrm>
            <a:off x="1724400" y="1375150"/>
            <a:ext cx="5695200" cy="2393100"/>
          </a:xfrm>
          <a:prstGeom prst="rect">
            <a:avLst/>
          </a:prstGeom>
        </p:spPr>
        <p:txBody>
          <a:bodyPr spcFirstLastPara="1" wrap="square" lIns="91425" tIns="91425" rIns="91425" bIns="91425" anchor="ctr" anchorCtr="0"/>
          <a:lstStyle>
            <a:lvl1pPr marL="457200" lvl="0" indent="-355600" algn="ctr" rtl="0">
              <a:spcBef>
                <a:spcPts val="600"/>
              </a:spcBef>
              <a:spcAft>
                <a:spcPts val="0"/>
              </a:spcAft>
              <a:buSzPts val="2000"/>
              <a:buFont typeface="Nixie One"/>
              <a:buChar char="◍"/>
              <a:defRPr>
                <a:latin typeface="Nixie One"/>
                <a:ea typeface="Nixie One"/>
                <a:cs typeface="Nixie One"/>
                <a:sym typeface="Nixie One"/>
              </a:defRPr>
            </a:lvl1pPr>
            <a:lvl2pPr marL="914400" lvl="1" indent="-355600" algn="ctr" rtl="0">
              <a:spcBef>
                <a:spcPts val="0"/>
              </a:spcBef>
              <a:spcAft>
                <a:spcPts val="0"/>
              </a:spcAft>
              <a:buSzPts val="2000"/>
              <a:buFont typeface="Nixie One"/>
              <a:buChar char="◌"/>
              <a:defRPr>
                <a:latin typeface="Nixie One"/>
                <a:ea typeface="Nixie One"/>
                <a:cs typeface="Nixie One"/>
                <a:sym typeface="Nixie One"/>
              </a:defRPr>
            </a:lvl2pPr>
            <a:lvl3pPr marL="1371600" lvl="2" indent="-355600" algn="ctr" rtl="0">
              <a:spcBef>
                <a:spcPts val="0"/>
              </a:spcBef>
              <a:spcAft>
                <a:spcPts val="0"/>
              </a:spcAft>
              <a:buSzPts val="2000"/>
              <a:buFont typeface="Nixie One"/>
              <a:buChar char="◌"/>
              <a:defRPr>
                <a:latin typeface="Nixie One"/>
                <a:ea typeface="Nixie One"/>
                <a:cs typeface="Nixie One"/>
                <a:sym typeface="Nixie One"/>
              </a:defRPr>
            </a:lvl3pPr>
            <a:lvl4pPr marL="1828800" lvl="3" indent="-355600" algn="ctr" rtl="0">
              <a:spcBef>
                <a:spcPts val="0"/>
              </a:spcBef>
              <a:spcAft>
                <a:spcPts val="0"/>
              </a:spcAft>
              <a:buSzPts val="2000"/>
              <a:buFont typeface="Nixie One"/>
              <a:buChar char="◌"/>
              <a:defRPr>
                <a:latin typeface="Nixie One"/>
                <a:ea typeface="Nixie One"/>
                <a:cs typeface="Nixie One"/>
                <a:sym typeface="Nixie One"/>
              </a:defRPr>
            </a:lvl4pPr>
            <a:lvl5pPr marL="2286000" lvl="4" indent="-355600" algn="ctr" rtl="0">
              <a:spcBef>
                <a:spcPts val="0"/>
              </a:spcBef>
              <a:spcAft>
                <a:spcPts val="0"/>
              </a:spcAft>
              <a:buSzPts val="2000"/>
              <a:buFont typeface="Nixie One"/>
              <a:buChar char="◌"/>
              <a:defRPr>
                <a:latin typeface="Nixie One"/>
                <a:ea typeface="Nixie One"/>
                <a:cs typeface="Nixie One"/>
                <a:sym typeface="Nixie One"/>
              </a:defRPr>
            </a:lvl5pPr>
            <a:lvl6pPr marL="2743200" lvl="5" indent="-355600" algn="ctr" rtl="0">
              <a:spcBef>
                <a:spcPts val="0"/>
              </a:spcBef>
              <a:spcAft>
                <a:spcPts val="0"/>
              </a:spcAft>
              <a:buSzPts val="2000"/>
              <a:buFont typeface="Nixie One"/>
              <a:buChar char="◌"/>
              <a:defRPr>
                <a:latin typeface="Nixie One"/>
                <a:ea typeface="Nixie One"/>
                <a:cs typeface="Nixie One"/>
                <a:sym typeface="Nixie One"/>
              </a:defRPr>
            </a:lvl6pPr>
            <a:lvl7pPr marL="3200400" lvl="6" indent="-355600" algn="ctr" rtl="0">
              <a:spcBef>
                <a:spcPts val="0"/>
              </a:spcBef>
              <a:spcAft>
                <a:spcPts val="0"/>
              </a:spcAft>
              <a:buSzPts val="2000"/>
              <a:buFont typeface="Nixie One"/>
              <a:buChar char="◌"/>
              <a:defRPr>
                <a:latin typeface="Nixie One"/>
                <a:ea typeface="Nixie One"/>
                <a:cs typeface="Nixie One"/>
                <a:sym typeface="Nixie One"/>
              </a:defRPr>
            </a:lvl7pPr>
            <a:lvl8pPr marL="3657600" lvl="7" indent="-355600" algn="ctr" rtl="0">
              <a:spcBef>
                <a:spcPts val="0"/>
              </a:spcBef>
              <a:spcAft>
                <a:spcPts val="0"/>
              </a:spcAft>
              <a:buSzPts val="2000"/>
              <a:buFont typeface="Nixie One"/>
              <a:buChar char="◌"/>
              <a:defRPr>
                <a:latin typeface="Nixie One"/>
                <a:ea typeface="Nixie One"/>
                <a:cs typeface="Nixie One"/>
                <a:sym typeface="Nixie One"/>
              </a:defRPr>
            </a:lvl8pPr>
            <a:lvl9pPr marL="4114800" lvl="8" indent="-355600" algn="ctr" rtl="0">
              <a:spcBef>
                <a:spcPts val="0"/>
              </a:spcBef>
              <a:spcAft>
                <a:spcPts val="0"/>
              </a:spcAft>
              <a:buSzPts val="2000"/>
              <a:buFont typeface="Nixie One"/>
              <a:buChar char="◌"/>
              <a:defRPr>
                <a:latin typeface="Nixie One"/>
                <a:ea typeface="Nixie One"/>
                <a:cs typeface="Nixie One"/>
                <a:sym typeface="Nixie One"/>
              </a:defRPr>
            </a:lvl9pPr>
          </a:lstStyle>
          <a:p>
            <a:endParaRPr/>
          </a:p>
        </p:txBody>
      </p:sp>
      <p:sp>
        <p:nvSpPr>
          <p:cNvPr id="81" name="Google Shape;81;p4"/>
          <p:cNvSpPr txBox="1"/>
          <p:nvPr/>
        </p:nvSpPr>
        <p:spPr>
          <a:xfrm>
            <a:off x="4261450" y="1149165"/>
            <a:ext cx="621000" cy="42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7200">
                <a:solidFill>
                  <a:srgbClr val="FF9900"/>
                </a:solidFill>
                <a:latin typeface="Nixie One"/>
                <a:ea typeface="Nixie One"/>
                <a:cs typeface="Nixie One"/>
                <a:sym typeface="Nixie One"/>
              </a:rPr>
              <a:t>“</a:t>
            </a:r>
            <a:endParaRPr sz="7200">
              <a:solidFill>
                <a:srgbClr val="FF9900"/>
              </a:solidFill>
              <a:latin typeface="Nixie One"/>
              <a:ea typeface="Nixie One"/>
              <a:cs typeface="Nixie One"/>
              <a:sym typeface="Nixie One"/>
            </a:endParaRPr>
          </a:p>
        </p:txBody>
      </p:sp>
      <p:sp>
        <p:nvSpPr>
          <p:cNvPr id="82" name="Google Shape;82;p4"/>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rtl="0">
              <a:buNone/>
              <a:defRPr>
                <a:latin typeface="Nixie One"/>
                <a:ea typeface="Nixie One"/>
                <a:cs typeface="Nixie One"/>
                <a:sym typeface="Nixie One"/>
              </a:defRPr>
            </a:lvl1pPr>
            <a:lvl2pPr lvl="1" rtl="0">
              <a:buNone/>
              <a:defRPr>
                <a:latin typeface="Nixie One"/>
                <a:ea typeface="Nixie One"/>
                <a:cs typeface="Nixie One"/>
                <a:sym typeface="Nixie One"/>
              </a:defRPr>
            </a:lvl2pPr>
            <a:lvl3pPr lvl="2" rtl="0">
              <a:buNone/>
              <a:defRPr>
                <a:latin typeface="Nixie One"/>
                <a:ea typeface="Nixie One"/>
                <a:cs typeface="Nixie One"/>
                <a:sym typeface="Nixie One"/>
              </a:defRPr>
            </a:lvl3pPr>
            <a:lvl4pPr lvl="3" rtl="0">
              <a:buNone/>
              <a:defRPr>
                <a:latin typeface="Nixie One"/>
                <a:ea typeface="Nixie One"/>
                <a:cs typeface="Nixie One"/>
                <a:sym typeface="Nixie One"/>
              </a:defRPr>
            </a:lvl4pPr>
            <a:lvl5pPr lvl="4" rtl="0">
              <a:buNone/>
              <a:defRPr>
                <a:latin typeface="Nixie One"/>
                <a:ea typeface="Nixie One"/>
                <a:cs typeface="Nixie One"/>
                <a:sym typeface="Nixie One"/>
              </a:defRPr>
            </a:lvl5pPr>
            <a:lvl6pPr lvl="5" rtl="0">
              <a:buNone/>
              <a:defRPr>
                <a:latin typeface="Nixie One"/>
                <a:ea typeface="Nixie One"/>
                <a:cs typeface="Nixie One"/>
                <a:sym typeface="Nixie One"/>
              </a:defRPr>
            </a:lvl6pPr>
            <a:lvl7pPr lvl="6" rtl="0">
              <a:buNone/>
              <a:defRPr>
                <a:latin typeface="Nixie One"/>
                <a:ea typeface="Nixie One"/>
                <a:cs typeface="Nixie One"/>
                <a:sym typeface="Nixie One"/>
              </a:defRPr>
            </a:lvl7pPr>
            <a:lvl8pPr lvl="7" rtl="0">
              <a:buNone/>
              <a:defRPr>
                <a:latin typeface="Nixie One"/>
                <a:ea typeface="Nixie One"/>
                <a:cs typeface="Nixie One"/>
                <a:sym typeface="Nixie One"/>
              </a:defRPr>
            </a:lvl8pPr>
            <a:lvl9pPr lvl="8" rtl="0">
              <a:buNone/>
              <a:defRPr>
                <a:latin typeface="Nixie One"/>
                <a:ea typeface="Nixie One"/>
                <a:cs typeface="Nixie One"/>
                <a:sym typeface="Nixie One"/>
              </a:defRPr>
            </a:lvl9pPr>
          </a:lstStyle>
          <a:p>
            <a:pPr marL="0" lvl="0" indent="0" algn="ct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grpSp>
        <p:nvGrpSpPr>
          <p:cNvPr id="84" name="Google Shape;84;p5"/>
          <p:cNvGrpSpPr/>
          <p:nvPr/>
        </p:nvGrpSpPr>
        <p:grpSpPr>
          <a:xfrm>
            <a:off x="-76804" y="-364106"/>
            <a:ext cx="9492216" cy="5864919"/>
            <a:chOff x="-76804" y="-364106"/>
            <a:chExt cx="9492216" cy="5864919"/>
          </a:xfrm>
        </p:grpSpPr>
        <p:sp>
          <p:nvSpPr>
            <p:cNvPr id="85" name="Google Shape;85;p5"/>
            <p:cNvSpPr/>
            <p:nvPr/>
          </p:nvSpPr>
          <p:spPr>
            <a:xfrm>
              <a:off x="0" y="0"/>
              <a:ext cx="9144000" cy="11478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4343698" y="910730"/>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rot="-899646">
              <a:off x="776862" y="-262199"/>
              <a:ext cx="900976" cy="856085"/>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92" name="Google Shape;92;p5"/>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rot="10800000">
              <a:off x="4456350" y="1058785"/>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5"/>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108" name="Google Shape;108;p5"/>
          <p:cNvSpPr txBox="1">
            <a:spLocks noGrp="1"/>
          </p:cNvSpPr>
          <p:nvPr>
            <p:ph type="body" idx="1"/>
          </p:nvPr>
        </p:nvSpPr>
        <p:spPr>
          <a:xfrm>
            <a:off x="1750800" y="1513000"/>
            <a:ext cx="5642400" cy="3099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0"/>
              </a:spcBef>
              <a:spcAft>
                <a:spcPts val="0"/>
              </a:spcAft>
              <a:buSzPts val="2000"/>
              <a:buChar char="◌"/>
              <a:defRPr/>
            </a:lvl3pPr>
            <a:lvl4pPr marL="1828800" lvl="3" indent="-355600" rtl="0">
              <a:spcBef>
                <a:spcPts val="0"/>
              </a:spcBef>
              <a:spcAft>
                <a:spcPts val="0"/>
              </a:spcAft>
              <a:buSzPts val="2000"/>
              <a:buChar char="◌"/>
              <a:defRPr/>
            </a:lvl4pPr>
            <a:lvl5pPr marL="2286000" lvl="4" indent="-355600" rtl="0">
              <a:spcBef>
                <a:spcPts val="0"/>
              </a:spcBef>
              <a:spcAft>
                <a:spcPts val="0"/>
              </a:spcAft>
              <a:buSzPts val="2000"/>
              <a:buChar char="◌"/>
              <a:defRPr/>
            </a:lvl5pPr>
            <a:lvl6pPr marL="2743200" lvl="5" indent="-355600" rtl="0">
              <a:spcBef>
                <a:spcPts val="0"/>
              </a:spcBef>
              <a:spcAft>
                <a:spcPts val="0"/>
              </a:spcAft>
              <a:buSzPts val="2000"/>
              <a:buChar char="◌"/>
              <a:defRPr/>
            </a:lvl6pPr>
            <a:lvl7pPr marL="3200400" lvl="6" indent="-355600" rtl="0">
              <a:spcBef>
                <a:spcPts val="0"/>
              </a:spcBef>
              <a:spcAft>
                <a:spcPts val="0"/>
              </a:spcAft>
              <a:buSzPts val="2000"/>
              <a:buChar char="◌"/>
              <a:defRPr/>
            </a:lvl7pPr>
            <a:lvl8pPr marL="3657600" lvl="7" indent="-355600" rtl="0">
              <a:spcBef>
                <a:spcPts val="0"/>
              </a:spcBef>
              <a:spcAft>
                <a:spcPts val="0"/>
              </a:spcAft>
              <a:buSzPts val="2000"/>
              <a:buChar char="◌"/>
              <a:defRPr/>
            </a:lvl8pPr>
            <a:lvl9pPr marL="4114800" lvl="8" indent="-355600" rtl="0">
              <a:spcBef>
                <a:spcPts val="0"/>
              </a:spcBef>
              <a:spcAft>
                <a:spcPts val="0"/>
              </a:spcAft>
              <a:buSzPts val="2000"/>
              <a:buChar char="◌"/>
              <a:defRPr/>
            </a:lvl9pPr>
          </a:lstStyle>
          <a:p>
            <a:endParaRPr/>
          </a:p>
        </p:txBody>
      </p:sp>
      <p:sp>
        <p:nvSpPr>
          <p:cNvPr id="109" name="Google Shape;109;p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0"/>
        <p:cNvGrpSpPr/>
        <p:nvPr/>
      </p:nvGrpSpPr>
      <p:grpSpPr>
        <a:xfrm>
          <a:off x="0" y="0"/>
          <a:ext cx="0" cy="0"/>
          <a:chOff x="0" y="0"/>
          <a:chExt cx="0" cy="0"/>
        </a:xfrm>
      </p:grpSpPr>
      <p:grpSp>
        <p:nvGrpSpPr>
          <p:cNvPr id="111" name="Google Shape;111;p6"/>
          <p:cNvGrpSpPr/>
          <p:nvPr/>
        </p:nvGrpSpPr>
        <p:grpSpPr>
          <a:xfrm>
            <a:off x="-76804" y="-364106"/>
            <a:ext cx="9492216" cy="5864919"/>
            <a:chOff x="-76804" y="-364106"/>
            <a:chExt cx="9492216" cy="5864919"/>
          </a:xfrm>
        </p:grpSpPr>
        <p:sp>
          <p:nvSpPr>
            <p:cNvPr id="112" name="Google Shape;112;p6"/>
            <p:cNvSpPr/>
            <p:nvPr/>
          </p:nvSpPr>
          <p:spPr>
            <a:xfrm>
              <a:off x="0" y="0"/>
              <a:ext cx="9144000" cy="11478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4343698" y="910730"/>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899646">
              <a:off x="776862" y="-262199"/>
              <a:ext cx="900976" cy="856085"/>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119" name="Google Shape;119;p6"/>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rot="10800000">
              <a:off x="4456350" y="1058785"/>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6"/>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135" name="Google Shape;135;p6"/>
          <p:cNvSpPr txBox="1">
            <a:spLocks noGrp="1"/>
          </p:cNvSpPr>
          <p:nvPr>
            <p:ph type="body" idx="1"/>
          </p:nvPr>
        </p:nvSpPr>
        <p:spPr>
          <a:xfrm>
            <a:off x="1248675" y="1519600"/>
            <a:ext cx="3226200" cy="30075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36" name="Google Shape;136;p6"/>
          <p:cNvSpPr txBox="1">
            <a:spLocks noGrp="1"/>
          </p:cNvSpPr>
          <p:nvPr>
            <p:ph type="body" idx="2"/>
          </p:nvPr>
        </p:nvSpPr>
        <p:spPr>
          <a:xfrm>
            <a:off x="4669128" y="1519600"/>
            <a:ext cx="3226200" cy="30075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37" name="Google Shape;137;p6"/>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38"/>
        <p:cNvGrpSpPr/>
        <p:nvPr/>
      </p:nvGrpSpPr>
      <p:grpSpPr>
        <a:xfrm>
          <a:off x="0" y="0"/>
          <a:ext cx="0" cy="0"/>
          <a:chOff x="0" y="0"/>
          <a:chExt cx="0" cy="0"/>
        </a:xfrm>
      </p:grpSpPr>
      <p:grpSp>
        <p:nvGrpSpPr>
          <p:cNvPr id="139" name="Google Shape;139;p7"/>
          <p:cNvGrpSpPr/>
          <p:nvPr/>
        </p:nvGrpSpPr>
        <p:grpSpPr>
          <a:xfrm>
            <a:off x="-76804" y="-364106"/>
            <a:ext cx="9492216" cy="5864919"/>
            <a:chOff x="-76804" y="-364106"/>
            <a:chExt cx="9492216" cy="5864919"/>
          </a:xfrm>
        </p:grpSpPr>
        <p:sp>
          <p:nvSpPr>
            <p:cNvPr id="140" name="Google Shape;140;p7"/>
            <p:cNvSpPr/>
            <p:nvPr/>
          </p:nvSpPr>
          <p:spPr>
            <a:xfrm>
              <a:off x="0" y="0"/>
              <a:ext cx="9144000" cy="11478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4343698" y="910730"/>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rot="-899646">
              <a:off x="776862" y="-262199"/>
              <a:ext cx="900976" cy="856085"/>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147" name="Google Shape;147;p7"/>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rot="10800000">
              <a:off x="4456350" y="1058785"/>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7"/>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163" name="Google Shape;163;p7"/>
          <p:cNvSpPr txBox="1">
            <a:spLocks noGrp="1"/>
          </p:cNvSpPr>
          <p:nvPr>
            <p:ph type="body" idx="1"/>
          </p:nvPr>
        </p:nvSpPr>
        <p:spPr>
          <a:xfrm>
            <a:off x="801325" y="1520975"/>
            <a:ext cx="2410200" cy="3084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64" name="Google Shape;164;p7"/>
          <p:cNvSpPr txBox="1">
            <a:spLocks noGrp="1"/>
          </p:cNvSpPr>
          <p:nvPr>
            <p:ph type="body" idx="2"/>
          </p:nvPr>
        </p:nvSpPr>
        <p:spPr>
          <a:xfrm>
            <a:off x="3334886" y="1520975"/>
            <a:ext cx="2410200" cy="3084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65" name="Google Shape;165;p7"/>
          <p:cNvSpPr txBox="1">
            <a:spLocks noGrp="1"/>
          </p:cNvSpPr>
          <p:nvPr>
            <p:ph type="body" idx="3"/>
          </p:nvPr>
        </p:nvSpPr>
        <p:spPr>
          <a:xfrm>
            <a:off x="5868447" y="1520975"/>
            <a:ext cx="2410200" cy="3084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66" name="Google Shape;166;p7"/>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7"/>
        <p:cNvGrpSpPr/>
        <p:nvPr/>
      </p:nvGrpSpPr>
      <p:grpSpPr>
        <a:xfrm>
          <a:off x="0" y="0"/>
          <a:ext cx="0" cy="0"/>
          <a:chOff x="0" y="0"/>
          <a:chExt cx="0" cy="0"/>
        </a:xfrm>
      </p:grpSpPr>
      <p:grpSp>
        <p:nvGrpSpPr>
          <p:cNvPr id="168" name="Google Shape;168;p8"/>
          <p:cNvGrpSpPr/>
          <p:nvPr/>
        </p:nvGrpSpPr>
        <p:grpSpPr>
          <a:xfrm>
            <a:off x="-76804" y="-364106"/>
            <a:ext cx="9492216" cy="5864919"/>
            <a:chOff x="-76804" y="-364106"/>
            <a:chExt cx="9492216" cy="5864919"/>
          </a:xfrm>
        </p:grpSpPr>
        <p:sp>
          <p:nvSpPr>
            <p:cNvPr id="169" name="Google Shape;169;p8"/>
            <p:cNvSpPr/>
            <p:nvPr/>
          </p:nvSpPr>
          <p:spPr>
            <a:xfrm>
              <a:off x="0" y="0"/>
              <a:ext cx="9144000" cy="11478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4343698" y="910730"/>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rot="-899646">
              <a:off x="776862" y="-262199"/>
              <a:ext cx="900976" cy="856085"/>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176" name="Google Shape;176;p8"/>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rot="10800000">
              <a:off x="4456350" y="1058785"/>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8"/>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192" name="Google Shape;192;p8"/>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3"/>
        <p:cNvGrpSpPr/>
        <p:nvPr/>
      </p:nvGrpSpPr>
      <p:grpSpPr>
        <a:xfrm>
          <a:off x="0" y="0"/>
          <a:ext cx="0" cy="0"/>
          <a:chOff x="0" y="0"/>
          <a:chExt cx="0" cy="0"/>
        </a:xfrm>
      </p:grpSpPr>
      <p:grpSp>
        <p:nvGrpSpPr>
          <p:cNvPr id="194" name="Google Shape;194;p9"/>
          <p:cNvGrpSpPr/>
          <p:nvPr/>
        </p:nvGrpSpPr>
        <p:grpSpPr>
          <a:xfrm>
            <a:off x="-76804" y="-364106"/>
            <a:ext cx="9492216" cy="5864919"/>
            <a:chOff x="-76804" y="-364106"/>
            <a:chExt cx="9492216" cy="5864919"/>
          </a:xfrm>
        </p:grpSpPr>
        <p:sp>
          <p:nvSpPr>
            <p:cNvPr id="195" name="Google Shape;195;p9"/>
            <p:cNvSpPr/>
            <p:nvPr/>
          </p:nvSpPr>
          <p:spPr>
            <a:xfrm>
              <a:off x="0" y="3995700"/>
              <a:ext cx="9144000" cy="11478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4343698" y="37683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8312875" y="-85400"/>
              <a:ext cx="542100" cy="542100"/>
            </a:xfrm>
            <a:prstGeom prst="ellipse">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rot="-899646">
              <a:off x="776862" y="-262199"/>
              <a:ext cx="900976" cy="856085"/>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rot="10800000">
              <a:off x="90420" y="4650313"/>
              <a:ext cx="983100" cy="850500"/>
            </a:xfrm>
            <a:prstGeom prst="triangle">
              <a:avLst>
                <a:gd name="adj" fmla="val 50000"/>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202" name="Google Shape;202;p9"/>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flipH="1">
              <a:off x="4456350" y="3879852"/>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9"/>
          <p:cNvSpPr txBox="1">
            <a:spLocks noGrp="1"/>
          </p:cNvSpPr>
          <p:nvPr>
            <p:ph type="body" idx="1"/>
          </p:nvPr>
        </p:nvSpPr>
        <p:spPr>
          <a:xfrm>
            <a:off x="457200" y="4010402"/>
            <a:ext cx="8229600" cy="1133100"/>
          </a:xfrm>
          <a:prstGeom prst="rect">
            <a:avLst/>
          </a:prstGeom>
        </p:spPr>
        <p:txBody>
          <a:bodyPr spcFirstLastPara="1" wrap="square" lIns="91425" tIns="91425" rIns="91425" bIns="91425" anchor="ctr" anchorCtr="0"/>
          <a:lstStyle>
            <a:lvl1pPr marL="457200" lvl="0" indent="-228600" algn="ctr" rtl="0">
              <a:spcBef>
                <a:spcPts val="360"/>
              </a:spcBef>
              <a:spcAft>
                <a:spcPts val="0"/>
              </a:spcAft>
              <a:buSzPts val="1400"/>
              <a:buNone/>
              <a:defRPr sz="1400"/>
            </a:lvl1pPr>
          </a:lstStyle>
          <a:p>
            <a:endParaRPr/>
          </a:p>
        </p:txBody>
      </p:sp>
      <p:sp>
        <p:nvSpPr>
          <p:cNvPr id="218" name="Google Shape;218;p9"/>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9"/>
        <p:cNvGrpSpPr/>
        <p:nvPr/>
      </p:nvGrpSpPr>
      <p:grpSpPr>
        <a:xfrm>
          <a:off x="0" y="0"/>
          <a:ext cx="0" cy="0"/>
          <a:chOff x="0" y="0"/>
          <a:chExt cx="0" cy="0"/>
        </a:xfrm>
      </p:grpSpPr>
      <p:grpSp>
        <p:nvGrpSpPr>
          <p:cNvPr id="220" name="Google Shape;220;p10"/>
          <p:cNvGrpSpPr/>
          <p:nvPr/>
        </p:nvGrpSpPr>
        <p:grpSpPr>
          <a:xfrm>
            <a:off x="-76804" y="-364106"/>
            <a:ext cx="9492216" cy="5864919"/>
            <a:chOff x="-76804" y="-364106"/>
            <a:chExt cx="9492216" cy="5864919"/>
          </a:xfrm>
        </p:grpSpPr>
        <p:sp>
          <p:nvSpPr>
            <p:cNvPr id="221" name="Google Shape;221;p10"/>
            <p:cNvSpPr/>
            <p:nvPr/>
          </p:nvSpPr>
          <p:spPr>
            <a:xfrm>
              <a:off x="8312875" y="-85400"/>
              <a:ext cx="542100" cy="542100"/>
            </a:xfrm>
            <a:prstGeom prst="ellipse">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0"/>
            <p:cNvSpPr/>
            <p:nvPr/>
          </p:nvSpPr>
          <p:spPr>
            <a:xfrm rot="-899646">
              <a:off x="776862" y="-262199"/>
              <a:ext cx="900976" cy="856085"/>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0"/>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0"/>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0"/>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226" name="Google Shape;226;p10"/>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0"/>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0"/>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0"/>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0"/>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0"/>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0"/>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0"/>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0"/>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0"/>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0"/>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0"/>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0"/>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10"/>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32E6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47950" y="0"/>
            <a:ext cx="5048100" cy="1147800"/>
          </a:xfrm>
          <a:prstGeom prst="rect">
            <a:avLst/>
          </a:prstGeom>
          <a:noFill/>
          <a:ln>
            <a:noFill/>
          </a:ln>
        </p:spPr>
        <p:txBody>
          <a:bodyPr spcFirstLastPara="1" wrap="square" lIns="91425" tIns="91425" rIns="91425" bIns="91425" anchor="ctr" anchorCtr="0"/>
          <a:lstStyle>
            <a:lvl1pPr lvl="0" algn="ctr" rtl="0">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1pPr>
            <a:lvl2pPr lvl="1" algn="ctr" rtl="0">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2pPr>
            <a:lvl3pPr lvl="2" algn="ctr" rtl="0">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3pPr>
            <a:lvl4pPr lvl="3" algn="ctr" rtl="0">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4pPr>
            <a:lvl5pPr lvl="4" algn="ctr" rtl="0">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5pPr>
            <a:lvl6pPr lvl="5" algn="ctr" rtl="0">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6pPr>
            <a:lvl7pPr lvl="6" algn="ctr" rtl="0">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7pPr>
            <a:lvl8pPr lvl="7" algn="ctr" rtl="0">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8pPr>
            <a:lvl9pPr lvl="8" algn="ctr" rtl="0">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50800" y="1513000"/>
            <a:ext cx="5642400" cy="3099900"/>
          </a:xfrm>
          <a:prstGeom prst="rect">
            <a:avLst/>
          </a:prstGeom>
          <a:noFill/>
          <a:ln>
            <a:noFill/>
          </a:ln>
        </p:spPr>
        <p:txBody>
          <a:bodyPr spcFirstLastPara="1" wrap="square" lIns="91425" tIns="91425" rIns="91425" bIns="91425" anchor="t" anchorCtr="0"/>
          <a:lstStyle>
            <a:lvl1pPr marL="457200" lvl="0" indent="-355600" rtl="0">
              <a:spcBef>
                <a:spcPts val="60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1pPr>
            <a:lvl2pPr marL="914400" lvl="1" indent="-355600" rtl="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2pPr>
            <a:lvl3pPr marL="1371600" lvl="2" indent="-355600" rtl="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3pPr>
            <a:lvl4pPr marL="1828800" lvl="3" indent="-355600" rtl="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4pPr>
            <a:lvl5pPr marL="2286000" lvl="4" indent="-355600" rtl="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5pPr>
            <a:lvl6pPr marL="2743200" lvl="5" indent="-355600" rtl="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6pPr>
            <a:lvl7pPr marL="3200400" lvl="6" indent="-355600" rtl="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7pPr>
            <a:lvl8pPr marL="3657600" lvl="7" indent="-355600" rtl="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8pPr>
            <a:lvl9pPr marL="4114800" lvl="8" indent="-355600" rtl="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9pPr>
          </a:lstStyle>
          <a:p>
            <a:endParaRPr/>
          </a:p>
        </p:txBody>
      </p:sp>
      <p:sp>
        <p:nvSpPr>
          <p:cNvPr id="8" name="Google Shape;8;p1"/>
          <p:cNvSpPr txBox="1">
            <a:spLocks noGrp="1"/>
          </p:cNvSpPr>
          <p:nvPr>
            <p:ph type="sldNum" idx="12"/>
          </p:nvPr>
        </p:nvSpPr>
        <p:spPr>
          <a:xfrm>
            <a:off x="4297650" y="4778750"/>
            <a:ext cx="548700" cy="364800"/>
          </a:xfrm>
          <a:prstGeom prst="rect">
            <a:avLst/>
          </a:prstGeom>
          <a:noFill/>
          <a:ln>
            <a:noFill/>
          </a:ln>
        </p:spPr>
        <p:txBody>
          <a:bodyPr spcFirstLastPara="1" wrap="square" lIns="91425" tIns="91425" rIns="91425" bIns="91425" anchor="t" anchorCtr="0">
            <a:noAutofit/>
          </a:bodyPr>
          <a:lstStyle>
            <a:lvl1pPr lvl="0" algn="ctr" rtl="0">
              <a:buNone/>
              <a:defRPr sz="1200">
                <a:solidFill>
                  <a:srgbClr val="8E7CC3"/>
                </a:solidFill>
                <a:latin typeface="Nixie One"/>
                <a:ea typeface="Nixie One"/>
                <a:cs typeface="Nixie One"/>
                <a:sym typeface="Nixie One"/>
              </a:defRPr>
            </a:lvl1pPr>
            <a:lvl2pPr lvl="1" algn="ctr" rtl="0">
              <a:buNone/>
              <a:defRPr sz="1200">
                <a:solidFill>
                  <a:srgbClr val="8E7CC3"/>
                </a:solidFill>
                <a:latin typeface="Nixie One"/>
                <a:ea typeface="Nixie One"/>
                <a:cs typeface="Nixie One"/>
                <a:sym typeface="Nixie One"/>
              </a:defRPr>
            </a:lvl2pPr>
            <a:lvl3pPr lvl="2" algn="ctr" rtl="0">
              <a:buNone/>
              <a:defRPr sz="1200">
                <a:solidFill>
                  <a:srgbClr val="8E7CC3"/>
                </a:solidFill>
                <a:latin typeface="Nixie One"/>
                <a:ea typeface="Nixie One"/>
                <a:cs typeface="Nixie One"/>
                <a:sym typeface="Nixie One"/>
              </a:defRPr>
            </a:lvl3pPr>
            <a:lvl4pPr lvl="3" algn="ctr" rtl="0">
              <a:buNone/>
              <a:defRPr sz="1200">
                <a:solidFill>
                  <a:srgbClr val="8E7CC3"/>
                </a:solidFill>
                <a:latin typeface="Nixie One"/>
                <a:ea typeface="Nixie One"/>
                <a:cs typeface="Nixie One"/>
                <a:sym typeface="Nixie One"/>
              </a:defRPr>
            </a:lvl4pPr>
            <a:lvl5pPr lvl="4" algn="ctr" rtl="0">
              <a:buNone/>
              <a:defRPr sz="1200">
                <a:solidFill>
                  <a:srgbClr val="8E7CC3"/>
                </a:solidFill>
                <a:latin typeface="Nixie One"/>
                <a:ea typeface="Nixie One"/>
                <a:cs typeface="Nixie One"/>
                <a:sym typeface="Nixie One"/>
              </a:defRPr>
            </a:lvl5pPr>
            <a:lvl6pPr lvl="5" algn="ctr" rtl="0">
              <a:buNone/>
              <a:defRPr sz="1200">
                <a:solidFill>
                  <a:srgbClr val="8E7CC3"/>
                </a:solidFill>
                <a:latin typeface="Nixie One"/>
                <a:ea typeface="Nixie One"/>
                <a:cs typeface="Nixie One"/>
                <a:sym typeface="Nixie One"/>
              </a:defRPr>
            </a:lvl6pPr>
            <a:lvl7pPr lvl="6" algn="ctr" rtl="0">
              <a:buNone/>
              <a:defRPr sz="1200">
                <a:solidFill>
                  <a:srgbClr val="8E7CC3"/>
                </a:solidFill>
                <a:latin typeface="Nixie One"/>
                <a:ea typeface="Nixie One"/>
                <a:cs typeface="Nixie One"/>
                <a:sym typeface="Nixie One"/>
              </a:defRPr>
            </a:lvl7pPr>
            <a:lvl8pPr lvl="7" algn="ctr" rtl="0">
              <a:buNone/>
              <a:defRPr sz="1200">
                <a:solidFill>
                  <a:srgbClr val="8E7CC3"/>
                </a:solidFill>
                <a:latin typeface="Nixie One"/>
                <a:ea typeface="Nixie One"/>
                <a:cs typeface="Nixie One"/>
                <a:sym typeface="Nixie One"/>
              </a:defRPr>
            </a:lvl8pPr>
            <a:lvl9pPr lvl="8" algn="ctr" rtl="0">
              <a:buNone/>
              <a:defRPr sz="1200">
                <a:solidFill>
                  <a:srgbClr val="8E7CC3"/>
                </a:solidFill>
                <a:latin typeface="Nixie One"/>
                <a:ea typeface="Nixie One"/>
                <a:cs typeface="Nixie One"/>
                <a:sym typeface="Nixie One"/>
              </a:defRPr>
            </a:lvl9pPr>
          </a:lstStyle>
          <a:p>
            <a:pPr marL="0" lvl="0" indent="0" algn="ct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43.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4.xml"/><Relationship Id="rId5" Type="http://schemas.openxmlformats.org/officeDocument/2006/relationships/image" Target="../media/image53.png"/><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4.xml"/><Relationship Id="rId1" Type="http://schemas.openxmlformats.org/officeDocument/2006/relationships/slideLayout" Target="../slideLayouts/slideLayout9.xml"/><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6.xml"/><Relationship Id="rId1" Type="http://schemas.openxmlformats.org/officeDocument/2006/relationships/slideLayout" Target="../slideLayouts/slideLayout4.xml"/><Relationship Id="rId5" Type="http://schemas.openxmlformats.org/officeDocument/2006/relationships/image" Target="../media/image61.png"/><Relationship Id="rId4" Type="http://schemas.openxmlformats.org/officeDocument/2006/relationships/image" Target="../media/image60.png"/></Relationships>
</file>

<file path=ppt/slides/_rels/slide4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3"/>
          <p:cNvSpPr txBox="1">
            <a:spLocks noGrp="1"/>
          </p:cNvSpPr>
          <p:nvPr>
            <p:ph type="ctrTitle"/>
          </p:nvPr>
        </p:nvSpPr>
        <p:spPr>
          <a:xfrm>
            <a:off x="112100" y="-62575"/>
            <a:ext cx="87303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3000" b="1"/>
              <a:t>ESCUELA POLITÉCNICA NACIONAL </a:t>
            </a:r>
            <a:endParaRPr sz="3000" b="1"/>
          </a:p>
        </p:txBody>
      </p:sp>
      <p:pic>
        <p:nvPicPr>
          <p:cNvPr id="273" name="Google Shape;273;p13"/>
          <p:cNvPicPr preferRelativeResize="0"/>
          <p:nvPr/>
        </p:nvPicPr>
        <p:blipFill rotWithShape="1">
          <a:blip r:embed="rId3">
            <a:alphaModFix/>
          </a:blip>
          <a:srcRect r="49279"/>
          <a:stretch/>
        </p:blipFill>
        <p:spPr>
          <a:xfrm>
            <a:off x="3644690" y="1459288"/>
            <a:ext cx="1854626" cy="2224926"/>
          </a:xfrm>
          <a:prstGeom prst="rect">
            <a:avLst/>
          </a:prstGeom>
          <a:noFill/>
          <a:ln>
            <a:noFill/>
          </a:ln>
        </p:spPr>
      </p:pic>
      <p:sp>
        <p:nvSpPr>
          <p:cNvPr id="274" name="Google Shape;274;p13"/>
          <p:cNvSpPr txBox="1">
            <a:spLocks noGrp="1"/>
          </p:cNvSpPr>
          <p:nvPr>
            <p:ph type="ctrTitle"/>
          </p:nvPr>
        </p:nvSpPr>
        <p:spPr>
          <a:xfrm>
            <a:off x="1347600" y="4230750"/>
            <a:ext cx="2297100" cy="5364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 sz="1500" b="1"/>
              <a:t>INTEGRANTES: </a:t>
            </a:r>
            <a:endParaRPr sz="1500" b="1"/>
          </a:p>
          <a:p>
            <a:pPr marL="0" lvl="0" indent="0" algn="just" rtl="0">
              <a:spcBef>
                <a:spcPts val="0"/>
              </a:spcBef>
              <a:spcAft>
                <a:spcPts val="0"/>
              </a:spcAft>
              <a:buNone/>
            </a:pPr>
            <a:endParaRPr sz="1500"/>
          </a:p>
        </p:txBody>
      </p:sp>
      <p:sp>
        <p:nvSpPr>
          <p:cNvPr id="275" name="Google Shape;275;p13"/>
          <p:cNvSpPr txBox="1">
            <a:spLocks noGrp="1"/>
          </p:cNvSpPr>
          <p:nvPr>
            <p:ph type="ctrTitle"/>
          </p:nvPr>
        </p:nvSpPr>
        <p:spPr>
          <a:xfrm>
            <a:off x="2538525" y="4176600"/>
            <a:ext cx="2297100" cy="9669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endParaRPr sz="1500" b="1"/>
          </a:p>
          <a:p>
            <a:pPr marL="457200" lvl="0" indent="-323850" algn="just" rtl="0">
              <a:spcBef>
                <a:spcPts val="0"/>
              </a:spcBef>
              <a:spcAft>
                <a:spcPts val="0"/>
              </a:spcAft>
              <a:buSzPts val="1500"/>
              <a:buChar char="●"/>
            </a:pPr>
            <a:r>
              <a:rPr lang="es" sz="1500"/>
              <a:t>Altamirano Luis</a:t>
            </a:r>
            <a:endParaRPr sz="1500"/>
          </a:p>
          <a:p>
            <a:pPr marL="457200" lvl="0" indent="-323850" algn="just" rtl="0">
              <a:spcBef>
                <a:spcPts val="0"/>
              </a:spcBef>
              <a:spcAft>
                <a:spcPts val="0"/>
              </a:spcAft>
              <a:buSzPts val="1500"/>
              <a:buChar char="●"/>
            </a:pPr>
            <a:r>
              <a:rPr lang="es" sz="1500"/>
              <a:t>Tipán Jenny</a:t>
            </a:r>
            <a:endParaRPr sz="1500"/>
          </a:p>
        </p:txBody>
      </p:sp>
      <p:sp>
        <p:nvSpPr>
          <p:cNvPr id="276" name="Google Shape;276;p13"/>
          <p:cNvSpPr txBox="1">
            <a:spLocks noGrp="1"/>
          </p:cNvSpPr>
          <p:nvPr>
            <p:ph type="ctrTitle"/>
          </p:nvPr>
        </p:nvSpPr>
        <p:spPr>
          <a:xfrm>
            <a:off x="5137325" y="4046300"/>
            <a:ext cx="3945000" cy="109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2500" b="1"/>
              <a:t>MINERÍA Y ANÁLISIS DE DATOS </a:t>
            </a:r>
            <a:endParaRPr sz="25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2"/>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 sz="2500" b="1">
                <a:solidFill>
                  <a:schemeClr val="lt1"/>
                </a:solidFill>
              </a:rPr>
              <a:t>EXTRACCIÓN DE DATOS</a:t>
            </a:r>
            <a:endParaRPr sz="2500" b="1">
              <a:solidFill>
                <a:schemeClr val="lt1"/>
              </a:solidFill>
            </a:endParaRPr>
          </a:p>
          <a:p>
            <a:pPr marL="0" marR="0" lvl="0" indent="0" algn="ctr" rtl="0">
              <a:lnSpc>
                <a:spcPct val="100000"/>
              </a:lnSpc>
              <a:spcBef>
                <a:spcPts val="0"/>
              </a:spcBef>
              <a:spcAft>
                <a:spcPts val="0"/>
              </a:spcAft>
              <a:buClr>
                <a:srgbClr val="000000"/>
              </a:buClr>
              <a:buSzPts val="1100"/>
              <a:buFont typeface="Arial"/>
              <a:buNone/>
            </a:pPr>
            <a:endParaRPr sz="2500" b="1">
              <a:solidFill>
                <a:schemeClr val="lt1"/>
              </a:solidFill>
            </a:endParaRPr>
          </a:p>
        </p:txBody>
      </p:sp>
      <p:pic>
        <p:nvPicPr>
          <p:cNvPr id="334" name="Google Shape;334;p22"/>
          <p:cNvPicPr preferRelativeResize="0"/>
          <p:nvPr/>
        </p:nvPicPr>
        <p:blipFill rotWithShape="1">
          <a:blip r:embed="rId3">
            <a:alphaModFix/>
          </a:blip>
          <a:srcRect r="2028" b="13479"/>
          <a:stretch/>
        </p:blipFill>
        <p:spPr>
          <a:xfrm>
            <a:off x="757600" y="1396100"/>
            <a:ext cx="4409875" cy="945325"/>
          </a:xfrm>
          <a:prstGeom prst="rect">
            <a:avLst/>
          </a:prstGeom>
          <a:noFill/>
          <a:ln>
            <a:noFill/>
          </a:ln>
        </p:spPr>
      </p:pic>
      <p:pic>
        <p:nvPicPr>
          <p:cNvPr id="335" name="Google Shape;335;p22"/>
          <p:cNvPicPr preferRelativeResize="0"/>
          <p:nvPr/>
        </p:nvPicPr>
        <p:blipFill rotWithShape="1">
          <a:blip r:embed="rId4">
            <a:alphaModFix/>
          </a:blip>
          <a:srcRect t="8545" r="1826" b="13481"/>
          <a:stretch/>
        </p:blipFill>
        <p:spPr>
          <a:xfrm>
            <a:off x="1285125" y="2638625"/>
            <a:ext cx="5488950" cy="851925"/>
          </a:xfrm>
          <a:prstGeom prst="rect">
            <a:avLst/>
          </a:prstGeom>
          <a:noFill/>
          <a:ln>
            <a:noFill/>
          </a:ln>
        </p:spPr>
      </p:pic>
      <p:pic>
        <p:nvPicPr>
          <p:cNvPr id="336" name="Google Shape;336;p22"/>
          <p:cNvPicPr preferRelativeResize="0"/>
          <p:nvPr/>
        </p:nvPicPr>
        <p:blipFill rotWithShape="1">
          <a:blip r:embed="rId5">
            <a:alphaModFix/>
          </a:blip>
          <a:srcRect t="7366" r="2837" b="17001"/>
          <a:stretch/>
        </p:blipFill>
        <p:spPr>
          <a:xfrm>
            <a:off x="2737075" y="3824650"/>
            <a:ext cx="5488950" cy="599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s" sz="2500" b="1">
                <a:solidFill>
                  <a:schemeClr val="lt1"/>
                </a:solidFill>
              </a:rPr>
              <a:t>EXTRACCIÓN DE DATOS</a:t>
            </a:r>
            <a:endParaRPr sz="2500" b="1">
              <a:solidFill>
                <a:schemeClr val="lt1"/>
              </a:solidFill>
            </a:endParaRPr>
          </a:p>
          <a:p>
            <a:pPr marL="0" marR="0" lvl="0" indent="0" algn="ctr" rtl="0">
              <a:lnSpc>
                <a:spcPct val="100000"/>
              </a:lnSpc>
              <a:spcBef>
                <a:spcPts val="0"/>
              </a:spcBef>
              <a:spcAft>
                <a:spcPts val="0"/>
              </a:spcAft>
              <a:buNone/>
            </a:pPr>
            <a:endParaRPr sz="2500" b="1">
              <a:solidFill>
                <a:schemeClr val="lt1"/>
              </a:solidFill>
            </a:endParaRPr>
          </a:p>
        </p:txBody>
      </p:sp>
      <p:pic>
        <p:nvPicPr>
          <p:cNvPr id="342" name="Google Shape;342;p23"/>
          <p:cNvPicPr preferRelativeResize="0"/>
          <p:nvPr/>
        </p:nvPicPr>
        <p:blipFill rotWithShape="1">
          <a:blip r:embed="rId3">
            <a:alphaModFix/>
          </a:blip>
          <a:srcRect l="909" t="4646" r="2388" b="11783"/>
          <a:stretch/>
        </p:blipFill>
        <p:spPr>
          <a:xfrm>
            <a:off x="515550" y="1531850"/>
            <a:ext cx="5455225" cy="1147800"/>
          </a:xfrm>
          <a:prstGeom prst="rect">
            <a:avLst/>
          </a:prstGeom>
          <a:noFill/>
          <a:ln>
            <a:noFill/>
          </a:ln>
        </p:spPr>
      </p:pic>
      <p:pic>
        <p:nvPicPr>
          <p:cNvPr id="343" name="Google Shape;343;p23"/>
          <p:cNvPicPr preferRelativeResize="0"/>
          <p:nvPr/>
        </p:nvPicPr>
        <p:blipFill rotWithShape="1">
          <a:blip r:embed="rId4">
            <a:alphaModFix/>
          </a:blip>
          <a:srcRect l="991" t="10487" r="1817" b="17038"/>
          <a:stretch/>
        </p:blipFill>
        <p:spPr>
          <a:xfrm>
            <a:off x="1270900" y="3053875"/>
            <a:ext cx="6546250" cy="662875"/>
          </a:xfrm>
          <a:prstGeom prst="rect">
            <a:avLst/>
          </a:prstGeom>
          <a:noFill/>
          <a:ln>
            <a:noFill/>
          </a:ln>
        </p:spPr>
      </p:pic>
      <p:pic>
        <p:nvPicPr>
          <p:cNvPr id="344" name="Google Shape;344;p23"/>
          <p:cNvPicPr preferRelativeResize="0"/>
          <p:nvPr/>
        </p:nvPicPr>
        <p:blipFill rotWithShape="1">
          <a:blip r:embed="rId5">
            <a:alphaModFix/>
          </a:blip>
          <a:srcRect t="-16920" r="1883" b="16919"/>
          <a:stretch/>
        </p:blipFill>
        <p:spPr>
          <a:xfrm>
            <a:off x="3281675" y="4108975"/>
            <a:ext cx="5242875" cy="566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4"/>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 sz="2500" b="1">
                <a:solidFill>
                  <a:schemeClr val="lt1"/>
                </a:solidFill>
              </a:rPr>
              <a:t>ÍNDICE DE MAPEO</a:t>
            </a:r>
            <a:endParaRPr sz="2500" b="1">
              <a:solidFill>
                <a:schemeClr val="lt1"/>
              </a:solidFill>
            </a:endParaRPr>
          </a:p>
        </p:txBody>
      </p:sp>
      <p:pic>
        <p:nvPicPr>
          <p:cNvPr id="350" name="Google Shape;350;p24"/>
          <p:cNvPicPr preferRelativeResize="0"/>
          <p:nvPr/>
        </p:nvPicPr>
        <p:blipFill rotWithShape="1">
          <a:blip r:embed="rId3">
            <a:alphaModFix/>
          </a:blip>
          <a:srcRect l="2821" t="3912" r="4068" b="8368"/>
          <a:stretch/>
        </p:blipFill>
        <p:spPr>
          <a:xfrm>
            <a:off x="911200" y="1403450"/>
            <a:ext cx="2086175" cy="840775"/>
          </a:xfrm>
          <a:prstGeom prst="rect">
            <a:avLst/>
          </a:prstGeom>
          <a:noFill/>
          <a:ln>
            <a:noFill/>
          </a:ln>
        </p:spPr>
      </p:pic>
      <p:pic>
        <p:nvPicPr>
          <p:cNvPr id="351" name="Google Shape;351;p24"/>
          <p:cNvPicPr preferRelativeResize="0"/>
          <p:nvPr/>
        </p:nvPicPr>
        <p:blipFill rotWithShape="1">
          <a:blip r:embed="rId4">
            <a:alphaModFix/>
          </a:blip>
          <a:srcRect l="1054" t="6693" r="3077" b="16365"/>
          <a:stretch/>
        </p:blipFill>
        <p:spPr>
          <a:xfrm>
            <a:off x="1450725" y="2549450"/>
            <a:ext cx="5645325" cy="699700"/>
          </a:xfrm>
          <a:prstGeom prst="rect">
            <a:avLst/>
          </a:prstGeom>
          <a:noFill/>
          <a:ln>
            <a:noFill/>
          </a:ln>
        </p:spPr>
      </p:pic>
      <p:pic>
        <p:nvPicPr>
          <p:cNvPr id="352" name="Google Shape;352;p24"/>
          <p:cNvPicPr preferRelativeResize="0"/>
          <p:nvPr/>
        </p:nvPicPr>
        <p:blipFill rotWithShape="1">
          <a:blip r:embed="rId5">
            <a:alphaModFix/>
          </a:blip>
          <a:srcRect t="3748" r="4251" b="10081"/>
          <a:stretch/>
        </p:blipFill>
        <p:spPr>
          <a:xfrm>
            <a:off x="5332750" y="3612025"/>
            <a:ext cx="2700225" cy="114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5"/>
          <p:cNvSpPr txBox="1">
            <a:spLocks noGrp="1"/>
          </p:cNvSpPr>
          <p:nvPr>
            <p:ph type="title"/>
          </p:nvPr>
        </p:nvSpPr>
        <p:spPr>
          <a:xfrm>
            <a:off x="2047950" y="0"/>
            <a:ext cx="5345100" cy="11751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 sz="2500" b="1">
                <a:solidFill>
                  <a:schemeClr val="lt1"/>
                </a:solidFill>
              </a:rPr>
              <a:t>CREACIÓN DE LOS ÍNDICES EN ELASTICSEARCH</a:t>
            </a:r>
            <a:endParaRPr sz="2500" b="1">
              <a:solidFill>
                <a:schemeClr val="lt1"/>
              </a:solidFill>
            </a:endParaRPr>
          </a:p>
        </p:txBody>
      </p:sp>
      <p:pic>
        <p:nvPicPr>
          <p:cNvPr id="358" name="Google Shape;358;p25"/>
          <p:cNvPicPr preferRelativeResize="0"/>
          <p:nvPr/>
        </p:nvPicPr>
        <p:blipFill rotWithShape="1">
          <a:blip r:embed="rId3">
            <a:alphaModFix/>
          </a:blip>
          <a:srcRect r="1584" b="5249"/>
          <a:stretch/>
        </p:blipFill>
        <p:spPr>
          <a:xfrm>
            <a:off x="961125" y="1391575"/>
            <a:ext cx="3702800" cy="1425950"/>
          </a:xfrm>
          <a:prstGeom prst="rect">
            <a:avLst/>
          </a:prstGeom>
          <a:noFill/>
          <a:ln>
            <a:noFill/>
          </a:ln>
        </p:spPr>
      </p:pic>
      <p:pic>
        <p:nvPicPr>
          <p:cNvPr id="359" name="Google Shape;359;p25"/>
          <p:cNvPicPr preferRelativeResize="0"/>
          <p:nvPr/>
        </p:nvPicPr>
        <p:blipFill rotWithShape="1">
          <a:blip r:embed="rId4">
            <a:alphaModFix/>
          </a:blip>
          <a:srcRect r="2647" b="6437"/>
          <a:stretch/>
        </p:blipFill>
        <p:spPr>
          <a:xfrm>
            <a:off x="1199250" y="3326650"/>
            <a:ext cx="3431025" cy="1425950"/>
          </a:xfrm>
          <a:prstGeom prst="rect">
            <a:avLst/>
          </a:prstGeom>
          <a:noFill/>
          <a:ln>
            <a:noFill/>
          </a:ln>
        </p:spPr>
      </p:pic>
      <p:pic>
        <p:nvPicPr>
          <p:cNvPr id="360" name="Google Shape;360;p25"/>
          <p:cNvPicPr preferRelativeResize="0"/>
          <p:nvPr/>
        </p:nvPicPr>
        <p:blipFill rotWithShape="1">
          <a:blip r:embed="rId5">
            <a:alphaModFix/>
          </a:blip>
          <a:srcRect t="894" r="2647" b="6940"/>
          <a:stretch/>
        </p:blipFill>
        <p:spPr>
          <a:xfrm>
            <a:off x="4961625" y="1391575"/>
            <a:ext cx="3431025" cy="1412300"/>
          </a:xfrm>
          <a:prstGeom prst="rect">
            <a:avLst/>
          </a:prstGeom>
          <a:noFill/>
          <a:ln>
            <a:noFill/>
          </a:ln>
        </p:spPr>
      </p:pic>
      <p:pic>
        <p:nvPicPr>
          <p:cNvPr id="361" name="Google Shape;361;p25"/>
          <p:cNvPicPr preferRelativeResize="0"/>
          <p:nvPr/>
        </p:nvPicPr>
        <p:blipFill rotWithShape="1">
          <a:blip r:embed="rId6">
            <a:alphaModFix/>
          </a:blip>
          <a:srcRect r="3781" b="3762"/>
          <a:stretch/>
        </p:blipFill>
        <p:spPr>
          <a:xfrm>
            <a:off x="4961625" y="3272100"/>
            <a:ext cx="1932350" cy="1571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6"/>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 sz="2500" b="1">
                <a:solidFill>
                  <a:schemeClr val="lt1"/>
                </a:solidFill>
              </a:rPr>
              <a:t>CONFIGURACIÓN EN LOGSTASH</a:t>
            </a:r>
            <a:endParaRPr sz="2500" b="1">
              <a:solidFill>
                <a:schemeClr val="lt1"/>
              </a:solidFill>
            </a:endParaRPr>
          </a:p>
        </p:txBody>
      </p:sp>
      <p:pic>
        <p:nvPicPr>
          <p:cNvPr id="367" name="Google Shape;367;p26"/>
          <p:cNvPicPr preferRelativeResize="0"/>
          <p:nvPr/>
        </p:nvPicPr>
        <p:blipFill rotWithShape="1">
          <a:blip r:embed="rId3">
            <a:alphaModFix/>
          </a:blip>
          <a:srcRect r="1903" b="13800"/>
          <a:stretch/>
        </p:blipFill>
        <p:spPr>
          <a:xfrm>
            <a:off x="900125" y="1278850"/>
            <a:ext cx="3943625" cy="720850"/>
          </a:xfrm>
          <a:prstGeom prst="rect">
            <a:avLst/>
          </a:prstGeom>
          <a:noFill/>
          <a:ln>
            <a:noFill/>
          </a:ln>
        </p:spPr>
      </p:pic>
      <p:pic>
        <p:nvPicPr>
          <p:cNvPr id="368" name="Google Shape;368;p26"/>
          <p:cNvPicPr preferRelativeResize="0"/>
          <p:nvPr/>
        </p:nvPicPr>
        <p:blipFill rotWithShape="1">
          <a:blip r:embed="rId4">
            <a:alphaModFix/>
          </a:blip>
          <a:srcRect l="1323" t="2011" r="2743" b="6572"/>
          <a:stretch/>
        </p:blipFill>
        <p:spPr>
          <a:xfrm>
            <a:off x="2529775" y="2302575"/>
            <a:ext cx="3524925" cy="1606000"/>
          </a:xfrm>
          <a:prstGeom prst="rect">
            <a:avLst/>
          </a:prstGeom>
          <a:noFill/>
          <a:ln>
            <a:noFill/>
          </a:ln>
        </p:spPr>
      </p:pic>
      <p:pic>
        <p:nvPicPr>
          <p:cNvPr id="369" name="Google Shape;369;p26"/>
          <p:cNvPicPr preferRelativeResize="0"/>
          <p:nvPr/>
        </p:nvPicPr>
        <p:blipFill rotWithShape="1">
          <a:blip r:embed="rId5">
            <a:alphaModFix/>
          </a:blip>
          <a:srcRect r="2190" b="10992"/>
          <a:stretch/>
        </p:blipFill>
        <p:spPr>
          <a:xfrm>
            <a:off x="4388950" y="4176050"/>
            <a:ext cx="3680000" cy="703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7"/>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 sz="2500" b="1">
                <a:solidFill>
                  <a:schemeClr val="lt1"/>
                </a:solidFill>
              </a:rPr>
              <a:t>CARGA DE DATOS VISTA DESE CEREBRO</a:t>
            </a:r>
            <a:endParaRPr sz="2500" b="1">
              <a:solidFill>
                <a:schemeClr val="lt1"/>
              </a:solidFill>
            </a:endParaRPr>
          </a:p>
        </p:txBody>
      </p:sp>
      <p:pic>
        <p:nvPicPr>
          <p:cNvPr id="375" name="Google Shape;375;p27"/>
          <p:cNvPicPr preferRelativeResize="0"/>
          <p:nvPr/>
        </p:nvPicPr>
        <p:blipFill rotWithShape="1">
          <a:blip r:embed="rId3">
            <a:alphaModFix/>
          </a:blip>
          <a:srcRect b="25887"/>
          <a:stretch/>
        </p:blipFill>
        <p:spPr>
          <a:xfrm>
            <a:off x="757225" y="1327072"/>
            <a:ext cx="7629525" cy="1489512"/>
          </a:xfrm>
          <a:prstGeom prst="rect">
            <a:avLst/>
          </a:prstGeom>
          <a:noFill/>
          <a:ln>
            <a:noFill/>
          </a:ln>
        </p:spPr>
      </p:pic>
      <p:pic>
        <p:nvPicPr>
          <p:cNvPr id="376" name="Google Shape;376;p27"/>
          <p:cNvPicPr preferRelativeResize="0"/>
          <p:nvPr/>
        </p:nvPicPr>
        <p:blipFill rotWithShape="1">
          <a:blip r:embed="rId4">
            <a:alphaModFix/>
          </a:blip>
          <a:srcRect b="25534"/>
          <a:stretch/>
        </p:blipFill>
        <p:spPr>
          <a:xfrm>
            <a:off x="1860275" y="3139725"/>
            <a:ext cx="2571750" cy="1489500"/>
          </a:xfrm>
          <a:prstGeom prst="rect">
            <a:avLst/>
          </a:prstGeom>
          <a:noFill/>
          <a:ln>
            <a:noFill/>
          </a:ln>
        </p:spPr>
      </p:pic>
      <p:pic>
        <p:nvPicPr>
          <p:cNvPr id="377" name="Google Shape;377;p27"/>
          <p:cNvPicPr preferRelativeResize="0"/>
          <p:nvPr/>
        </p:nvPicPr>
        <p:blipFill>
          <a:blip r:embed="rId5">
            <a:alphaModFix/>
          </a:blip>
          <a:stretch>
            <a:fillRect/>
          </a:stretch>
        </p:blipFill>
        <p:spPr>
          <a:xfrm>
            <a:off x="4656375" y="3141534"/>
            <a:ext cx="2562225" cy="1485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8"/>
          <p:cNvSpPr txBox="1">
            <a:spLocks noGrp="1"/>
          </p:cNvSpPr>
          <p:nvPr>
            <p:ph type="ctrTitle"/>
          </p:nvPr>
        </p:nvSpPr>
        <p:spPr>
          <a:xfrm>
            <a:off x="2878525" y="1991825"/>
            <a:ext cx="3387000" cy="8319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s" sz="3000" b="1"/>
              <a:t>VISUALIZACIÓN</a:t>
            </a:r>
            <a:r>
              <a:rPr lang="es" b="1"/>
              <a:t> </a:t>
            </a:r>
            <a:r>
              <a:rPr lang="es" sz="3000" b="1"/>
              <a:t>DE DATOS</a:t>
            </a:r>
            <a:endParaRPr sz="3000" b="1"/>
          </a:p>
          <a:p>
            <a:pPr marL="0" marR="0" lvl="0" indent="0" algn="ctr" rtl="0">
              <a:lnSpc>
                <a:spcPct val="100000"/>
              </a:lnSpc>
              <a:spcBef>
                <a:spcPts val="0"/>
              </a:spcBef>
              <a:spcAft>
                <a:spcPts val="0"/>
              </a:spcAft>
              <a:buClr>
                <a:srgbClr val="000000"/>
              </a:buClr>
              <a:buSzPts val="1100"/>
              <a:buFont typeface="Arial"/>
              <a:buNone/>
            </a:pPr>
            <a:endParaRPr sz="3000" b="1"/>
          </a:p>
        </p:txBody>
      </p:sp>
      <p:pic>
        <p:nvPicPr>
          <p:cNvPr id="383" name="Google Shape;383;p28"/>
          <p:cNvPicPr preferRelativeResize="0"/>
          <p:nvPr/>
        </p:nvPicPr>
        <p:blipFill rotWithShape="1">
          <a:blip r:embed="rId3">
            <a:alphaModFix/>
          </a:blip>
          <a:srcRect r="65738"/>
          <a:stretch/>
        </p:blipFill>
        <p:spPr>
          <a:xfrm>
            <a:off x="4007289" y="2500050"/>
            <a:ext cx="1129374" cy="1507475"/>
          </a:xfrm>
          <a:prstGeom prst="rect">
            <a:avLst/>
          </a:prstGeom>
          <a:noFill/>
          <a:ln>
            <a:noFill/>
          </a:ln>
        </p:spPr>
      </p:pic>
      <p:sp>
        <p:nvSpPr>
          <p:cNvPr id="384" name="Google Shape;384;p28"/>
          <p:cNvSpPr txBox="1">
            <a:spLocks noGrp="1"/>
          </p:cNvSpPr>
          <p:nvPr>
            <p:ph type="ctrTitle"/>
          </p:nvPr>
        </p:nvSpPr>
        <p:spPr>
          <a:xfrm>
            <a:off x="3665525" y="3762825"/>
            <a:ext cx="1812900" cy="5535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s" sz="1800">
                <a:latin typeface="Arial"/>
                <a:ea typeface="Arial"/>
                <a:cs typeface="Arial"/>
                <a:sym typeface="Arial"/>
              </a:rPr>
              <a:t>Kibana</a:t>
            </a:r>
            <a:endParaRPr sz="1800">
              <a:latin typeface="Arial"/>
              <a:ea typeface="Arial"/>
              <a:cs typeface="Arial"/>
              <a:sym typeface="Arial"/>
            </a:endParaRPr>
          </a:p>
          <a:p>
            <a:pPr marL="0" marR="0" lvl="0" indent="0" algn="ctr" rtl="0">
              <a:lnSpc>
                <a:spcPct val="100000"/>
              </a:lnSpc>
              <a:spcBef>
                <a:spcPts val="0"/>
              </a:spcBef>
              <a:spcAft>
                <a:spcPts val="0"/>
              </a:spcAft>
              <a:buNone/>
            </a:pPr>
            <a:endParaRPr sz="30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9"/>
          <p:cNvSpPr txBox="1">
            <a:spLocks noGrp="1"/>
          </p:cNvSpPr>
          <p:nvPr>
            <p:ph type="subTitle" idx="4294967295"/>
          </p:nvPr>
        </p:nvSpPr>
        <p:spPr>
          <a:xfrm>
            <a:off x="1628625" y="124475"/>
            <a:ext cx="6140700" cy="534900"/>
          </a:xfrm>
          <a:prstGeom prst="rect">
            <a:avLst/>
          </a:prstGeom>
          <a:solidFill>
            <a:srgbClr val="20124D"/>
          </a:solidFill>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b="1">
                <a:solidFill>
                  <a:schemeClr val="lt1"/>
                </a:solidFill>
                <a:latin typeface="Nixie One"/>
                <a:ea typeface="Nixie One"/>
                <a:cs typeface="Nixie One"/>
                <a:sym typeface="Nixie One"/>
              </a:rPr>
              <a:t>CIUDAD DE QUITO</a:t>
            </a:r>
            <a:endParaRPr/>
          </a:p>
        </p:txBody>
      </p:sp>
      <p:pic>
        <p:nvPicPr>
          <p:cNvPr id="390" name="Google Shape;390;p29"/>
          <p:cNvPicPr preferRelativeResize="0"/>
          <p:nvPr/>
        </p:nvPicPr>
        <p:blipFill>
          <a:blip r:embed="rId3">
            <a:alphaModFix/>
          </a:blip>
          <a:stretch>
            <a:fillRect/>
          </a:stretch>
        </p:blipFill>
        <p:spPr>
          <a:xfrm>
            <a:off x="2284325" y="797950"/>
            <a:ext cx="4575350" cy="4085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0"/>
          <p:cNvSpPr txBox="1">
            <a:spLocks noGrp="1"/>
          </p:cNvSpPr>
          <p:nvPr>
            <p:ph type="subTitle" idx="4294967295"/>
          </p:nvPr>
        </p:nvSpPr>
        <p:spPr>
          <a:xfrm>
            <a:off x="1628625" y="124475"/>
            <a:ext cx="6140700" cy="534900"/>
          </a:xfrm>
          <a:prstGeom prst="rect">
            <a:avLst/>
          </a:prstGeom>
          <a:solidFill>
            <a:srgbClr val="20124D"/>
          </a:solidFill>
        </p:spPr>
        <p:txBody>
          <a:bodyPr spcFirstLastPara="1" wrap="square" lIns="91425" tIns="91425" rIns="91425" bIns="91425" anchor="t" anchorCtr="0">
            <a:noAutofit/>
          </a:bodyPr>
          <a:lstStyle/>
          <a:p>
            <a:pPr marL="0" lvl="0" indent="0" algn="ctr" rtl="0">
              <a:spcBef>
                <a:spcPts val="0"/>
              </a:spcBef>
              <a:spcAft>
                <a:spcPts val="0"/>
              </a:spcAft>
              <a:buNone/>
            </a:pPr>
            <a:r>
              <a:rPr lang="es" b="1">
                <a:solidFill>
                  <a:schemeClr val="lt1"/>
                </a:solidFill>
                <a:latin typeface="Nixie One"/>
                <a:ea typeface="Nixie One"/>
                <a:cs typeface="Nixie One"/>
                <a:sym typeface="Nixie One"/>
              </a:rPr>
              <a:t>CIUDAD DE CUENCA</a:t>
            </a:r>
            <a:endParaRPr/>
          </a:p>
        </p:txBody>
      </p:sp>
      <p:pic>
        <p:nvPicPr>
          <p:cNvPr id="396" name="Google Shape;396;p30"/>
          <p:cNvPicPr preferRelativeResize="0"/>
          <p:nvPr/>
        </p:nvPicPr>
        <p:blipFill rotWithShape="1">
          <a:blip r:embed="rId3">
            <a:alphaModFix/>
          </a:blip>
          <a:srcRect l="1710"/>
          <a:stretch/>
        </p:blipFill>
        <p:spPr>
          <a:xfrm>
            <a:off x="2156950" y="1046825"/>
            <a:ext cx="4915775" cy="3539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1"/>
          <p:cNvSpPr txBox="1">
            <a:spLocks noGrp="1"/>
          </p:cNvSpPr>
          <p:nvPr>
            <p:ph type="subTitle" idx="4294967295"/>
          </p:nvPr>
        </p:nvSpPr>
        <p:spPr>
          <a:xfrm>
            <a:off x="1628625" y="124475"/>
            <a:ext cx="6140700" cy="534900"/>
          </a:xfrm>
          <a:prstGeom prst="rect">
            <a:avLst/>
          </a:prstGeom>
          <a:solidFill>
            <a:srgbClr val="20124D"/>
          </a:solidFill>
        </p:spPr>
        <p:txBody>
          <a:bodyPr spcFirstLastPara="1" wrap="square" lIns="91425" tIns="91425" rIns="91425" bIns="91425" anchor="t" anchorCtr="0">
            <a:noAutofit/>
          </a:bodyPr>
          <a:lstStyle/>
          <a:p>
            <a:pPr marL="0" lvl="0" indent="0" algn="ctr" rtl="0">
              <a:spcBef>
                <a:spcPts val="0"/>
              </a:spcBef>
              <a:spcAft>
                <a:spcPts val="0"/>
              </a:spcAft>
              <a:buNone/>
            </a:pPr>
            <a:r>
              <a:rPr lang="es" b="1">
                <a:solidFill>
                  <a:schemeClr val="lt1"/>
                </a:solidFill>
                <a:latin typeface="Nixie One"/>
                <a:ea typeface="Nixie One"/>
                <a:cs typeface="Nixie One"/>
                <a:sym typeface="Nixie One"/>
              </a:rPr>
              <a:t>CIUDAD DE AMBATO</a:t>
            </a:r>
            <a:endParaRPr/>
          </a:p>
        </p:txBody>
      </p:sp>
      <p:pic>
        <p:nvPicPr>
          <p:cNvPr id="402" name="Google Shape;402;p31"/>
          <p:cNvPicPr preferRelativeResize="0"/>
          <p:nvPr/>
        </p:nvPicPr>
        <p:blipFill>
          <a:blip r:embed="rId3">
            <a:alphaModFix/>
          </a:blip>
          <a:stretch>
            <a:fillRect/>
          </a:stretch>
        </p:blipFill>
        <p:spPr>
          <a:xfrm>
            <a:off x="2336063" y="734750"/>
            <a:ext cx="4725825" cy="4234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4"/>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2500" b="1"/>
              <a:t>INTRODUCCIÓN</a:t>
            </a:r>
            <a:endParaRPr sz="2500" b="1"/>
          </a:p>
        </p:txBody>
      </p:sp>
      <p:sp>
        <p:nvSpPr>
          <p:cNvPr id="282" name="Google Shape;282;p14"/>
          <p:cNvSpPr txBox="1">
            <a:spLocks noGrp="1"/>
          </p:cNvSpPr>
          <p:nvPr>
            <p:ph type="body" idx="1"/>
          </p:nvPr>
        </p:nvSpPr>
        <p:spPr>
          <a:xfrm>
            <a:off x="1342825" y="1513000"/>
            <a:ext cx="6050400" cy="26115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es" sz="1700"/>
              <a:t>El acceso cada vez más fácil a la información a través de diversas fuentes, ha originado la constitución de bases de datos textuales de gran tamaño, la  información de estas resulta bastante importante para las organizaciones, empresas y la misma sociedad, ya que a través de un análisis de esta se puede tomar decisiones importantes ya sea para innovar algo, hacer cosas nuevas o estar informado de lo que ocurre a nuestro alrededor.</a:t>
            </a:r>
            <a:endParaRPr sz="1700"/>
          </a:p>
          <a:p>
            <a:pPr marL="0" lvl="0" indent="0" algn="just" rtl="0">
              <a:spcBef>
                <a:spcPts val="600"/>
              </a:spcBef>
              <a:spcAft>
                <a:spcPts val="0"/>
              </a:spcAft>
              <a:buNone/>
            </a:pP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2"/>
          <p:cNvSpPr txBox="1">
            <a:spLocks noGrp="1"/>
          </p:cNvSpPr>
          <p:nvPr>
            <p:ph type="subTitle" idx="4294967295"/>
          </p:nvPr>
        </p:nvSpPr>
        <p:spPr>
          <a:xfrm>
            <a:off x="1628625" y="124475"/>
            <a:ext cx="6140700" cy="534900"/>
          </a:xfrm>
          <a:prstGeom prst="rect">
            <a:avLst/>
          </a:prstGeom>
          <a:solidFill>
            <a:srgbClr val="20124D"/>
          </a:solidFill>
        </p:spPr>
        <p:txBody>
          <a:bodyPr spcFirstLastPara="1" wrap="square" lIns="91425" tIns="91425" rIns="91425" bIns="91425" anchor="t" anchorCtr="0">
            <a:noAutofit/>
          </a:bodyPr>
          <a:lstStyle/>
          <a:p>
            <a:pPr marL="0" lvl="0" indent="0" algn="ctr" rtl="0">
              <a:spcBef>
                <a:spcPts val="0"/>
              </a:spcBef>
              <a:spcAft>
                <a:spcPts val="0"/>
              </a:spcAft>
              <a:buNone/>
            </a:pPr>
            <a:r>
              <a:rPr lang="es" b="1">
                <a:solidFill>
                  <a:schemeClr val="lt1"/>
                </a:solidFill>
                <a:latin typeface="Nixie One"/>
                <a:ea typeface="Nixie One"/>
                <a:cs typeface="Nixie One"/>
                <a:sym typeface="Nixie One"/>
              </a:rPr>
              <a:t>CIUDAD DE GUAYAS</a:t>
            </a:r>
            <a:endParaRPr/>
          </a:p>
        </p:txBody>
      </p:sp>
      <p:pic>
        <p:nvPicPr>
          <p:cNvPr id="408" name="Google Shape;408;p32"/>
          <p:cNvPicPr preferRelativeResize="0"/>
          <p:nvPr/>
        </p:nvPicPr>
        <p:blipFill>
          <a:blip r:embed="rId3">
            <a:alphaModFix/>
          </a:blip>
          <a:stretch>
            <a:fillRect/>
          </a:stretch>
        </p:blipFill>
        <p:spPr>
          <a:xfrm>
            <a:off x="2249400" y="714975"/>
            <a:ext cx="4645200" cy="3836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3"/>
          <p:cNvSpPr txBox="1">
            <a:spLocks noGrp="1"/>
          </p:cNvSpPr>
          <p:nvPr>
            <p:ph type="subTitle" idx="4294967295"/>
          </p:nvPr>
        </p:nvSpPr>
        <p:spPr>
          <a:xfrm>
            <a:off x="1628625" y="124475"/>
            <a:ext cx="6140700" cy="534900"/>
          </a:xfrm>
          <a:prstGeom prst="rect">
            <a:avLst/>
          </a:prstGeom>
          <a:solidFill>
            <a:srgbClr val="20124D"/>
          </a:solidFill>
        </p:spPr>
        <p:txBody>
          <a:bodyPr spcFirstLastPara="1" wrap="square" lIns="91425" tIns="91425" rIns="91425" bIns="91425" anchor="t" anchorCtr="0">
            <a:noAutofit/>
          </a:bodyPr>
          <a:lstStyle/>
          <a:p>
            <a:pPr marL="0" lvl="0" indent="0" algn="ctr" rtl="0">
              <a:spcBef>
                <a:spcPts val="0"/>
              </a:spcBef>
              <a:spcAft>
                <a:spcPts val="0"/>
              </a:spcAft>
              <a:buNone/>
            </a:pPr>
            <a:r>
              <a:rPr lang="es" b="1">
                <a:solidFill>
                  <a:schemeClr val="lt1"/>
                </a:solidFill>
                <a:latin typeface="Nixie One"/>
                <a:ea typeface="Nixie One"/>
                <a:cs typeface="Nixie One"/>
                <a:sym typeface="Nixie One"/>
              </a:rPr>
              <a:t>CIUDAD DE TULCÁN</a:t>
            </a:r>
            <a:endParaRPr/>
          </a:p>
        </p:txBody>
      </p:sp>
      <p:sp>
        <p:nvSpPr>
          <p:cNvPr id="414" name="Google Shape;414;p33"/>
          <p:cNvSpPr txBox="1">
            <a:spLocks noGrp="1"/>
          </p:cNvSpPr>
          <p:nvPr>
            <p:ph type="body" idx="4294967295"/>
          </p:nvPr>
        </p:nvSpPr>
        <p:spPr>
          <a:xfrm>
            <a:off x="4927675" y="1318950"/>
            <a:ext cx="3513000" cy="33978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s"/>
              <a:t>El </a:t>
            </a:r>
            <a:endParaRPr/>
          </a:p>
          <a:p>
            <a:pPr marL="0" lvl="0" indent="0" algn="just" rtl="0">
              <a:spcBef>
                <a:spcPts val="600"/>
              </a:spcBef>
              <a:spcAft>
                <a:spcPts val="0"/>
              </a:spcAft>
              <a:buNone/>
            </a:pPr>
            <a:endParaRPr/>
          </a:p>
        </p:txBody>
      </p:sp>
      <p:pic>
        <p:nvPicPr>
          <p:cNvPr id="415" name="Google Shape;415;p33"/>
          <p:cNvPicPr preferRelativeResize="0"/>
          <p:nvPr/>
        </p:nvPicPr>
        <p:blipFill>
          <a:blip r:embed="rId3">
            <a:alphaModFix/>
          </a:blip>
          <a:stretch>
            <a:fillRect/>
          </a:stretch>
        </p:blipFill>
        <p:spPr>
          <a:xfrm>
            <a:off x="2387538" y="1067738"/>
            <a:ext cx="4622875" cy="3312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4"/>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 sz="2500" b="1">
                <a:solidFill>
                  <a:schemeClr val="lt1"/>
                </a:solidFill>
              </a:rPr>
              <a:t>RESULTADOS</a:t>
            </a:r>
            <a:endParaRPr sz="2500" b="1">
              <a:solidFill>
                <a:schemeClr val="lt1"/>
              </a:solidFill>
            </a:endParaRPr>
          </a:p>
        </p:txBody>
      </p:sp>
      <p:sp>
        <p:nvSpPr>
          <p:cNvPr id="421" name="Google Shape;421;p34"/>
          <p:cNvSpPr txBox="1">
            <a:spLocks noGrp="1"/>
          </p:cNvSpPr>
          <p:nvPr>
            <p:ph type="body" idx="1"/>
          </p:nvPr>
        </p:nvSpPr>
        <p:spPr>
          <a:xfrm>
            <a:off x="1750800" y="1513000"/>
            <a:ext cx="5642400" cy="30999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s"/>
              <a:t>Lo que hemos podido observar es que las personas muestran desconocimiento de los candidatos a la alcaldia de sus respectivas ciudades por medio de las menciones en sus tweets.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5"/>
          <p:cNvSpPr txBox="1">
            <a:spLocks noGrp="1"/>
          </p:cNvSpPr>
          <p:nvPr>
            <p:ph type="ctrTitle"/>
          </p:nvPr>
        </p:nvSpPr>
        <p:spPr>
          <a:xfrm>
            <a:off x="2878525" y="1991825"/>
            <a:ext cx="3387000" cy="11598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s" sz="3500" b="1"/>
              <a:t>CASO DE ESTUDIO </a:t>
            </a:r>
            <a:endParaRPr sz="3500" b="1"/>
          </a:p>
          <a:p>
            <a:pPr marL="0" marR="0" lvl="0" indent="0" algn="ctr" rtl="0">
              <a:lnSpc>
                <a:spcPct val="100000"/>
              </a:lnSpc>
              <a:spcBef>
                <a:spcPts val="0"/>
              </a:spcBef>
              <a:spcAft>
                <a:spcPts val="0"/>
              </a:spcAft>
              <a:buNone/>
            </a:pPr>
            <a:r>
              <a:rPr lang="es" sz="3500" b="1"/>
              <a:t>TOP 10 TWITTEROS</a:t>
            </a:r>
            <a:endParaRPr sz="35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body" idx="1"/>
          </p:nvPr>
        </p:nvSpPr>
        <p:spPr>
          <a:xfrm>
            <a:off x="1750800" y="1513000"/>
            <a:ext cx="5642400" cy="30999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es"/>
              <a:t>Para este caso de estudio vamos a recopilar información sobre el Turismo en cinco ciudades de Ecuador: Santo Domingo, Manta, Machala, Ibarra y Portoviejo.</a:t>
            </a:r>
            <a:endParaRPr/>
          </a:p>
          <a:p>
            <a:pPr marL="0" lvl="0" indent="0" algn="just" rtl="0">
              <a:spcBef>
                <a:spcPts val="600"/>
              </a:spcBef>
              <a:spcAft>
                <a:spcPts val="0"/>
              </a:spcAft>
              <a:buClr>
                <a:schemeClr val="dk1"/>
              </a:buClr>
              <a:buSzPts val="1100"/>
              <a:buFont typeface="Arial"/>
              <a:buNone/>
            </a:pPr>
            <a:r>
              <a:rPr lang="es"/>
              <a:t>El propósito de analizar estos datos es exponer un Top 10 Twitteros sobre el turismo que se realiza en estas ciudades y conocer que ciudad les parece más atractiva y turística a estos twitteros.</a:t>
            </a:r>
            <a:endParaRPr/>
          </a:p>
          <a:p>
            <a:pPr marL="0" lvl="0" indent="0" algn="just" rtl="0">
              <a:spcBef>
                <a:spcPts val="60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pic>
        <p:nvPicPr>
          <p:cNvPr id="436" name="Google Shape;436;p37"/>
          <p:cNvPicPr preferRelativeResize="0"/>
          <p:nvPr/>
        </p:nvPicPr>
        <p:blipFill>
          <a:blip r:embed="rId3">
            <a:alphaModFix/>
          </a:blip>
          <a:stretch>
            <a:fillRect/>
          </a:stretch>
        </p:blipFill>
        <p:spPr>
          <a:xfrm>
            <a:off x="155875" y="119900"/>
            <a:ext cx="5143500" cy="4903700"/>
          </a:xfrm>
          <a:prstGeom prst="rect">
            <a:avLst/>
          </a:prstGeom>
          <a:noFill/>
          <a:ln>
            <a:noFill/>
          </a:ln>
        </p:spPr>
      </p:pic>
      <p:sp>
        <p:nvSpPr>
          <p:cNvPr id="437" name="Google Shape;437;p37"/>
          <p:cNvSpPr txBox="1">
            <a:spLocks noGrp="1"/>
          </p:cNvSpPr>
          <p:nvPr>
            <p:ph type="title" idx="4294967295"/>
          </p:nvPr>
        </p:nvSpPr>
        <p:spPr>
          <a:xfrm>
            <a:off x="5179475" y="1960325"/>
            <a:ext cx="3640800" cy="16065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s" sz="2500" b="1">
                <a:solidFill>
                  <a:schemeClr val="lt1"/>
                </a:solidFill>
              </a:rPr>
              <a:t>ARQUITECTURA PARA LA SOLUCIÓN TOP 10 TWITTEROS</a:t>
            </a:r>
            <a:endParaRPr sz="2500" b="1">
              <a:solidFill>
                <a:schemeClr val="lt1"/>
              </a:solidFill>
            </a:endParaRPr>
          </a:p>
          <a:p>
            <a:pPr marL="0" marR="0" lvl="0" indent="0" algn="ctr" rtl="0">
              <a:lnSpc>
                <a:spcPct val="100000"/>
              </a:lnSpc>
              <a:spcBef>
                <a:spcPts val="0"/>
              </a:spcBef>
              <a:spcAft>
                <a:spcPts val="0"/>
              </a:spcAft>
              <a:buNone/>
            </a:pPr>
            <a:endParaRPr sz="2500" b="1">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8"/>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 sz="2500" b="1">
                <a:solidFill>
                  <a:schemeClr val="lt1"/>
                </a:solidFill>
              </a:rPr>
              <a:t>EXTRACCIÓN DE DATOS</a:t>
            </a:r>
            <a:endParaRPr sz="2500" b="1">
              <a:solidFill>
                <a:schemeClr val="lt1"/>
              </a:solidFill>
            </a:endParaRPr>
          </a:p>
          <a:p>
            <a:pPr marL="0" marR="0" lvl="0" indent="0" algn="ctr" rtl="0">
              <a:lnSpc>
                <a:spcPct val="100000"/>
              </a:lnSpc>
              <a:spcBef>
                <a:spcPts val="0"/>
              </a:spcBef>
              <a:spcAft>
                <a:spcPts val="0"/>
              </a:spcAft>
              <a:buClr>
                <a:srgbClr val="000000"/>
              </a:buClr>
              <a:buSzPts val="1100"/>
              <a:buFont typeface="Arial"/>
              <a:buNone/>
            </a:pPr>
            <a:endParaRPr sz="2500" b="1">
              <a:solidFill>
                <a:schemeClr val="lt1"/>
              </a:solidFill>
            </a:endParaRPr>
          </a:p>
        </p:txBody>
      </p:sp>
      <p:pic>
        <p:nvPicPr>
          <p:cNvPr id="443" name="Google Shape;443;p38"/>
          <p:cNvPicPr preferRelativeResize="0"/>
          <p:nvPr/>
        </p:nvPicPr>
        <p:blipFill rotWithShape="1">
          <a:blip r:embed="rId3">
            <a:alphaModFix/>
          </a:blip>
          <a:srcRect l="1112" t="11623" r="2147" b="14054"/>
          <a:stretch/>
        </p:blipFill>
        <p:spPr>
          <a:xfrm>
            <a:off x="2110150" y="2944825"/>
            <a:ext cx="5419275" cy="616050"/>
          </a:xfrm>
          <a:prstGeom prst="rect">
            <a:avLst/>
          </a:prstGeom>
          <a:noFill/>
          <a:ln>
            <a:noFill/>
          </a:ln>
        </p:spPr>
      </p:pic>
      <p:pic>
        <p:nvPicPr>
          <p:cNvPr id="444" name="Google Shape;444;p38"/>
          <p:cNvPicPr preferRelativeResize="0"/>
          <p:nvPr/>
        </p:nvPicPr>
        <p:blipFill rotWithShape="1">
          <a:blip r:embed="rId4">
            <a:alphaModFix/>
          </a:blip>
          <a:srcRect l="9" t="5862" r="2027" b="11567"/>
          <a:stretch/>
        </p:blipFill>
        <p:spPr>
          <a:xfrm>
            <a:off x="1015625" y="1522675"/>
            <a:ext cx="4427625" cy="889475"/>
          </a:xfrm>
          <a:prstGeom prst="rect">
            <a:avLst/>
          </a:prstGeom>
          <a:noFill/>
          <a:ln>
            <a:noFill/>
          </a:ln>
        </p:spPr>
      </p:pic>
      <p:pic>
        <p:nvPicPr>
          <p:cNvPr id="445" name="Google Shape;445;p38"/>
          <p:cNvPicPr preferRelativeResize="0"/>
          <p:nvPr/>
        </p:nvPicPr>
        <p:blipFill rotWithShape="1">
          <a:blip r:embed="rId5">
            <a:alphaModFix/>
          </a:blip>
          <a:srcRect r="2152" b="19093"/>
          <a:stretch/>
        </p:blipFill>
        <p:spPr>
          <a:xfrm>
            <a:off x="3857150" y="4093550"/>
            <a:ext cx="4367650" cy="498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9"/>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 sz="2500" b="1">
                <a:solidFill>
                  <a:schemeClr val="lt1"/>
                </a:solidFill>
              </a:rPr>
              <a:t>ÍNDICES CREADOS EN CEREBRO</a:t>
            </a:r>
            <a:endParaRPr sz="2500" b="1">
              <a:solidFill>
                <a:schemeClr val="lt1"/>
              </a:solidFill>
            </a:endParaRPr>
          </a:p>
        </p:txBody>
      </p:sp>
      <p:pic>
        <p:nvPicPr>
          <p:cNvPr id="451" name="Google Shape;451;p39"/>
          <p:cNvPicPr preferRelativeResize="0"/>
          <p:nvPr/>
        </p:nvPicPr>
        <p:blipFill rotWithShape="1">
          <a:blip r:embed="rId3">
            <a:alphaModFix/>
          </a:blip>
          <a:srcRect l="1291" t="2995" r="2351" b="6515"/>
          <a:stretch/>
        </p:blipFill>
        <p:spPr>
          <a:xfrm>
            <a:off x="635450" y="1559588"/>
            <a:ext cx="3836650" cy="1498675"/>
          </a:xfrm>
          <a:prstGeom prst="rect">
            <a:avLst/>
          </a:prstGeom>
          <a:noFill/>
          <a:ln>
            <a:noFill/>
          </a:ln>
        </p:spPr>
      </p:pic>
      <p:pic>
        <p:nvPicPr>
          <p:cNvPr id="452" name="Google Shape;452;p39"/>
          <p:cNvPicPr preferRelativeResize="0"/>
          <p:nvPr/>
        </p:nvPicPr>
        <p:blipFill rotWithShape="1">
          <a:blip r:embed="rId4">
            <a:alphaModFix/>
          </a:blip>
          <a:srcRect l="2258" t="3585" r="2430" b="7001"/>
          <a:stretch/>
        </p:blipFill>
        <p:spPr>
          <a:xfrm>
            <a:off x="4556000" y="1563325"/>
            <a:ext cx="3836650" cy="1491231"/>
          </a:xfrm>
          <a:prstGeom prst="rect">
            <a:avLst/>
          </a:prstGeom>
          <a:noFill/>
          <a:ln>
            <a:noFill/>
          </a:ln>
        </p:spPr>
      </p:pic>
      <p:pic>
        <p:nvPicPr>
          <p:cNvPr id="453" name="Google Shape;453;p39"/>
          <p:cNvPicPr preferRelativeResize="0"/>
          <p:nvPr/>
        </p:nvPicPr>
        <p:blipFill rotWithShape="1">
          <a:blip r:embed="rId5">
            <a:alphaModFix/>
          </a:blip>
          <a:srcRect l="9" t="2909" r="4996" b="4420"/>
          <a:stretch/>
        </p:blipFill>
        <p:spPr>
          <a:xfrm>
            <a:off x="3370200" y="3201200"/>
            <a:ext cx="2403600" cy="1823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0"/>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 sz="2500" b="1">
                <a:solidFill>
                  <a:schemeClr val="lt1"/>
                </a:solidFill>
              </a:rPr>
              <a:t>CONFIGURACIÓN EN LOGSTASH</a:t>
            </a:r>
            <a:endParaRPr sz="2500" b="1">
              <a:solidFill>
                <a:schemeClr val="lt1"/>
              </a:solidFill>
            </a:endParaRPr>
          </a:p>
        </p:txBody>
      </p:sp>
      <p:pic>
        <p:nvPicPr>
          <p:cNvPr id="459" name="Google Shape;459;p40"/>
          <p:cNvPicPr preferRelativeResize="0"/>
          <p:nvPr/>
        </p:nvPicPr>
        <p:blipFill rotWithShape="1">
          <a:blip r:embed="rId3">
            <a:alphaModFix/>
          </a:blip>
          <a:srcRect l="2792" r="3187" b="5873"/>
          <a:stretch/>
        </p:blipFill>
        <p:spPr>
          <a:xfrm>
            <a:off x="1198925" y="1605900"/>
            <a:ext cx="3213200" cy="1628025"/>
          </a:xfrm>
          <a:prstGeom prst="rect">
            <a:avLst/>
          </a:prstGeom>
          <a:noFill/>
          <a:ln>
            <a:noFill/>
          </a:ln>
        </p:spPr>
      </p:pic>
      <p:pic>
        <p:nvPicPr>
          <p:cNvPr id="460" name="Google Shape;460;p40"/>
          <p:cNvPicPr preferRelativeResize="0"/>
          <p:nvPr/>
        </p:nvPicPr>
        <p:blipFill rotWithShape="1">
          <a:blip r:embed="rId4">
            <a:alphaModFix/>
          </a:blip>
          <a:srcRect r="1787" b="11071"/>
          <a:stretch/>
        </p:blipFill>
        <p:spPr>
          <a:xfrm>
            <a:off x="2921975" y="3632125"/>
            <a:ext cx="4475525" cy="862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1"/>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 sz="2500" b="1">
                <a:solidFill>
                  <a:schemeClr val="lt1"/>
                </a:solidFill>
              </a:rPr>
              <a:t>ALMACENAMIENTO DE DATOS</a:t>
            </a:r>
            <a:endParaRPr sz="2500" b="1">
              <a:solidFill>
                <a:schemeClr val="lt1"/>
              </a:solidFill>
            </a:endParaRPr>
          </a:p>
        </p:txBody>
      </p:sp>
      <p:pic>
        <p:nvPicPr>
          <p:cNvPr id="466" name="Google Shape;466;p41"/>
          <p:cNvPicPr preferRelativeResize="0"/>
          <p:nvPr/>
        </p:nvPicPr>
        <p:blipFill>
          <a:blip r:embed="rId3">
            <a:alphaModFix/>
          </a:blip>
          <a:stretch>
            <a:fillRect/>
          </a:stretch>
        </p:blipFill>
        <p:spPr>
          <a:xfrm>
            <a:off x="1842925" y="3362425"/>
            <a:ext cx="2552700" cy="1533525"/>
          </a:xfrm>
          <a:prstGeom prst="rect">
            <a:avLst/>
          </a:prstGeom>
          <a:noFill/>
          <a:ln>
            <a:noFill/>
          </a:ln>
        </p:spPr>
      </p:pic>
      <p:pic>
        <p:nvPicPr>
          <p:cNvPr id="467" name="Google Shape;467;p41"/>
          <p:cNvPicPr preferRelativeResize="0"/>
          <p:nvPr/>
        </p:nvPicPr>
        <p:blipFill>
          <a:blip r:embed="rId4">
            <a:alphaModFix/>
          </a:blip>
          <a:stretch>
            <a:fillRect/>
          </a:stretch>
        </p:blipFill>
        <p:spPr>
          <a:xfrm>
            <a:off x="757225" y="1483575"/>
            <a:ext cx="7629525" cy="1543050"/>
          </a:xfrm>
          <a:prstGeom prst="rect">
            <a:avLst/>
          </a:prstGeom>
          <a:noFill/>
          <a:ln>
            <a:noFill/>
          </a:ln>
        </p:spPr>
      </p:pic>
      <p:pic>
        <p:nvPicPr>
          <p:cNvPr id="468" name="Google Shape;468;p41"/>
          <p:cNvPicPr preferRelativeResize="0"/>
          <p:nvPr/>
        </p:nvPicPr>
        <p:blipFill>
          <a:blip r:embed="rId5">
            <a:alphaModFix/>
          </a:blip>
          <a:stretch>
            <a:fillRect/>
          </a:stretch>
        </p:blipFill>
        <p:spPr>
          <a:xfrm>
            <a:off x="4543350" y="3362400"/>
            <a:ext cx="2552700" cy="152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5"/>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2500" b="1"/>
              <a:t>OBJETIVO GENERAL</a:t>
            </a:r>
            <a:endParaRPr sz="2500" b="1"/>
          </a:p>
        </p:txBody>
      </p:sp>
      <p:sp>
        <p:nvSpPr>
          <p:cNvPr id="288" name="Google Shape;288;p15"/>
          <p:cNvSpPr txBox="1">
            <a:spLocks noGrp="1"/>
          </p:cNvSpPr>
          <p:nvPr>
            <p:ph type="body" idx="1"/>
          </p:nvPr>
        </p:nvSpPr>
        <p:spPr>
          <a:xfrm>
            <a:off x="2047950" y="1579525"/>
            <a:ext cx="5048100" cy="2149200"/>
          </a:xfrm>
          <a:prstGeom prst="rect">
            <a:avLst/>
          </a:prstGeom>
        </p:spPr>
        <p:txBody>
          <a:bodyPr spcFirstLastPara="1" wrap="square" lIns="91425" tIns="91425" rIns="91425" bIns="91425" anchor="t" anchorCtr="0">
            <a:noAutofit/>
          </a:bodyPr>
          <a:lstStyle/>
          <a:p>
            <a:pPr marL="0" lvl="0" indent="0" algn="just" rtl="0">
              <a:lnSpc>
                <a:spcPct val="115000"/>
              </a:lnSpc>
              <a:spcBef>
                <a:spcPts val="2400"/>
              </a:spcBef>
              <a:spcAft>
                <a:spcPts val="0"/>
              </a:spcAft>
              <a:buClr>
                <a:schemeClr val="dk1"/>
              </a:buClr>
              <a:buSzPts val="1100"/>
              <a:buFont typeface="Arial"/>
              <a:buNone/>
            </a:pPr>
            <a:r>
              <a:rPr lang="es" sz="1700"/>
              <a:t>Analizar los datos recopilados sobre Pulso Político, Top 10 twitteros en cinco ciudades de Ecuador y un tema de interés personal y exponer los resultados obtenidos.</a:t>
            </a:r>
            <a:endParaRPr/>
          </a:p>
          <a:p>
            <a:pPr marL="0" lvl="0" indent="0" algn="l" rtl="0">
              <a:spcBef>
                <a:spcPts val="60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2"/>
          <p:cNvSpPr txBox="1">
            <a:spLocks noGrp="1"/>
          </p:cNvSpPr>
          <p:nvPr>
            <p:ph type="ctrTitle"/>
          </p:nvPr>
        </p:nvSpPr>
        <p:spPr>
          <a:xfrm>
            <a:off x="2878525" y="1991825"/>
            <a:ext cx="3387000" cy="8319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s" sz="3000" b="1"/>
              <a:t>VISUALIZACIÓN</a:t>
            </a:r>
            <a:r>
              <a:rPr lang="es" b="1"/>
              <a:t> </a:t>
            </a:r>
            <a:r>
              <a:rPr lang="es" sz="3000" b="1"/>
              <a:t>DE DATOS</a:t>
            </a:r>
            <a:endParaRPr sz="3000" b="1"/>
          </a:p>
          <a:p>
            <a:pPr marL="0" marR="0" lvl="0" indent="0" algn="ctr" rtl="0">
              <a:lnSpc>
                <a:spcPct val="100000"/>
              </a:lnSpc>
              <a:spcBef>
                <a:spcPts val="0"/>
              </a:spcBef>
              <a:spcAft>
                <a:spcPts val="0"/>
              </a:spcAft>
              <a:buNone/>
            </a:pPr>
            <a:endParaRPr sz="3000" b="1"/>
          </a:p>
        </p:txBody>
      </p:sp>
      <p:pic>
        <p:nvPicPr>
          <p:cNvPr id="474" name="Google Shape;474;p42"/>
          <p:cNvPicPr preferRelativeResize="0"/>
          <p:nvPr/>
        </p:nvPicPr>
        <p:blipFill rotWithShape="1">
          <a:blip r:embed="rId3">
            <a:alphaModFix/>
          </a:blip>
          <a:srcRect r="65738"/>
          <a:stretch/>
        </p:blipFill>
        <p:spPr>
          <a:xfrm>
            <a:off x="4007289" y="2500050"/>
            <a:ext cx="1129374" cy="1507475"/>
          </a:xfrm>
          <a:prstGeom prst="rect">
            <a:avLst/>
          </a:prstGeom>
          <a:noFill/>
          <a:ln>
            <a:noFill/>
          </a:ln>
        </p:spPr>
      </p:pic>
      <p:sp>
        <p:nvSpPr>
          <p:cNvPr id="475" name="Google Shape;475;p42"/>
          <p:cNvSpPr txBox="1">
            <a:spLocks noGrp="1"/>
          </p:cNvSpPr>
          <p:nvPr>
            <p:ph type="ctrTitle"/>
          </p:nvPr>
        </p:nvSpPr>
        <p:spPr>
          <a:xfrm>
            <a:off x="3665525" y="3762825"/>
            <a:ext cx="1812900" cy="5535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s" sz="1800">
                <a:latin typeface="Arial"/>
                <a:ea typeface="Arial"/>
                <a:cs typeface="Arial"/>
                <a:sym typeface="Arial"/>
              </a:rPr>
              <a:t>Kibana</a:t>
            </a:r>
            <a:endParaRPr sz="1800">
              <a:latin typeface="Arial"/>
              <a:ea typeface="Arial"/>
              <a:cs typeface="Arial"/>
              <a:sym typeface="Arial"/>
            </a:endParaRPr>
          </a:p>
          <a:p>
            <a:pPr marL="0" marR="0" lvl="0" indent="0" algn="ctr" rtl="0">
              <a:lnSpc>
                <a:spcPct val="100000"/>
              </a:lnSpc>
              <a:spcBef>
                <a:spcPts val="0"/>
              </a:spcBef>
              <a:spcAft>
                <a:spcPts val="0"/>
              </a:spcAft>
              <a:buNone/>
            </a:pPr>
            <a:endParaRPr sz="30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3"/>
          <p:cNvSpPr txBox="1">
            <a:spLocks noGrp="1"/>
          </p:cNvSpPr>
          <p:nvPr>
            <p:ph type="subTitle" idx="4294967295"/>
          </p:nvPr>
        </p:nvSpPr>
        <p:spPr>
          <a:xfrm>
            <a:off x="1628625" y="124475"/>
            <a:ext cx="6140700" cy="534900"/>
          </a:xfrm>
          <a:prstGeom prst="rect">
            <a:avLst/>
          </a:prstGeom>
          <a:solidFill>
            <a:srgbClr val="20124D"/>
          </a:solidFill>
        </p:spPr>
        <p:txBody>
          <a:bodyPr spcFirstLastPara="1" wrap="square" lIns="91425" tIns="91425" rIns="91425" bIns="91425" anchor="t" anchorCtr="0">
            <a:noAutofit/>
          </a:bodyPr>
          <a:lstStyle/>
          <a:p>
            <a:pPr marL="0" lvl="0" indent="0" algn="ctr" rtl="0">
              <a:spcBef>
                <a:spcPts val="0"/>
              </a:spcBef>
              <a:spcAft>
                <a:spcPts val="0"/>
              </a:spcAft>
              <a:buNone/>
            </a:pPr>
            <a:r>
              <a:rPr lang="es" b="1">
                <a:solidFill>
                  <a:schemeClr val="lt1"/>
                </a:solidFill>
                <a:latin typeface="Nixie One"/>
                <a:ea typeface="Nixie One"/>
                <a:cs typeface="Nixie One"/>
                <a:sym typeface="Nixie One"/>
              </a:rPr>
              <a:t>CIUDAD DE MANTA</a:t>
            </a:r>
            <a:endParaRPr/>
          </a:p>
        </p:txBody>
      </p:sp>
      <p:sp>
        <p:nvSpPr>
          <p:cNvPr id="481" name="Google Shape;481;p43"/>
          <p:cNvSpPr txBox="1">
            <a:spLocks noGrp="1"/>
          </p:cNvSpPr>
          <p:nvPr>
            <p:ph type="body" idx="4294967295"/>
          </p:nvPr>
        </p:nvSpPr>
        <p:spPr>
          <a:xfrm>
            <a:off x="4927675" y="1318950"/>
            <a:ext cx="3513000" cy="33978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s"/>
              <a:t>El </a:t>
            </a:r>
            <a:endParaRPr/>
          </a:p>
          <a:p>
            <a:pPr marL="0" lvl="0" indent="0" algn="just" rtl="0">
              <a:spcBef>
                <a:spcPts val="600"/>
              </a:spcBef>
              <a:spcAft>
                <a:spcPts val="0"/>
              </a:spcAft>
              <a:buNone/>
            </a:pPr>
            <a:endParaRPr/>
          </a:p>
        </p:txBody>
      </p:sp>
      <p:pic>
        <p:nvPicPr>
          <p:cNvPr id="482" name="Google Shape;482;p43"/>
          <p:cNvPicPr preferRelativeResize="0"/>
          <p:nvPr/>
        </p:nvPicPr>
        <p:blipFill>
          <a:blip r:embed="rId3">
            <a:alphaModFix/>
          </a:blip>
          <a:stretch>
            <a:fillRect/>
          </a:stretch>
        </p:blipFill>
        <p:spPr>
          <a:xfrm>
            <a:off x="1468700" y="1033851"/>
            <a:ext cx="6206600" cy="32535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4"/>
          <p:cNvSpPr txBox="1">
            <a:spLocks noGrp="1"/>
          </p:cNvSpPr>
          <p:nvPr>
            <p:ph type="subTitle" idx="4294967295"/>
          </p:nvPr>
        </p:nvSpPr>
        <p:spPr>
          <a:xfrm>
            <a:off x="1628625" y="124475"/>
            <a:ext cx="6140700" cy="534900"/>
          </a:xfrm>
          <a:prstGeom prst="rect">
            <a:avLst/>
          </a:prstGeom>
          <a:solidFill>
            <a:srgbClr val="20124D"/>
          </a:solidFill>
        </p:spPr>
        <p:txBody>
          <a:bodyPr spcFirstLastPara="1" wrap="square" lIns="91425" tIns="91425" rIns="91425" bIns="91425" anchor="t" anchorCtr="0">
            <a:noAutofit/>
          </a:bodyPr>
          <a:lstStyle/>
          <a:p>
            <a:pPr marL="0" lvl="0" indent="0" algn="ctr" rtl="0">
              <a:spcBef>
                <a:spcPts val="0"/>
              </a:spcBef>
              <a:spcAft>
                <a:spcPts val="0"/>
              </a:spcAft>
              <a:buNone/>
            </a:pPr>
            <a:r>
              <a:rPr lang="es" b="1">
                <a:solidFill>
                  <a:schemeClr val="lt1"/>
                </a:solidFill>
                <a:latin typeface="Nixie One"/>
                <a:ea typeface="Nixie One"/>
                <a:cs typeface="Nixie One"/>
                <a:sym typeface="Nixie One"/>
              </a:rPr>
              <a:t>CIUDAD DE MACHALA</a:t>
            </a:r>
            <a:endParaRPr/>
          </a:p>
        </p:txBody>
      </p:sp>
      <p:pic>
        <p:nvPicPr>
          <p:cNvPr id="488" name="Google Shape;488;p44"/>
          <p:cNvPicPr preferRelativeResize="0"/>
          <p:nvPr/>
        </p:nvPicPr>
        <p:blipFill>
          <a:blip r:embed="rId3">
            <a:alphaModFix/>
          </a:blip>
          <a:stretch>
            <a:fillRect/>
          </a:stretch>
        </p:blipFill>
        <p:spPr>
          <a:xfrm>
            <a:off x="2387538" y="797650"/>
            <a:ext cx="4622875" cy="4159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5"/>
          <p:cNvSpPr txBox="1">
            <a:spLocks noGrp="1"/>
          </p:cNvSpPr>
          <p:nvPr>
            <p:ph type="subTitle" idx="4294967295"/>
          </p:nvPr>
        </p:nvSpPr>
        <p:spPr>
          <a:xfrm>
            <a:off x="1628625" y="124475"/>
            <a:ext cx="6140700" cy="534900"/>
          </a:xfrm>
          <a:prstGeom prst="rect">
            <a:avLst/>
          </a:prstGeom>
          <a:solidFill>
            <a:srgbClr val="20124D"/>
          </a:solidFill>
        </p:spPr>
        <p:txBody>
          <a:bodyPr spcFirstLastPara="1" wrap="square" lIns="91425" tIns="91425" rIns="91425" bIns="91425" anchor="t" anchorCtr="0">
            <a:noAutofit/>
          </a:bodyPr>
          <a:lstStyle/>
          <a:p>
            <a:pPr marL="0" lvl="0" indent="0" algn="ctr" rtl="0">
              <a:spcBef>
                <a:spcPts val="0"/>
              </a:spcBef>
              <a:spcAft>
                <a:spcPts val="0"/>
              </a:spcAft>
              <a:buNone/>
            </a:pPr>
            <a:r>
              <a:rPr lang="es" b="1">
                <a:solidFill>
                  <a:schemeClr val="lt1"/>
                </a:solidFill>
                <a:latin typeface="Nixie One"/>
                <a:ea typeface="Nixie One"/>
                <a:cs typeface="Nixie One"/>
                <a:sym typeface="Nixie One"/>
              </a:rPr>
              <a:t>CIUDAD DE PORTOVIEJO</a:t>
            </a:r>
            <a:endParaRPr/>
          </a:p>
        </p:txBody>
      </p:sp>
      <p:pic>
        <p:nvPicPr>
          <p:cNvPr id="494" name="Google Shape;494;p45"/>
          <p:cNvPicPr preferRelativeResize="0"/>
          <p:nvPr/>
        </p:nvPicPr>
        <p:blipFill>
          <a:blip r:embed="rId3">
            <a:alphaModFix/>
          </a:blip>
          <a:stretch>
            <a:fillRect/>
          </a:stretch>
        </p:blipFill>
        <p:spPr>
          <a:xfrm>
            <a:off x="802250" y="811775"/>
            <a:ext cx="4495552" cy="4179325"/>
          </a:xfrm>
          <a:prstGeom prst="rect">
            <a:avLst/>
          </a:prstGeom>
          <a:noFill/>
          <a:ln>
            <a:noFill/>
          </a:ln>
        </p:spPr>
      </p:pic>
      <p:pic>
        <p:nvPicPr>
          <p:cNvPr id="495" name="Google Shape;495;p45"/>
          <p:cNvPicPr preferRelativeResize="0"/>
          <p:nvPr/>
        </p:nvPicPr>
        <p:blipFill>
          <a:blip r:embed="rId4">
            <a:alphaModFix/>
          </a:blip>
          <a:stretch>
            <a:fillRect/>
          </a:stretch>
        </p:blipFill>
        <p:spPr>
          <a:xfrm>
            <a:off x="5525867" y="811775"/>
            <a:ext cx="2541483" cy="4179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6"/>
          <p:cNvSpPr txBox="1">
            <a:spLocks noGrp="1"/>
          </p:cNvSpPr>
          <p:nvPr>
            <p:ph type="subTitle" idx="4294967295"/>
          </p:nvPr>
        </p:nvSpPr>
        <p:spPr>
          <a:xfrm>
            <a:off x="1628625" y="124475"/>
            <a:ext cx="6140700" cy="534900"/>
          </a:xfrm>
          <a:prstGeom prst="rect">
            <a:avLst/>
          </a:prstGeom>
          <a:solidFill>
            <a:srgbClr val="20124D"/>
          </a:solidFill>
        </p:spPr>
        <p:txBody>
          <a:bodyPr spcFirstLastPara="1" wrap="square" lIns="91425" tIns="91425" rIns="91425" bIns="91425" anchor="t" anchorCtr="0">
            <a:noAutofit/>
          </a:bodyPr>
          <a:lstStyle/>
          <a:p>
            <a:pPr marL="0" lvl="0" indent="0" algn="ctr" rtl="0">
              <a:spcBef>
                <a:spcPts val="0"/>
              </a:spcBef>
              <a:spcAft>
                <a:spcPts val="0"/>
              </a:spcAft>
              <a:buNone/>
            </a:pPr>
            <a:r>
              <a:rPr lang="es" b="1">
                <a:solidFill>
                  <a:schemeClr val="lt1"/>
                </a:solidFill>
                <a:latin typeface="Nixie One"/>
                <a:ea typeface="Nixie One"/>
                <a:cs typeface="Nixie One"/>
                <a:sym typeface="Nixie One"/>
              </a:rPr>
              <a:t>CIUDAD DE SANTO DOMINGO</a:t>
            </a:r>
            <a:endParaRPr/>
          </a:p>
        </p:txBody>
      </p:sp>
      <p:pic>
        <p:nvPicPr>
          <p:cNvPr id="501" name="Google Shape;501;p46"/>
          <p:cNvPicPr preferRelativeResize="0"/>
          <p:nvPr/>
        </p:nvPicPr>
        <p:blipFill>
          <a:blip r:embed="rId3">
            <a:alphaModFix/>
          </a:blip>
          <a:stretch>
            <a:fillRect/>
          </a:stretch>
        </p:blipFill>
        <p:spPr>
          <a:xfrm>
            <a:off x="2387525" y="839425"/>
            <a:ext cx="4622875" cy="399173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7"/>
          <p:cNvSpPr txBox="1">
            <a:spLocks noGrp="1"/>
          </p:cNvSpPr>
          <p:nvPr>
            <p:ph type="subTitle" idx="4294967295"/>
          </p:nvPr>
        </p:nvSpPr>
        <p:spPr>
          <a:xfrm>
            <a:off x="1628625" y="124475"/>
            <a:ext cx="6140700" cy="534900"/>
          </a:xfrm>
          <a:prstGeom prst="rect">
            <a:avLst/>
          </a:prstGeom>
          <a:solidFill>
            <a:srgbClr val="20124D"/>
          </a:solidFill>
        </p:spPr>
        <p:txBody>
          <a:bodyPr spcFirstLastPara="1" wrap="square" lIns="91425" tIns="91425" rIns="91425" bIns="91425" anchor="t" anchorCtr="0">
            <a:noAutofit/>
          </a:bodyPr>
          <a:lstStyle/>
          <a:p>
            <a:pPr marL="0" lvl="0" indent="0" algn="ctr" rtl="0">
              <a:spcBef>
                <a:spcPts val="0"/>
              </a:spcBef>
              <a:spcAft>
                <a:spcPts val="0"/>
              </a:spcAft>
              <a:buNone/>
            </a:pPr>
            <a:r>
              <a:rPr lang="es" b="1">
                <a:solidFill>
                  <a:schemeClr val="lt1"/>
                </a:solidFill>
                <a:latin typeface="Nixie One"/>
                <a:ea typeface="Nixie One"/>
                <a:cs typeface="Nixie One"/>
                <a:sym typeface="Nixie One"/>
              </a:rPr>
              <a:t>CIUDAD DE IBARRA</a:t>
            </a:r>
            <a:endParaRPr/>
          </a:p>
        </p:txBody>
      </p:sp>
      <p:pic>
        <p:nvPicPr>
          <p:cNvPr id="507" name="Google Shape;507;p47"/>
          <p:cNvPicPr preferRelativeResize="0"/>
          <p:nvPr/>
        </p:nvPicPr>
        <p:blipFill rotWithShape="1">
          <a:blip r:embed="rId3">
            <a:alphaModFix/>
          </a:blip>
          <a:srcRect l="16859" r="-16859"/>
          <a:stretch/>
        </p:blipFill>
        <p:spPr>
          <a:xfrm>
            <a:off x="2188638" y="728500"/>
            <a:ext cx="4622875" cy="412003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48"/>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 sz="2500" b="1">
                <a:solidFill>
                  <a:schemeClr val="lt1"/>
                </a:solidFill>
              </a:rPr>
              <a:t>RESULTADOS</a:t>
            </a:r>
            <a:endParaRPr sz="2500" b="1">
              <a:solidFill>
                <a:schemeClr val="lt1"/>
              </a:solidFill>
            </a:endParaRPr>
          </a:p>
        </p:txBody>
      </p:sp>
      <p:sp>
        <p:nvSpPr>
          <p:cNvPr id="513" name="Google Shape;513;p48"/>
          <p:cNvSpPr txBox="1">
            <a:spLocks noGrp="1"/>
          </p:cNvSpPr>
          <p:nvPr>
            <p:ph type="body" idx="1"/>
          </p:nvPr>
        </p:nvSpPr>
        <p:spPr>
          <a:xfrm>
            <a:off x="1750800" y="1513000"/>
            <a:ext cx="5642400" cy="30999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s" dirty="0"/>
              <a:t>Se puede observar que una de las ciudades con más número de tweets acerca de sus lugares turísticos es Santo Domingo.</a:t>
            </a:r>
          </a:p>
          <a:p>
            <a:pPr marL="0" lvl="0" indent="0" algn="just" rtl="0">
              <a:spcBef>
                <a:spcPts val="600"/>
              </a:spcBef>
              <a:spcAft>
                <a:spcPts val="0"/>
              </a:spcAft>
              <a:buNone/>
            </a:pPr>
            <a:r>
              <a:rPr lang="es-ES" dirty="0"/>
              <a:t>U</a:t>
            </a:r>
            <a:r>
              <a:rPr lang="es" dirty="0"/>
              <a:t>n dato importante que </a:t>
            </a:r>
            <a:r>
              <a:rPr lang="es-ES" dirty="0"/>
              <a:t>se pudo evidenciar en este estudio es que Carla </a:t>
            </a:r>
            <a:r>
              <a:rPr lang="es-ES" dirty="0" err="1"/>
              <a:t>Zambelli</a:t>
            </a:r>
            <a:r>
              <a:rPr lang="es-ES"/>
              <a:t> postea </a:t>
            </a:r>
            <a:r>
              <a:rPr lang="es-ES" dirty="0"/>
              <a:t>sobre tema turismo en casi todas las </a:t>
            </a:r>
            <a:r>
              <a:rPr lang="es-ES"/>
              <a:t>ciudades analizadas.</a:t>
            </a:r>
            <a:r>
              <a:rPr lang="es" dirty="0"/>
              <a:t> </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49"/>
          <p:cNvSpPr txBox="1">
            <a:spLocks noGrp="1"/>
          </p:cNvSpPr>
          <p:nvPr>
            <p:ph type="ctrTitle"/>
          </p:nvPr>
        </p:nvSpPr>
        <p:spPr>
          <a:xfrm>
            <a:off x="2878525" y="1991825"/>
            <a:ext cx="3387000" cy="11598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s" sz="3500" b="1"/>
              <a:t>CASO DE ESTUDIO </a:t>
            </a:r>
            <a:endParaRPr sz="3500" b="1"/>
          </a:p>
          <a:p>
            <a:pPr marL="0" marR="0" lvl="0" indent="0" algn="ctr" rtl="0">
              <a:lnSpc>
                <a:spcPct val="100000"/>
              </a:lnSpc>
              <a:spcBef>
                <a:spcPts val="0"/>
              </a:spcBef>
              <a:spcAft>
                <a:spcPts val="0"/>
              </a:spcAft>
              <a:buNone/>
            </a:pPr>
            <a:r>
              <a:rPr lang="es" sz="3500" b="1"/>
              <a:t>VIOLENCIA EN ECUADOR</a:t>
            </a:r>
            <a:endParaRPr sz="35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50"/>
          <p:cNvSpPr txBox="1">
            <a:spLocks noGrp="1"/>
          </p:cNvSpPr>
          <p:nvPr>
            <p:ph type="body" idx="1"/>
          </p:nvPr>
        </p:nvSpPr>
        <p:spPr>
          <a:xfrm>
            <a:off x="921150" y="1249225"/>
            <a:ext cx="7301700" cy="33735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es" dirty="0"/>
              <a:t>Para este caso de estudio vamos a recopilar información sobre la violencia que actualmente vivimos en el país, continuamente hemos venido escuchando que se han producido robos, asesinatos, violacione</a:t>
            </a:r>
            <a:r>
              <a:rPr lang="es-ES" dirty="0"/>
              <a:t>s</a:t>
            </a:r>
            <a:r>
              <a:rPr lang="es" dirty="0"/>
              <a:t>, etc.</a:t>
            </a:r>
            <a:endParaRPr dirty="0"/>
          </a:p>
          <a:p>
            <a:pPr marL="0" lvl="0" indent="0" algn="just" rtl="0">
              <a:spcBef>
                <a:spcPts val="600"/>
              </a:spcBef>
              <a:spcAft>
                <a:spcPts val="0"/>
              </a:spcAft>
              <a:buClr>
                <a:schemeClr val="dk1"/>
              </a:buClr>
              <a:buSzPts val="1100"/>
              <a:buFont typeface="Arial"/>
              <a:buNone/>
            </a:pPr>
            <a:r>
              <a:rPr lang="es" dirty="0"/>
              <a:t>De acuerdo con esto queremos conocer que </a:t>
            </a:r>
            <a:r>
              <a:rPr lang="es-ES" dirty="0"/>
              <a:t>ciudades y países postean sobre violencia.</a:t>
            </a:r>
            <a:endParaRPr dirty="0"/>
          </a:p>
          <a:p>
            <a:pPr marL="0" lvl="0" indent="0" algn="just" rtl="0">
              <a:spcBef>
                <a:spcPts val="600"/>
              </a:spcBef>
              <a:spcAft>
                <a:spcPts val="0"/>
              </a:spcAft>
              <a:buNone/>
            </a:pP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51"/>
          <p:cNvSpPr txBox="1">
            <a:spLocks noGrp="1"/>
          </p:cNvSpPr>
          <p:nvPr>
            <p:ph type="title"/>
          </p:nvPr>
        </p:nvSpPr>
        <p:spPr>
          <a:xfrm>
            <a:off x="1514600" y="155875"/>
            <a:ext cx="6306600" cy="11478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s" sz="2500" b="1">
                <a:solidFill>
                  <a:schemeClr val="lt1"/>
                </a:solidFill>
              </a:rPr>
              <a:t>ARQUITECTURA PARA LA SOLUCIÓN VIOLENCIA EN ECUADOR</a:t>
            </a:r>
            <a:endParaRPr sz="2500" b="1">
              <a:solidFill>
                <a:schemeClr val="lt1"/>
              </a:solidFill>
            </a:endParaRPr>
          </a:p>
          <a:p>
            <a:pPr marL="0" marR="0" lvl="0" indent="0" algn="ctr" rtl="0">
              <a:lnSpc>
                <a:spcPct val="100000"/>
              </a:lnSpc>
              <a:spcBef>
                <a:spcPts val="0"/>
              </a:spcBef>
              <a:spcAft>
                <a:spcPts val="0"/>
              </a:spcAft>
              <a:buNone/>
            </a:pPr>
            <a:endParaRPr sz="2500" b="1">
              <a:solidFill>
                <a:schemeClr val="lt1"/>
              </a:solidFill>
            </a:endParaRPr>
          </a:p>
        </p:txBody>
      </p:sp>
      <p:pic>
        <p:nvPicPr>
          <p:cNvPr id="529" name="Google Shape;529;p51"/>
          <p:cNvPicPr preferRelativeResize="0"/>
          <p:nvPr/>
        </p:nvPicPr>
        <p:blipFill rotWithShape="1">
          <a:blip r:embed="rId3">
            <a:alphaModFix/>
          </a:blip>
          <a:srcRect l="827" t="3558" r="1772" b="10685"/>
          <a:stretch/>
        </p:blipFill>
        <p:spPr>
          <a:xfrm>
            <a:off x="971150" y="2021175"/>
            <a:ext cx="7066000" cy="133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6"/>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2500" b="1"/>
              <a:t>OBJETIVOS ESPECÍFICOS</a:t>
            </a:r>
            <a:endParaRPr sz="2500" b="1"/>
          </a:p>
        </p:txBody>
      </p:sp>
      <p:sp>
        <p:nvSpPr>
          <p:cNvPr id="294" name="Google Shape;294;p16"/>
          <p:cNvSpPr txBox="1">
            <a:spLocks noGrp="1"/>
          </p:cNvSpPr>
          <p:nvPr>
            <p:ph type="body" idx="1"/>
          </p:nvPr>
        </p:nvSpPr>
        <p:spPr>
          <a:xfrm>
            <a:off x="1750800" y="1309175"/>
            <a:ext cx="5642400" cy="33975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s" sz="1700"/>
              <a:t>Definir la arquitectura del proyecto.</a:t>
            </a:r>
            <a:endParaRPr sz="1700"/>
          </a:p>
          <a:p>
            <a:pPr marL="457200" lvl="0" indent="0" algn="l" rtl="0">
              <a:spcBef>
                <a:spcPts val="0"/>
              </a:spcBef>
              <a:spcAft>
                <a:spcPts val="0"/>
              </a:spcAft>
              <a:buNone/>
            </a:pPr>
            <a:endParaRPr sz="1700"/>
          </a:p>
          <a:p>
            <a:pPr marL="457200" lvl="0" indent="-336550" algn="l" rtl="0">
              <a:spcBef>
                <a:spcPts val="0"/>
              </a:spcBef>
              <a:spcAft>
                <a:spcPts val="0"/>
              </a:spcAft>
              <a:buSzPts val="1700"/>
              <a:buChar char="◍"/>
            </a:pPr>
            <a:r>
              <a:rPr lang="es" sz="1700"/>
              <a:t>Recopilar datos sobre pulso político en cinco ciudades de Ecuador.</a:t>
            </a:r>
            <a:endParaRPr sz="1700"/>
          </a:p>
          <a:p>
            <a:pPr marL="457200" lvl="0" indent="0" algn="l" rtl="0">
              <a:spcBef>
                <a:spcPts val="0"/>
              </a:spcBef>
              <a:spcAft>
                <a:spcPts val="0"/>
              </a:spcAft>
              <a:buNone/>
            </a:pPr>
            <a:endParaRPr sz="1700"/>
          </a:p>
          <a:p>
            <a:pPr marL="457200" lvl="0" indent="-336550" algn="l" rtl="0">
              <a:spcBef>
                <a:spcPts val="0"/>
              </a:spcBef>
              <a:spcAft>
                <a:spcPts val="0"/>
              </a:spcAft>
              <a:buSzPts val="1700"/>
              <a:buChar char="◍"/>
            </a:pPr>
            <a:r>
              <a:rPr lang="es" sz="1700"/>
              <a:t>Recopilar datos sobre top 10 twitteros en cinco ciudades de Ecuador.</a:t>
            </a:r>
            <a:endParaRPr sz="1700"/>
          </a:p>
          <a:p>
            <a:pPr marL="457200" lvl="0" indent="0" algn="l" rtl="0">
              <a:spcBef>
                <a:spcPts val="0"/>
              </a:spcBef>
              <a:spcAft>
                <a:spcPts val="0"/>
              </a:spcAft>
              <a:buNone/>
            </a:pPr>
            <a:endParaRPr sz="1700"/>
          </a:p>
          <a:p>
            <a:pPr marL="457200" lvl="0" indent="-336550" algn="l" rtl="0">
              <a:spcBef>
                <a:spcPts val="0"/>
              </a:spcBef>
              <a:spcAft>
                <a:spcPts val="0"/>
              </a:spcAft>
              <a:buSzPts val="1700"/>
              <a:buChar char="◍"/>
            </a:pPr>
            <a:r>
              <a:rPr lang="es" sz="1700"/>
              <a:t>Recopilar datos sobre un tema de interés personal.</a:t>
            </a:r>
            <a:endParaRPr sz="1700"/>
          </a:p>
          <a:p>
            <a:pPr marL="457200" lvl="0" indent="0" algn="l" rtl="0">
              <a:spcBef>
                <a:spcPts val="0"/>
              </a:spcBef>
              <a:spcAft>
                <a:spcPts val="0"/>
              </a:spcAft>
              <a:buNone/>
            </a:pPr>
            <a:endParaRPr sz="1700"/>
          </a:p>
          <a:p>
            <a:pPr marL="457200" lvl="0" indent="-336550" algn="l" rtl="0">
              <a:spcBef>
                <a:spcPts val="0"/>
              </a:spcBef>
              <a:spcAft>
                <a:spcPts val="0"/>
              </a:spcAft>
              <a:buSzPts val="1700"/>
              <a:buChar char="◍"/>
            </a:pPr>
            <a:r>
              <a:rPr lang="es" sz="1700"/>
              <a:t>Visualizar los datos.</a:t>
            </a:r>
            <a:endParaRPr sz="1100">
              <a:solidFill>
                <a:schemeClr val="dk1"/>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endParaRPr sz="1400">
              <a:solidFill>
                <a:srgbClr val="000000"/>
              </a:solidFill>
              <a:latin typeface="Arial"/>
              <a:ea typeface="Arial"/>
              <a:cs typeface="Arial"/>
              <a:sym typeface="Arial"/>
            </a:endParaRPr>
          </a:p>
          <a:p>
            <a:pPr marL="0" lvl="0" indent="0" algn="l" rtl="0">
              <a:spcBef>
                <a:spcPts val="60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52"/>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 sz="2500" b="1">
                <a:solidFill>
                  <a:schemeClr val="lt1"/>
                </a:solidFill>
              </a:rPr>
              <a:t>EXTRACCIÓN DE DATOS</a:t>
            </a:r>
            <a:endParaRPr sz="2500" b="1">
              <a:solidFill>
                <a:schemeClr val="lt1"/>
              </a:solidFill>
            </a:endParaRPr>
          </a:p>
          <a:p>
            <a:pPr marL="0" marR="0" lvl="0" indent="0" algn="ctr" rtl="0">
              <a:lnSpc>
                <a:spcPct val="100000"/>
              </a:lnSpc>
              <a:spcBef>
                <a:spcPts val="0"/>
              </a:spcBef>
              <a:spcAft>
                <a:spcPts val="0"/>
              </a:spcAft>
              <a:buClr>
                <a:srgbClr val="000000"/>
              </a:buClr>
              <a:buSzPts val="1100"/>
              <a:buFont typeface="Arial"/>
              <a:buNone/>
            </a:pPr>
            <a:endParaRPr sz="2500" b="1">
              <a:solidFill>
                <a:schemeClr val="lt1"/>
              </a:solidFill>
            </a:endParaRPr>
          </a:p>
        </p:txBody>
      </p:sp>
      <p:pic>
        <p:nvPicPr>
          <p:cNvPr id="535" name="Google Shape;535;p52"/>
          <p:cNvPicPr preferRelativeResize="0"/>
          <p:nvPr/>
        </p:nvPicPr>
        <p:blipFill rotWithShape="1">
          <a:blip r:embed="rId3">
            <a:alphaModFix/>
          </a:blip>
          <a:srcRect l="1388" t="4005" r="2188" b="7176"/>
          <a:stretch/>
        </p:blipFill>
        <p:spPr>
          <a:xfrm>
            <a:off x="911200" y="1565575"/>
            <a:ext cx="4899775" cy="1222925"/>
          </a:xfrm>
          <a:prstGeom prst="rect">
            <a:avLst/>
          </a:prstGeom>
          <a:noFill/>
          <a:ln>
            <a:noFill/>
          </a:ln>
        </p:spPr>
      </p:pic>
      <p:pic>
        <p:nvPicPr>
          <p:cNvPr id="536" name="Google Shape;536;p52"/>
          <p:cNvPicPr preferRelativeResize="0"/>
          <p:nvPr/>
        </p:nvPicPr>
        <p:blipFill rotWithShape="1">
          <a:blip r:embed="rId4">
            <a:alphaModFix/>
          </a:blip>
          <a:srcRect l="800" t="7413" r="1571" b="15437"/>
          <a:stretch/>
        </p:blipFill>
        <p:spPr>
          <a:xfrm>
            <a:off x="2047950" y="3088225"/>
            <a:ext cx="5719000" cy="598000"/>
          </a:xfrm>
          <a:prstGeom prst="rect">
            <a:avLst/>
          </a:prstGeom>
          <a:noFill/>
          <a:ln>
            <a:noFill/>
          </a:ln>
        </p:spPr>
      </p:pic>
      <p:pic>
        <p:nvPicPr>
          <p:cNvPr id="537" name="Google Shape;537;p52"/>
          <p:cNvPicPr preferRelativeResize="0"/>
          <p:nvPr/>
        </p:nvPicPr>
        <p:blipFill>
          <a:blip r:embed="rId5">
            <a:alphaModFix/>
          </a:blip>
          <a:stretch>
            <a:fillRect/>
          </a:stretch>
        </p:blipFill>
        <p:spPr>
          <a:xfrm>
            <a:off x="2488825" y="4150375"/>
            <a:ext cx="5783950" cy="451225"/>
          </a:xfrm>
          <a:prstGeom prst="rect">
            <a:avLst/>
          </a:prstGeom>
          <a:noFill/>
          <a:ln w="28575" cap="flat" cmpd="sng">
            <a:solidFill>
              <a:srgbClr val="000000"/>
            </a:solidFill>
            <a:prstDash val="solid"/>
            <a:round/>
            <a:headEnd type="none" w="sm" len="sm"/>
            <a:tailEnd type="none" w="sm" len="sm"/>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53"/>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 sz="2500" b="1">
                <a:solidFill>
                  <a:schemeClr val="lt1"/>
                </a:solidFill>
              </a:rPr>
              <a:t>CONFIGURACIÓN EN LOGSTASH</a:t>
            </a:r>
            <a:endParaRPr sz="2500" b="1">
              <a:solidFill>
                <a:schemeClr val="lt1"/>
              </a:solidFill>
            </a:endParaRPr>
          </a:p>
        </p:txBody>
      </p:sp>
      <p:pic>
        <p:nvPicPr>
          <p:cNvPr id="543" name="Google Shape;543;p53"/>
          <p:cNvPicPr preferRelativeResize="0"/>
          <p:nvPr/>
        </p:nvPicPr>
        <p:blipFill rotWithShape="1">
          <a:blip r:embed="rId3">
            <a:alphaModFix/>
          </a:blip>
          <a:srcRect l="1187" t="2354" r="2231" b="4578"/>
          <a:stretch/>
        </p:blipFill>
        <p:spPr>
          <a:xfrm>
            <a:off x="863250" y="1457650"/>
            <a:ext cx="3660400" cy="1714500"/>
          </a:xfrm>
          <a:prstGeom prst="rect">
            <a:avLst/>
          </a:prstGeom>
          <a:noFill/>
          <a:ln>
            <a:noFill/>
          </a:ln>
        </p:spPr>
      </p:pic>
      <p:pic>
        <p:nvPicPr>
          <p:cNvPr id="544" name="Google Shape;544;p53"/>
          <p:cNvPicPr preferRelativeResize="0"/>
          <p:nvPr/>
        </p:nvPicPr>
        <p:blipFill rotWithShape="1">
          <a:blip r:embed="rId4">
            <a:alphaModFix/>
          </a:blip>
          <a:srcRect l="1532" t="6327" r="2063" b="9864"/>
          <a:stretch/>
        </p:blipFill>
        <p:spPr>
          <a:xfrm>
            <a:off x="3141250" y="3411950"/>
            <a:ext cx="4843775" cy="8760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54"/>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 sz="2500" b="1">
                <a:solidFill>
                  <a:schemeClr val="lt1"/>
                </a:solidFill>
              </a:rPr>
              <a:t>ÍNDICE CREADO EN CEREBRO </a:t>
            </a:r>
            <a:endParaRPr sz="2500" b="1">
              <a:solidFill>
                <a:schemeClr val="lt1"/>
              </a:solidFill>
            </a:endParaRPr>
          </a:p>
        </p:txBody>
      </p:sp>
      <p:pic>
        <p:nvPicPr>
          <p:cNvPr id="550" name="Google Shape;550;p54"/>
          <p:cNvPicPr preferRelativeResize="0"/>
          <p:nvPr/>
        </p:nvPicPr>
        <p:blipFill>
          <a:blip r:embed="rId3">
            <a:alphaModFix/>
          </a:blip>
          <a:stretch>
            <a:fillRect/>
          </a:stretch>
        </p:blipFill>
        <p:spPr>
          <a:xfrm>
            <a:off x="3128425" y="1655550"/>
            <a:ext cx="2887150" cy="22290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55"/>
          <p:cNvSpPr txBox="1">
            <a:spLocks noGrp="1"/>
          </p:cNvSpPr>
          <p:nvPr>
            <p:ph type="ctrTitle"/>
          </p:nvPr>
        </p:nvSpPr>
        <p:spPr>
          <a:xfrm>
            <a:off x="2878525" y="1991825"/>
            <a:ext cx="3387000" cy="8319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s" sz="3000" b="1"/>
              <a:t>VISUALIZACIÓN</a:t>
            </a:r>
            <a:r>
              <a:rPr lang="es" b="1"/>
              <a:t> </a:t>
            </a:r>
            <a:r>
              <a:rPr lang="es" sz="3000" b="1"/>
              <a:t>DE DATOS</a:t>
            </a:r>
            <a:endParaRPr sz="3000" b="1"/>
          </a:p>
          <a:p>
            <a:pPr marL="0" marR="0" lvl="0" indent="0" algn="ctr" rtl="0">
              <a:lnSpc>
                <a:spcPct val="100000"/>
              </a:lnSpc>
              <a:spcBef>
                <a:spcPts val="0"/>
              </a:spcBef>
              <a:spcAft>
                <a:spcPts val="0"/>
              </a:spcAft>
              <a:buNone/>
            </a:pPr>
            <a:endParaRPr sz="3000" b="1"/>
          </a:p>
        </p:txBody>
      </p:sp>
      <p:pic>
        <p:nvPicPr>
          <p:cNvPr id="556" name="Google Shape;556;p55"/>
          <p:cNvPicPr preferRelativeResize="0"/>
          <p:nvPr/>
        </p:nvPicPr>
        <p:blipFill rotWithShape="1">
          <a:blip r:embed="rId3">
            <a:alphaModFix/>
          </a:blip>
          <a:srcRect r="65738"/>
          <a:stretch/>
        </p:blipFill>
        <p:spPr>
          <a:xfrm>
            <a:off x="4007289" y="2500050"/>
            <a:ext cx="1129374" cy="1507475"/>
          </a:xfrm>
          <a:prstGeom prst="rect">
            <a:avLst/>
          </a:prstGeom>
          <a:noFill/>
          <a:ln>
            <a:noFill/>
          </a:ln>
        </p:spPr>
      </p:pic>
      <p:sp>
        <p:nvSpPr>
          <p:cNvPr id="557" name="Google Shape;557;p55"/>
          <p:cNvSpPr txBox="1">
            <a:spLocks noGrp="1"/>
          </p:cNvSpPr>
          <p:nvPr>
            <p:ph type="ctrTitle"/>
          </p:nvPr>
        </p:nvSpPr>
        <p:spPr>
          <a:xfrm>
            <a:off x="3665525" y="3762825"/>
            <a:ext cx="1812900" cy="5535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s" sz="1800">
                <a:latin typeface="Arial"/>
                <a:ea typeface="Arial"/>
                <a:cs typeface="Arial"/>
                <a:sym typeface="Arial"/>
              </a:rPr>
              <a:t>Kibana</a:t>
            </a:r>
            <a:endParaRPr sz="1800">
              <a:latin typeface="Arial"/>
              <a:ea typeface="Arial"/>
              <a:cs typeface="Arial"/>
              <a:sym typeface="Arial"/>
            </a:endParaRPr>
          </a:p>
          <a:p>
            <a:pPr marL="0" marR="0" lvl="0" indent="0" algn="ctr" rtl="0">
              <a:lnSpc>
                <a:spcPct val="100000"/>
              </a:lnSpc>
              <a:spcBef>
                <a:spcPts val="0"/>
              </a:spcBef>
              <a:spcAft>
                <a:spcPts val="0"/>
              </a:spcAft>
              <a:buNone/>
            </a:pPr>
            <a:endParaRPr sz="3000"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56"/>
          <p:cNvSpPr txBox="1">
            <a:spLocks noGrp="1"/>
          </p:cNvSpPr>
          <p:nvPr>
            <p:ph type="subTitle" idx="4294967295"/>
          </p:nvPr>
        </p:nvSpPr>
        <p:spPr>
          <a:xfrm>
            <a:off x="1724525" y="124475"/>
            <a:ext cx="5984700" cy="534900"/>
          </a:xfrm>
          <a:prstGeom prst="rect">
            <a:avLst/>
          </a:prstGeom>
          <a:solidFill>
            <a:srgbClr val="20124D"/>
          </a:solidFill>
        </p:spPr>
        <p:txBody>
          <a:bodyPr spcFirstLastPara="1" wrap="square" lIns="91425" tIns="91425" rIns="91425" bIns="91425" anchor="t" anchorCtr="0">
            <a:noAutofit/>
          </a:bodyPr>
          <a:lstStyle/>
          <a:p>
            <a:pPr marL="0" lvl="0" indent="0" algn="ctr" rtl="0">
              <a:spcBef>
                <a:spcPts val="0"/>
              </a:spcBef>
              <a:spcAft>
                <a:spcPts val="0"/>
              </a:spcAft>
              <a:buNone/>
            </a:pPr>
            <a:r>
              <a:rPr lang="es" b="1">
                <a:solidFill>
                  <a:schemeClr val="lt1"/>
                </a:solidFill>
                <a:latin typeface="Nixie One"/>
                <a:ea typeface="Nixie One"/>
                <a:cs typeface="Nixie One"/>
                <a:sym typeface="Nixie One"/>
              </a:rPr>
              <a:t>VIOLENCIA EN ECUADOR</a:t>
            </a:r>
            <a:endParaRPr/>
          </a:p>
        </p:txBody>
      </p:sp>
      <p:pic>
        <p:nvPicPr>
          <p:cNvPr id="563" name="Google Shape;563;p56"/>
          <p:cNvPicPr preferRelativeResize="0"/>
          <p:nvPr/>
        </p:nvPicPr>
        <p:blipFill>
          <a:blip r:embed="rId3">
            <a:alphaModFix/>
          </a:blip>
          <a:stretch>
            <a:fillRect/>
          </a:stretch>
        </p:blipFill>
        <p:spPr>
          <a:xfrm>
            <a:off x="578225" y="728650"/>
            <a:ext cx="2919925" cy="4154001"/>
          </a:xfrm>
          <a:prstGeom prst="rect">
            <a:avLst/>
          </a:prstGeom>
          <a:noFill/>
          <a:ln>
            <a:noFill/>
          </a:ln>
        </p:spPr>
      </p:pic>
      <p:pic>
        <p:nvPicPr>
          <p:cNvPr id="564" name="Google Shape;564;p56"/>
          <p:cNvPicPr preferRelativeResize="0"/>
          <p:nvPr/>
        </p:nvPicPr>
        <p:blipFill rotWithShape="1">
          <a:blip r:embed="rId4">
            <a:alphaModFix/>
          </a:blip>
          <a:srcRect b="25423"/>
          <a:stretch/>
        </p:blipFill>
        <p:spPr>
          <a:xfrm>
            <a:off x="3734025" y="1378050"/>
            <a:ext cx="4835199" cy="28552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57"/>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 sz="2500" b="1">
                <a:solidFill>
                  <a:schemeClr val="lt1"/>
                </a:solidFill>
              </a:rPr>
              <a:t>RESULTADOS</a:t>
            </a:r>
            <a:endParaRPr sz="2500" b="1">
              <a:solidFill>
                <a:schemeClr val="lt1"/>
              </a:solidFill>
            </a:endParaRPr>
          </a:p>
        </p:txBody>
      </p:sp>
      <p:sp>
        <p:nvSpPr>
          <p:cNvPr id="570" name="Google Shape;570;p57"/>
          <p:cNvSpPr txBox="1">
            <a:spLocks noGrp="1"/>
          </p:cNvSpPr>
          <p:nvPr>
            <p:ph type="body" idx="1"/>
          </p:nvPr>
        </p:nvSpPr>
        <p:spPr>
          <a:xfrm>
            <a:off x="1750800" y="1513000"/>
            <a:ext cx="5642400" cy="30999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s" dirty="0"/>
              <a:t>La mayor cantidad de n</a:t>
            </a:r>
            <a:r>
              <a:rPr lang="es-ES" dirty="0"/>
              <a:t>ú</a:t>
            </a:r>
            <a:r>
              <a:rPr lang="es" dirty="0"/>
              <a:t>mero de tweets acerca del tema se encuentra en la provincia de Guayaquil y podemos agregar que el paìs que más ha difundido tweets acerca del tema de violencia en el Ecuador es Colombia.  </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58"/>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 sz="2500" b="1">
                <a:solidFill>
                  <a:schemeClr val="lt1"/>
                </a:solidFill>
              </a:rPr>
              <a:t>RÉPLICAS  DE LAS BASE DE DATOS</a:t>
            </a:r>
            <a:endParaRPr sz="2500" b="1">
              <a:solidFill>
                <a:schemeClr val="lt1"/>
              </a:solidFill>
            </a:endParaRPr>
          </a:p>
        </p:txBody>
      </p:sp>
      <p:pic>
        <p:nvPicPr>
          <p:cNvPr id="576" name="Google Shape;576;p58"/>
          <p:cNvPicPr preferRelativeResize="0"/>
          <p:nvPr/>
        </p:nvPicPr>
        <p:blipFill rotWithShape="1">
          <a:blip r:embed="rId3">
            <a:alphaModFix/>
          </a:blip>
          <a:srcRect l="1543" t="5221" r="1968" b="11376"/>
          <a:stretch/>
        </p:blipFill>
        <p:spPr>
          <a:xfrm>
            <a:off x="2529750" y="1517600"/>
            <a:ext cx="4366000" cy="731375"/>
          </a:xfrm>
          <a:prstGeom prst="rect">
            <a:avLst/>
          </a:prstGeom>
          <a:noFill/>
          <a:ln>
            <a:noFill/>
          </a:ln>
        </p:spPr>
      </p:pic>
      <p:pic>
        <p:nvPicPr>
          <p:cNvPr id="577" name="Google Shape;577;p58"/>
          <p:cNvPicPr preferRelativeResize="0"/>
          <p:nvPr/>
        </p:nvPicPr>
        <p:blipFill rotWithShape="1">
          <a:blip r:embed="rId4">
            <a:alphaModFix/>
          </a:blip>
          <a:srcRect l="9" t="4331" r="2855" b="4676"/>
          <a:stretch/>
        </p:blipFill>
        <p:spPr>
          <a:xfrm>
            <a:off x="726725" y="2474900"/>
            <a:ext cx="4015500" cy="2195950"/>
          </a:xfrm>
          <a:prstGeom prst="rect">
            <a:avLst/>
          </a:prstGeom>
          <a:noFill/>
          <a:ln>
            <a:noFill/>
          </a:ln>
        </p:spPr>
      </p:pic>
      <p:pic>
        <p:nvPicPr>
          <p:cNvPr id="578" name="Google Shape;578;p58"/>
          <p:cNvPicPr preferRelativeResize="0"/>
          <p:nvPr/>
        </p:nvPicPr>
        <p:blipFill rotWithShape="1">
          <a:blip r:embed="rId5">
            <a:alphaModFix/>
          </a:blip>
          <a:srcRect l="1749" r="2676" b="4662"/>
          <a:stretch/>
        </p:blipFill>
        <p:spPr>
          <a:xfrm>
            <a:off x="4881525" y="2474900"/>
            <a:ext cx="3803500" cy="21959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9"/>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 sz="2500" b="1">
                <a:solidFill>
                  <a:schemeClr val="lt1"/>
                </a:solidFill>
              </a:rPr>
              <a:t>RÉPLICAS DE LAS BASES DE DATOS</a:t>
            </a:r>
            <a:endParaRPr sz="2500" b="1">
              <a:solidFill>
                <a:schemeClr val="lt1"/>
              </a:solidFill>
            </a:endParaRPr>
          </a:p>
        </p:txBody>
      </p:sp>
      <p:pic>
        <p:nvPicPr>
          <p:cNvPr id="584" name="Google Shape;584;p59"/>
          <p:cNvPicPr preferRelativeResize="0"/>
          <p:nvPr/>
        </p:nvPicPr>
        <p:blipFill>
          <a:blip r:embed="rId3">
            <a:alphaModFix/>
          </a:blip>
          <a:stretch>
            <a:fillRect/>
          </a:stretch>
        </p:blipFill>
        <p:spPr>
          <a:xfrm>
            <a:off x="1177238" y="1147800"/>
            <a:ext cx="6789526" cy="3869375"/>
          </a:xfrm>
          <a:prstGeom prst="rect">
            <a:avLst/>
          </a:prstGeom>
          <a:noFill/>
          <a:ln w="38100" cap="flat" cmpd="sng">
            <a:solidFill>
              <a:srgbClr val="000000"/>
            </a:solidFill>
            <a:prstDash val="solid"/>
            <a:round/>
            <a:headEnd type="none" w="sm" len="sm"/>
            <a:tailEnd type="none" w="sm" len="sm"/>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60"/>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 sz="2500" b="1">
                <a:solidFill>
                  <a:schemeClr val="lt1"/>
                </a:solidFill>
              </a:rPr>
              <a:t>CONCLUSIONES Y/O RECOMENDACIONES</a:t>
            </a:r>
            <a:endParaRPr sz="2500" b="1">
              <a:solidFill>
                <a:schemeClr val="lt1"/>
              </a:solidFill>
            </a:endParaRPr>
          </a:p>
        </p:txBody>
      </p:sp>
      <p:sp>
        <p:nvSpPr>
          <p:cNvPr id="590" name="Google Shape;590;p60"/>
          <p:cNvSpPr txBox="1">
            <a:spLocks noGrp="1"/>
          </p:cNvSpPr>
          <p:nvPr>
            <p:ph type="body" idx="1"/>
          </p:nvPr>
        </p:nvSpPr>
        <p:spPr>
          <a:xfrm>
            <a:off x="1203000" y="1301800"/>
            <a:ext cx="6738000" cy="3561000"/>
          </a:xfrm>
          <a:prstGeom prst="rect">
            <a:avLst/>
          </a:prstGeom>
        </p:spPr>
        <p:txBody>
          <a:bodyPr spcFirstLastPara="1" wrap="square" lIns="91425" tIns="91425" rIns="91425" bIns="91425" anchor="t" anchorCtr="0">
            <a:noAutofit/>
          </a:bodyPr>
          <a:lstStyle/>
          <a:p>
            <a:pPr marL="457200" marR="0" lvl="0" indent="-355600" algn="just" rtl="0">
              <a:lnSpc>
                <a:spcPct val="100000"/>
              </a:lnSpc>
              <a:spcBef>
                <a:spcPts val="600"/>
              </a:spcBef>
              <a:spcAft>
                <a:spcPts val="0"/>
              </a:spcAft>
              <a:buSzPts val="2000"/>
              <a:buChar char="◍"/>
            </a:pPr>
            <a:r>
              <a:rPr lang="es"/>
              <a:t>De acuerdo con los resultados encontrados podemos decir que la minería de datos sobre temas particulares y de interés social nos permite conocer que está pasando a nuestro alrededor y en base a ello tomar decisiones.</a:t>
            </a:r>
            <a:endParaRPr/>
          </a:p>
          <a:p>
            <a:pPr marL="457200" marR="0" lvl="0" indent="0" algn="just" rtl="0">
              <a:lnSpc>
                <a:spcPct val="100000"/>
              </a:lnSpc>
              <a:spcBef>
                <a:spcPts val="600"/>
              </a:spcBef>
              <a:spcAft>
                <a:spcPts val="0"/>
              </a:spcAft>
              <a:buNone/>
            </a:pPr>
            <a:endParaRPr/>
          </a:p>
          <a:p>
            <a:pPr marL="457200" marR="0" lvl="0" indent="-355600" algn="just" rtl="0">
              <a:lnSpc>
                <a:spcPct val="100000"/>
              </a:lnSpc>
              <a:spcBef>
                <a:spcPts val="600"/>
              </a:spcBef>
              <a:spcAft>
                <a:spcPts val="0"/>
              </a:spcAft>
              <a:buSzPts val="2000"/>
              <a:buChar char="◍"/>
            </a:pPr>
            <a:r>
              <a:rPr lang="es"/>
              <a:t>El estudio de los datos llega a ser  importantes si se realiza un buen análisis de estos, ya que de nada sirve tener una gran cantidad de datos sin no sabemos cómo manejarlos o explotarlos.</a:t>
            </a:r>
            <a:endParaRPr sz="1100">
              <a:solidFill>
                <a:schemeClr val="dk1"/>
              </a:solidFill>
              <a:latin typeface="Arial"/>
              <a:ea typeface="Arial"/>
              <a:cs typeface="Arial"/>
              <a:sym typeface="Arial"/>
            </a:endParaRPr>
          </a:p>
          <a:p>
            <a:pPr marL="0" lvl="0" indent="0" algn="l" rtl="0">
              <a:spcBef>
                <a:spcPts val="60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61"/>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 sz="2500" b="1">
                <a:solidFill>
                  <a:schemeClr val="lt1"/>
                </a:solidFill>
              </a:rPr>
              <a:t>PROBLEMAS ENCONTRADOS</a:t>
            </a:r>
            <a:endParaRPr sz="2500" b="1">
              <a:solidFill>
                <a:schemeClr val="lt1"/>
              </a:solidFill>
            </a:endParaRPr>
          </a:p>
        </p:txBody>
      </p:sp>
      <p:sp>
        <p:nvSpPr>
          <p:cNvPr id="596" name="Google Shape;596;p61"/>
          <p:cNvSpPr txBox="1">
            <a:spLocks noGrp="1"/>
          </p:cNvSpPr>
          <p:nvPr>
            <p:ph type="body" idx="1"/>
          </p:nvPr>
        </p:nvSpPr>
        <p:spPr>
          <a:xfrm>
            <a:off x="745800" y="1147800"/>
            <a:ext cx="7652400" cy="3942600"/>
          </a:xfrm>
          <a:prstGeom prst="rect">
            <a:avLst/>
          </a:prstGeom>
        </p:spPr>
        <p:txBody>
          <a:bodyPr spcFirstLastPara="1" wrap="square" lIns="91425" tIns="91425" rIns="91425" bIns="91425" anchor="t" anchorCtr="0">
            <a:noAutofit/>
          </a:bodyPr>
          <a:lstStyle/>
          <a:p>
            <a:pPr marL="457200" marR="0" lvl="0" indent="-355600" algn="just" rtl="0">
              <a:lnSpc>
                <a:spcPct val="100000"/>
              </a:lnSpc>
              <a:spcBef>
                <a:spcPts val="600"/>
              </a:spcBef>
              <a:spcAft>
                <a:spcPts val="0"/>
              </a:spcAft>
              <a:buSzPts val="2000"/>
              <a:buChar char="◍"/>
            </a:pPr>
            <a:r>
              <a:rPr lang="es"/>
              <a:t>El mayor problema que hemos encontrado en la ejecución del proyecto es realizar visualizaciones de los datos que reflejen información relevante de estos, puestos que los datos de Twitter tienen varios parámetros y resulta complicado encontrar parámetros importantes para su estudio.</a:t>
            </a:r>
            <a:endParaRPr/>
          </a:p>
          <a:p>
            <a:pPr marL="457200" marR="0" lvl="0" indent="0" algn="just" rtl="0">
              <a:lnSpc>
                <a:spcPct val="100000"/>
              </a:lnSpc>
              <a:spcBef>
                <a:spcPts val="600"/>
              </a:spcBef>
              <a:spcAft>
                <a:spcPts val="0"/>
              </a:spcAft>
              <a:buNone/>
            </a:pPr>
            <a:endParaRPr/>
          </a:p>
          <a:p>
            <a:pPr marL="457200" marR="0" lvl="0" indent="-355600" algn="just" rtl="0">
              <a:lnSpc>
                <a:spcPct val="100000"/>
              </a:lnSpc>
              <a:spcBef>
                <a:spcPts val="600"/>
              </a:spcBef>
              <a:spcAft>
                <a:spcPts val="0"/>
              </a:spcAft>
              <a:buSzPts val="2000"/>
              <a:buChar char="◍"/>
            </a:pPr>
            <a:r>
              <a:rPr lang="es"/>
              <a:t>Otro problema fue el uso de las credenciales de cuenta privada de Twitter para la búsqueda de datos, puesto que unas funcionaban en un momento y luego ya no, por lo que fue complicado la recolección de la información.</a:t>
            </a:r>
            <a:endParaRPr/>
          </a:p>
          <a:p>
            <a:pPr marL="0" lvl="0" indent="0" algn="l" rtl="0">
              <a:spcBef>
                <a:spcPts val="6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7"/>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2500" b="1"/>
              <a:t>RECURSOS Y HERRAMIENTAS</a:t>
            </a:r>
            <a:endParaRPr sz="2500" b="1"/>
          </a:p>
        </p:txBody>
      </p:sp>
      <p:sp>
        <p:nvSpPr>
          <p:cNvPr id="300" name="Google Shape;300;p17"/>
          <p:cNvSpPr txBox="1">
            <a:spLocks noGrp="1"/>
          </p:cNvSpPr>
          <p:nvPr>
            <p:ph type="body" idx="1"/>
          </p:nvPr>
        </p:nvSpPr>
        <p:spPr>
          <a:xfrm>
            <a:off x="531525" y="1297175"/>
            <a:ext cx="8272800" cy="2930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t>Computador 1:</a:t>
            </a:r>
            <a:endParaRPr sz="1700" b="1"/>
          </a:p>
          <a:p>
            <a:pPr marL="457200" lvl="0" indent="-336550" algn="l" rtl="0">
              <a:spcBef>
                <a:spcPts val="600"/>
              </a:spcBef>
              <a:spcAft>
                <a:spcPts val="0"/>
              </a:spcAft>
              <a:buSzPts val="1700"/>
              <a:buChar char="◍"/>
            </a:pPr>
            <a:r>
              <a:rPr lang="es" sz="1700"/>
              <a:t>Procesador: Intel® Core™ i3-2310M CPU @ 2.10 GHz</a:t>
            </a:r>
            <a:endParaRPr sz="1700"/>
          </a:p>
          <a:p>
            <a:pPr marL="457200" lvl="0" indent="-336550" algn="l" rtl="0">
              <a:spcBef>
                <a:spcPts val="0"/>
              </a:spcBef>
              <a:spcAft>
                <a:spcPts val="0"/>
              </a:spcAft>
              <a:buSzPts val="1700"/>
              <a:buChar char="◍"/>
            </a:pPr>
            <a:r>
              <a:rPr lang="es" sz="1700"/>
              <a:t>Memoria instalada (RAM): 4,00 GB</a:t>
            </a:r>
            <a:endParaRPr sz="1700"/>
          </a:p>
          <a:p>
            <a:pPr marL="457200" lvl="0" indent="-336550" algn="l" rtl="0">
              <a:spcBef>
                <a:spcPts val="0"/>
              </a:spcBef>
              <a:spcAft>
                <a:spcPts val="0"/>
              </a:spcAft>
              <a:buSzPts val="1700"/>
              <a:buChar char="◍"/>
            </a:pPr>
            <a:r>
              <a:rPr lang="es" sz="1700"/>
              <a:t>Tipo de sistema: Sistema operativo de 64 bits, procesador x64</a:t>
            </a:r>
            <a:endParaRPr sz="1700"/>
          </a:p>
          <a:p>
            <a:pPr marL="0" lvl="0" indent="0" algn="l" rtl="0">
              <a:lnSpc>
                <a:spcPct val="115000"/>
              </a:lnSpc>
              <a:spcBef>
                <a:spcPts val="0"/>
              </a:spcBef>
              <a:spcAft>
                <a:spcPts val="0"/>
              </a:spcAft>
              <a:buClr>
                <a:schemeClr val="dk1"/>
              </a:buClr>
              <a:buSzPts val="1100"/>
              <a:buFont typeface="Arial"/>
              <a:buNone/>
            </a:pPr>
            <a:r>
              <a:rPr lang="es" sz="1700"/>
              <a:t> </a:t>
            </a:r>
            <a:endParaRPr sz="1700"/>
          </a:p>
          <a:p>
            <a:pPr marL="0" lvl="0" indent="0" algn="l" rtl="0">
              <a:lnSpc>
                <a:spcPct val="115000"/>
              </a:lnSpc>
              <a:spcBef>
                <a:spcPts val="0"/>
              </a:spcBef>
              <a:spcAft>
                <a:spcPts val="0"/>
              </a:spcAft>
              <a:buClr>
                <a:schemeClr val="dk1"/>
              </a:buClr>
              <a:buSzPts val="1100"/>
              <a:buFont typeface="Arial"/>
              <a:buNone/>
            </a:pPr>
            <a:r>
              <a:rPr lang="es" sz="1700" b="1"/>
              <a:t>Computador 2:</a:t>
            </a:r>
            <a:endParaRPr sz="1700" b="1"/>
          </a:p>
          <a:p>
            <a:pPr marL="457200" lvl="0" indent="-336550" algn="l" rtl="0">
              <a:spcBef>
                <a:spcPts val="600"/>
              </a:spcBef>
              <a:spcAft>
                <a:spcPts val="0"/>
              </a:spcAft>
              <a:buSzPts val="1700"/>
              <a:buChar char="◍"/>
            </a:pPr>
            <a:r>
              <a:rPr lang="es" sz="1700"/>
              <a:t>Procesador: AMD E2-1800 APU with Radeon™ HD Graphics 1.70 GHZ</a:t>
            </a:r>
            <a:endParaRPr sz="1700"/>
          </a:p>
          <a:p>
            <a:pPr marL="457200" lvl="0" indent="-336550" algn="l" rtl="0">
              <a:spcBef>
                <a:spcPts val="0"/>
              </a:spcBef>
              <a:spcAft>
                <a:spcPts val="0"/>
              </a:spcAft>
              <a:buSzPts val="1700"/>
              <a:buChar char="◍"/>
            </a:pPr>
            <a:r>
              <a:rPr lang="es" sz="1700"/>
              <a:t>Memoria instalada (RAM): 6,00 GB</a:t>
            </a:r>
            <a:endParaRPr sz="1700"/>
          </a:p>
          <a:p>
            <a:pPr marL="457200" lvl="0" indent="-336550" algn="l" rtl="0">
              <a:spcBef>
                <a:spcPts val="0"/>
              </a:spcBef>
              <a:spcAft>
                <a:spcPts val="0"/>
              </a:spcAft>
              <a:buSzPts val="1700"/>
              <a:buChar char="◍"/>
            </a:pPr>
            <a:r>
              <a:rPr lang="es" sz="1700"/>
              <a:t>Tipo de sistema: Sistema operativo de 64 bits, procesador x64</a:t>
            </a:r>
            <a:endParaRPr sz="1100">
              <a:solidFill>
                <a:schemeClr val="dk1"/>
              </a:solidFill>
              <a:latin typeface="Arial"/>
              <a:ea typeface="Arial"/>
              <a:cs typeface="Arial"/>
              <a:sym typeface="Arial"/>
            </a:endParaRPr>
          </a:p>
          <a:p>
            <a:pPr marL="0" lvl="0" indent="0" algn="l" rtl="0">
              <a:spcBef>
                <a:spcPts val="6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8"/>
          <p:cNvSpPr/>
          <p:nvPr/>
        </p:nvSpPr>
        <p:spPr>
          <a:xfrm>
            <a:off x="5144400" y="1369125"/>
            <a:ext cx="3213000" cy="3099900"/>
          </a:xfrm>
          <a:prstGeom prst="ellipse">
            <a:avLst/>
          </a:prstGeom>
          <a:solidFill>
            <a:srgbClr val="F3F3F3"/>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8"/>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 sz="2500" b="1">
                <a:solidFill>
                  <a:schemeClr val="lt1"/>
                </a:solidFill>
              </a:rPr>
              <a:t>RECURSOS Y HERRAMIENTAS</a:t>
            </a:r>
            <a:endParaRPr/>
          </a:p>
        </p:txBody>
      </p:sp>
      <p:sp>
        <p:nvSpPr>
          <p:cNvPr id="307" name="Google Shape;307;p18"/>
          <p:cNvSpPr txBox="1">
            <a:spLocks noGrp="1"/>
          </p:cNvSpPr>
          <p:nvPr>
            <p:ph type="body" idx="1"/>
          </p:nvPr>
        </p:nvSpPr>
        <p:spPr>
          <a:xfrm>
            <a:off x="1750800" y="1513000"/>
            <a:ext cx="3393600" cy="30999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s"/>
              <a:t>Python</a:t>
            </a:r>
            <a:endParaRPr/>
          </a:p>
          <a:p>
            <a:pPr marL="457200" lvl="0" indent="-355600" algn="l" rtl="0">
              <a:lnSpc>
                <a:spcPct val="115000"/>
              </a:lnSpc>
              <a:spcBef>
                <a:spcPts val="0"/>
              </a:spcBef>
              <a:spcAft>
                <a:spcPts val="0"/>
              </a:spcAft>
              <a:buSzPts val="2000"/>
              <a:buChar char="◍"/>
            </a:pPr>
            <a:r>
              <a:rPr lang="es"/>
              <a:t>Base de datos CouchDB</a:t>
            </a:r>
            <a:endParaRPr/>
          </a:p>
          <a:p>
            <a:pPr marL="457200" lvl="0" indent="-355600" algn="l" rtl="0">
              <a:lnSpc>
                <a:spcPct val="115000"/>
              </a:lnSpc>
              <a:spcBef>
                <a:spcPts val="0"/>
              </a:spcBef>
              <a:spcAft>
                <a:spcPts val="0"/>
              </a:spcAft>
              <a:buSzPts val="2000"/>
              <a:buChar char="◍"/>
            </a:pPr>
            <a:r>
              <a:rPr lang="es"/>
              <a:t>Java jdk</a:t>
            </a:r>
            <a:endParaRPr/>
          </a:p>
          <a:p>
            <a:pPr marL="457200" lvl="0" indent="-355600" algn="l" rtl="0">
              <a:lnSpc>
                <a:spcPct val="115000"/>
              </a:lnSpc>
              <a:spcBef>
                <a:spcPts val="0"/>
              </a:spcBef>
              <a:spcAft>
                <a:spcPts val="0"/>
              </a:spcAft>
              <a:buSzPts val="2000"/>
              <a:buChar char="◍"/>
            </a:pPr>
            <a:r>
              <a:rPr lang="es"/>
              <a:t>Elasticsearch</a:t>
            </a:r>
            <a:endParaRPr/>
          </a:p>
          <a:p>
            <a:pPr marL="457200" lvl="0" indent="-355600" algn="l" rtl="0">
              <a:lnSpc>
                <a:spcPct val="115000"/>
              </a:lnSpc>
              <a:spcBef>
                <a:spcPts val="0"/>
              </a:spcBef>
              <a:spcAft>
                <a:spcPts val="0"/>
              </a:spcAft>
              <a:buSzPts val="2000"/>
              <a:buChar char="◍"/>
            </a:pPr>
            <a:r>
              <a:rPr lang="es"/>
              <a:t>Logstash</a:t>
            </a:r>
            <a:endParaRPr/>
          </a:p>
          <a:p>
            <a:pPr marL="457200" lvl="0" indent="-355600" algn="l" rtl="0">
              <a:lnSpc>
                <a:spcPct val="115000"/>
              </a:lnSpc>
              <a:spcBef>
                <a:spcPts val="0"/>
              </a:spcBef>
              <a:spcAft>
                <a:spcPts val="0"/>
              </a:spcAft>
              <a:buSzPts val="2000"/>
              <a:buChar char="◍"/>
            </a:pPr>
            <a:r>
              <a:rPr lang="es"/>
              <a:t>Cerebro</a:t>
            </a:r>
            <a:endParaRPr/>
          </a:p>
          <a:p>
            <a:pPr marL="457200" lvl="0" indent="-355600" algn="l" rtl="0">
              <a:lnSpc>
                <a:spcPct val="115000"/>
              </a:lnSpc>
              <a:spcBef>
                <a:spcPts val="0"/>
              </a:spcBef>
              <a:spcAft>
                <a:spcPts val="0"/>
              </a:spcAft>
              <a:buSzPts val="2000"/>
              <a:buChar char="◍"/>
            </a:pPr>
            <a:r>
              <a:rPr lang="es"/>
              <a:t>Kibana</a:t>
            </a:r>
            <a:endParaRPr>
              <a:solidFill>
                <a:schemeClr val="dk1"/>
              </a:solidFill>
              <a:latin typeface="Arial"/>
              <a:ea typeface="Arial"/>
              <a:cs typeface="Arial"/>
              <a:sym typeface="Arial"/>
            </a:endParaRPr>
          </a:p>
          <a:p>
            <a:pPr marL="0" lvl="0" indent="0" algn="l" rtl="0">
              <a:spcBef>
                <a:spcPts val="600"/>
              </a:spcBef>
              <a:spcAft>
                <a:spcPts val="0"/>
              </a:spcAft>
              <a:buNone/>
            </a:pPr>
            <a:endParaRPr/>
          </a:p>
        </p:txBody>
      </p:sp>
      <p:pic>
        <p:nvPicPr>
          <p:cNvPr id="308" name="Google Shape;308;p18"/>
          <p:cNvPicPr preferRelativeResize="0"/>
          <p:nvPr/>
        </p:nvPicPr>
        <p:blipFill>
          <a:blip r:embed="rId3">
            <a:alphaModFix/>
          </a:blip>
          <a:stretch>
            <a:fillRect/>
          </a:stretch>
        </p:blipFill>
        <p:spPr>
          <a:xfrm rot="-1256363">
            <a:off x="5584950" y="1455225"/>
            <a:ext cx="1895552" cy="947776"/>
          </a:xfrm>
          <a:prstGeom prst="rect">
            <a:avLst/>
          </a:prstGeom>
          <a:noFill/>
          <a:ln>
            <a:noFill/>
          </a:ln>
        </p:spPr>
      </p:pic>
      <p:pic>
        <p:nvPicPr>
          <p:cNvPr id="309" name="Google Shape;309;p18"/>
          <p:cNvPicPr preferRelativeResize="0"/>
          <p:nvPr/>
        </p:nvPicPr>
        <p:blipFill>
          <a:blip r:embed="rId4">
            <a:alphaModFix/>
          </a:blip>
          <a:stretch>
            <a:fillRect/>
          </a:stretch>
        </p:blipFill>
        <p:spPr>
          <a:xfrm rot="649327">
            <a:off x="7309377" y="1912238"/>
            <a:ext cx="719374" cy="1319028"/>
          </a:xfrm>
          <a:prstGeom prst="rect">
            <a:avLst/>
          </a:prstGeom>
          <a:noFill/>
          <a:ln>
            <a:noFill/>
          </a:ln>
        </p:spPr>
      </p:pic>
      <p:pic>
        <p:nvPicPr>
          <p:cNvPr id="310" name="Google Shape;310;p18"/>
          <p:cNvPicPr preferRelativeResize="0"/>
          <p:nvPr/>
        </p:nvPicPr>
        <p:blipFill>
          <a:blip r:embed="rId5">
            <a:alphaModFix/>
          </a:blip>
          <a:stretch>
            <a:fillRect/>
          </a:stretch>
        </p:blipFill>
        <p:spPr>
          <a:xfrm rot="-777363">
            <a:off x="5182149" y="2180153"/>
            <a:ext cx="2047645" cy="947775"/>
          </a:xfrm>
          <a:prstGeom prst="rect">
            <a:avLst/>
          </a:prstGeom>
          <a:noFill/>
          <a:ln>
            <a:noFill/>
          </a:ln>
        </p:spPr>
      </p:pic>
      <p:pic>
        <p:nvPicPr>
          <p:cNvPr id="311" name="Google Shape;311;p18"/>
          <p:cNvPicPr preferRelativeResize="0"/>
          <p:nvPr/>
        </p:nvPicPr>
        <p:blipFill>
          <a:blip r:embed="rId6">
            <a:alphaModFix/>
          </a:blip>
          <a:stretch>
            <a:fillRect/>
          </a:stretch>
        </p:blipFill>
        <p:spPr>
          <a:xfrm rot="-1203170">
            <a:off x="5788123" y="3431781"/>
            <a:ext cx="1793403" cy="706659"/>
          </a:xfrm>
          <a:prstGeom prst="rect">
            <a:avLst/>
          </a:prstGeom>
          <a:noFill/>
          <a:ln>
            <a:noFill/>
          </a:ln>
        </p:spPr>
      </p:pic>
      <p:pic>
        <p:nvPicPr>
          <p:cNvPr id="312" name="Google Shape;312;p18"/>
          <p:cNvPicPr preferRelativeResize="0"/>
          <p:nvPr/>
        </p:nvPicPr>
        <p:blipFill>
          <a:blip r:embed="rId7">
            <a:alphaModFix/>
          </a:blip>
          <a:stretch>
            <a:fillRect/>
          </a:stretch>
        </p:blipFill>
        <p:spPr>
          <a:xfrm rot="446505">
            <a:off x="5380937" y="3123477"/>
            <a:ext cx="1406574" cy="6432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9"/>
          <p:cNvSpPr txBox="1">
            <a:spLocks noGrp="1"/>
          </p:cNvSpPr>
          <p:nvPr>
            <p:ph type="ctrTitle"/>
          </p:nvPr>
        </p:nvSpPr>
        <p:spPr>
          <a:xfrm>
            <a:off x="2878525" y="1991825"/>
            <a:ext cx="3387000" cy="11598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 sz="3500" b="1"/>
              <a:t>CASO DE ESTUDIO PULSO POLÍTICO</a:t>
            </a:r>
            <a:endParaRPr sz="3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0"/>
          <p:cNvSpPr txBox="1">
            <a:spLocks noGrp="1"/>
          </p:cNvSpPr>
          <p:nvPr>
            <p:ph type="body" idx="1"/>
          </p:nvPr>
        </p:nvSpPr>
        <p:spPr>
          <a:xfrm>
            <a:off x="863250" y="1261225"/>
            <a:ext cx="6990000" cy="33978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es"/>
              <a:t>El próximo 24 de marzo se elegirán nuevos representantes para cumplir con las responsabilidades de la alcaldía, por lo cual vamos a recoger datos en cinco ciudades de Ecuador: Quito, Cuenca, Guayas, Ambato y Tulcán con el fin de analizar estos y conocer que candidatos son los más mencionados dentro de estas ciudades.</a:t>
            </a:r>
            <a:endParaRPr/>
          </a:p>
          <a:p>
            <a:pPr marL="0" lvl="0" indent="0" algn="just" rtl="0">
              <a:spcBef>
                <a:spcPts val="600"/>
              </a:spcBef>
              <a:spcAft>
                <a:spcPts val="0"/>
              </a:spcAft>
              <a:buClr>
                <a:schemeClr val="dk1"/>
              </a:buClr>
              <a:buSzPts val="1100"/>
              <a:buFont typeface="Arial"/>
              <a:buNone/>
            </a:pPr>
            <a:r>
              <a:rPr lang="es"/>
              <a:t>El propósito de analizar estos datos es llegar a conocer a breves rasgos quienes podrían ocupar el cargo de alcalde en estas ciudades.</a:t>
            </a:r>
            <a:endParaRPr/>
          </a:p>
          <a:p>
            <a:pPr marL="0" lvl="0" indent="0" algn="just" rtl="0">
              <a:spcBef>
                <a:spcPts val="6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title" idx="4294967295"/>
          </p:nvPr>
        </p:nvSpPr>
        <p:spPr>
          <a:xfrm>
            <a:off x="5503200" y="1768500"/>
            <a:ext cx="3640800" cy="16065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 sz="2500" b="1">
                <a:solidFill>
                  <a:schemeClr val="lt1"/>
                </a:solidFill>
              </a:rPr>
              <a:t>ARQUITECTURA PARA LA SOLUCIÓN PULSO POLÍTICO</a:t>
            </a:r>
            <a:endParaRPr sz="2500" b="1">
              <a:solidFill>
                <a:schemeClr val="lt1"/>
              </a:solidFill>
            </a:endParaRPr>
          </a:p>
          <a:p>
            <a:pPr marL="0" marR="0" lvl="0" indent="0" algn="ctr" rtl="0">
              <a:lnSpc>
                <a:spcPct val="100000"/>
              </a:lnSpc>
              <a:spcBef>
                <a:spcPts val="0"/>
              </a:spcBef>
              <a:spcAft>
                <a:spcPts val="0"/>
              </a:spcAft>
              <a:buClr>
                <a:srgbClr val="000000"/>
              </a:buClr>
              <a:buSzPts val="1100"/>
              <a:buFont typeface="Arial"/>
              <a:buNone/>
            </a:pPr>
            <a:endParaRPr sz="2500" b="1">
              <a:solidFill>
                <a:schemeClr val="lt1"/>
              </a:solidFill>
            </a:endParaRPr>
          </a:p>
        </p:txBody>
      </p:sp>
      <p:pic>
        <p:nvPicPr>
          <p:cNvPr id="328" name="Google Shape;328;p21"/>
          <p:cNvPicPr preferRelativeResize="0"/>
          <p:nvPr/>
        </p:nvPicPr>
        <p:blipFill>
          <a:blip r:embed="rId3">
            <a:alphaModFix/>
          </a:blip>
          <a:stretch>
            <a:fillRect/>
          </a:stretch>
        </p:blipFill>
        <p:spPr>
          <a:xfrm>
            <a:off x="83925" y="83925"/>
            <a:ext cx="5311350" cy="4975650"/>
          </a:xfrm>
          <a:prstGeom prst="rect">
            <a:avLst/>
          </a:prstGeom>
          <a:noFill/>
          <a:ln>
            <a:noFill/>
          </a:ln>
        </p:spPr>
      </p:pic>
    </p:spTree>
  </p:cSld>
  <p:clrMapOvr>
    <a:masterClrMapping/>
  </p:clrMapOvr>
</p:sld>
</file>

<file path=ppt/theme/theme1.xml><?xml version="1.0" encoding="utf-8"?>
<a:theme xmlns:a="http://schemas.openxmlformats.org/drawingml/2006/main" name="Hecat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882</Words>
  <Application>Microsoft Office PowerPoint</Application>
  <PresentationFormat>Presentación en pantalla (16:9)</PresentationFormat>
  <Paragraphs>101</Paragraphs>
  <Slides>49</Slides>
  <Notes>49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49</vt:i4>
      </vt:variant>
    </vt:vector>
  </HeadingPairs>
  <TitlesOfParts>
    <vt:vector size="53" baseType="lpstr">
      <vt:lpstr>Nixie One</vt:lpstr>
      <vt:lpstr>Inconsolata</vt:lpstr>
      <vt:lpstr>Arial</vt:lpstr>
      <vt:lpstr>Hecate template</vt:lpstr>
      <vt:lpstr>ESCUELA POLITÉCNICA NACIONAL </vt:lpstr>
      <vt:lpstr>INTRODUCCIÓN</vt:lpstr>
      <vt:lpstr>OBJETIVO GENERAL</vt:lpstr>
      <vt:lpstr>OBJETIVOS ESPECÍFICOS</vt:lpstr>
      <vt:lpstr>RECURSOS Y HERRAMIENTAS</vt:lpstr>
      <vt:lpstr>RECURSOS Y HERRAMIENTAS</vt:lpstr>
      <vt:lpstr>CASO DE ESTUDIO PULSO POLÍTICO</vt:lpstr>
      <vt:lpstr>Presentación de PowerPoint</vt:lpstr>
      <vt:lpstr>ARQUITECTURA PARA LA SOLUCIÓN PULSO POLÍTICO </vt:lpstr>
      <vt:lpstr>EXTRACCIÓN DE DATOS </vt:lpstr>
      <vt:lpstr>EXTRACCIÓN DE DATOS </vt:lpstr>
      <vt:lpstr>ÍNDICE DE MAPEO</vt:lpstr>
      <vt:lpstr>CREACIÓN DE LOS ÍNDICES EN ELASTICSEARCH</vt:lpstr>
      <vt:lpstr>CONFIGURACIÓN EN LOGSTASH</vt:lpstr>
      <vt:lpstr>CARGA DE DATOS VISTA DESE CEREBRO</vt:lpstr>
      <vt:lpstr>VISUALIZACIÓN DE DATOS </vt:lpstr>
      <vt:lpstr>Presentación de PowerPoint</vt:lpstr>
      <vt:lpstr>Presentación de PowerPoint</vt:lpstr>
      <vt:lpstr>Presentación de PowerPoint</vt:lpstr>
      <vt:lpstr>Presentación de PowerPoint</vt:lpstr>
      <vt:lpstr>Presentación de PowerPoint</vt:lpstr>
      <vt:lpstr>RESULTADOS</vt:lpstr>
      <vt:lpstr>CASO DE ESTUDIO  TOP 10 TWITTEROS</vt:lpstr>
      <vt:lpstr>Presentación de PowerPoint</vt:lpstr>
      <vt:lpstr>ARQUITECTURA PARA LA SOLUCIÓN TOP 10 TWITTEROS </vt:lpstr>
      <vt:lpstr>EXTRACCIÓN DE DATOS </vt:lpstr>
      <vt:lpstr>ÍNDICES CREADOS EN CEREBRO</vt:lpstr>
      <vt:lpstr>CONFIGURACIÓN EN LOGSTASH</vt:lpstr>
      <vt:lpstr>ALMACENAMIENTO DE DATOS</vt:lpstr>
      <vt:lpstr>VISUALIZACIÓN DE DATOS </vt:lpstr>
      <vt:lpstr>Presentación de PowerPoint</vt:lpstr>
      <vt:lpstr>Presentación de PowerPoint</vt:lpstr>
      <vt:lpstr>Presentación de PowerPoint</vt:lpstr>
      <vt:lpstr>Presentación de PowerPoint</vt:lpstr>
      <vt:lpstr>Presentación de PowerPoint</vt:lpstr>
      <vt:lpstr>RESULTADOS</vt:lpstr>
      <vt:lpstr>CASO DE ESTUDIO  VIOLENCIA EN ECUADOR</vt:lpstr>
      <vt:lpstr>Presentación de PowerPoint</vt:lpstr>
      <vt:lpstr>ARQUITECTURA PARA LA SOLUCIÓN VIOLENCIA EN ECUADOR </vt:lpstr>
      <vt:lpstr>EXTRACCIÓN DE DATOS </vt:lpstr>
      <vt:lpstr>CONFIGURACIÓN EN LOGSTASH</vt:lpstr>
      <vt:lpstr>ÍNDICE CREADO EN CEREBRO </vt:lpstr>
      <vt:lpstr>VISUALIZACIÓN DE DATOS </vt:lpstr>
      <vt:lpstr>Presentación de PowerPoint</vt:lpstr>
      <vt:lpstr>RESULTADOS</vt:lpstr>
      <vt:lpstr>RÉPLICAS  DE LAS BASE DE DATOS</vt:lpstr>
      <vt:lpstr>RÉPLICAS DE LAS BASES DE DATOS</vt:lpstr>
      <vt:lpstr>CONCLUSIONES Y/O RECOMENDACIONES</vt:lpstr>
      <vt:lpstr>PROBLEMAS ENCONTRADOS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ESCUELA POLITÉCNICA NACIONAL </dc:title>
  <cp:lastModifiedBy>JOSE LUIS ALTAMIRANO TACO</cp:lastModifiedBy>
  <cp:revision>5</cp:revision>
  <dcterms:modified xsi:type="dcterms:W3CDTF">2019-02-05T21:21:03Z</dcterms:modified>
</cp:coreProperties>
</file>