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F2BFCA3-C31C-4BA3-8769-E904E509D494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026695"/>
            <a:ext cx="10379319" cy="2213655"/>
          </a:xfrm>
        </p:spPr>
        <p:txBody>
          <a:bodyPr/>
          <a:lstStyle/>
          <a:p>
            <a:r>
              <a:rPr lang="es-ES" sz="7200" dirty="0">
                <a:latin typeface="Bodoni MT Black" panose="02070A03080606020203" pitchFamily="18" charset="0"/>
              </a:rPr>
              <a:t>EVALUACION PROCESUAL HITO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463534-E760-4B46-A37D-2F4575AD3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17652"/>
            <a:ext cx="8825658" cy="138748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Bahnschrift SemiBold" panose="020B0502040204020203" pitchFamily="34" charset="0"/>
              </a:rPr>
              <a:t>BASE DE DATOS II</a:t>
            </a:r>
          </a:p>
          <a:p>
            <a:pPr algn="ctr"/>
            <a:r>
              <a:rPr lang="es-ES" sz="3200" dirty="0">
                <a:latin typeface="Bahnschrift SemiBold" panose="020B0502040204020203" pitchFamily="34" charset="0"/>
              </a:rPr>
              <a:t>Luis Alvarez Medina</a:t>
            </a:r>
          </a:p>
        </p:txBody>
      </p:sp>
    </p:spTree>
    <p:extLst>
      <p:ext uri="{BB962C8B-B14F-4D97-AF65-F5344CB8AC3E}">
        <p14:creationId xmlns:p14="http://schemas.microsoft.com/office/powerpoint/2010/main" val="423588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75131E81-273E-425E-B27A-917B5DB6700D}"/>
              </a:ext>
            </a:extLst>
          </p:cNvPr>
          <p:cNvSpPr txBox="1">
            <a:spLocks/>
          </p:cNvSpPr>
          <p:nvPr/>
        </p:nvSpPr>
        <p:spPr bwMode="gray">
          <a:xfrm>
            <a:off x="1190465" y="534490"/>
            <a:ext cx="9729069" cy="1114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latin typeface="Bodoni MT Black" panose="02070A03080606020203" pitchFamily="18" charset="0"/>
              </a:rPr>
              <a:t>¿Cual es la diferencia entre las funciones de agresión y funciones creados por el DBA? Es decir funciones creadas por el usuario. </a:t>
            </a:r>
            <a:endParaRPr lang="es-ES" sz="1800" b="1" dirty="0">
              <a:latin typeface="Bodoni MT Black" panose="02070A03080606020203" pitchFamily="18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D4A88ED-4DEB-4EF2-A157-8819E3B76C90}"/>
              </a:ext>
            </a:extLst>
          </p:cNvPr>
          <p:cNvSpPr txBox="1">
            <a:spLocks/>
          </p:cNvSpPr>
          <p:nvPr/>
        </p:nvSpPr>
        <p:spPr bwMode="gray">
          <a:xfrm>
            <a:off x="770999" y="1570580"/>
            <a:ext cx="9794687" cy="1509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Las funciones de agresión son las que viene con el servidor de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MySQl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, como puede ser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count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(), sum,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max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, etc.</a:t>
            </a:r>
          </a:p>
          <a:p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Las funciones creados por el DBA son las funciones que los usuarios creamos para una tarea en específico.</a:t>
            </a:r>
          </a:p>
          <a:p>
            <a:endParaRPr lang="es-ES" u="sng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4" name="Google Shape;2675;p43">
            <a:extLst>
              <a:ext uri="{FF2B5EF4-FFF2-40B4-BE49-F238E27FC236}">
                <a16:creationId xmlns:a16="http://schemas.microsoft.com/office/drawing/2014/main" id="{0B976D21-67B2-436C-822F-94573876A541}"/>
              </a:ext>
            </a:extLst>
          </p:cNvPr>
          <p:cNvGrpSpPr/>
          <p:nvPr/>
        </p:nvGrpSpPr>
        <p:grpSpPr>
          <a:xfrm>
            <a:off x="534123" y="754460"/>
            <a:ext cx="560012" cy="558601"/>
            <a:chOff x="851175" y="1582401"/>
            <a:chExt cx="964872" cy="964872"/>
          </a:xfrm>
        </p:grpSpPr>
        <p:sp>
          <p:nvSpPr>
            <p:cNvPr id="15" name="Google Shape;2676;p43">
              <a:extLst>
                <a:ext uri="{FF2B5EF4-FFF2-40B4-BE49-F238E27FC236}">
                  <a16:creationId xmlns:a16="http://schemas.microsoft.com/office/drawing/2014/main" id="{0F058D5A-AC2C-4BEC-83AE-AF26B301F09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6" name="Google Shape;2677;p43">
              <a:extLst>
                <a:ext uri="{FF2B5EF4-FFF2-40B4-BE49-F238E27FC236}">
                  <a16:creationId xmlns:a16="http://schemas.microsoft.com/office/drawing/2014/main" id="{C4D8F9F4-BA10-4F17-B5D5-F9457454A1A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09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84759542-35C7-49D5-A695-714820E3B1BB}"/>
              </a:ext>
            </a:extLst>
          </p:cNvPr>
          <p:cNvSpPr txBox="1">
            <a:spLocks/>
          </p:cNvSpPr>
          <p:nvPr/>
        </p:nvSpPr>
        <p:spPr bwMode="gray">
          <a:xfrm>
            <a:off x="1190465" y="3080552"/>
            <a:ext cx="9729069" cy="1114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latin typeface="Bodoni MT Black" panose="02070A03080606020203" pitchFamily="18" charset="0"/>
              </a:rPr>
              <a:t>¿Busque y defina a qué se referirá cuando se habla de parámetros de entrada y salida en MySQL?</a:t>
            </a:r>
            <a:endParaRPr lang="es-ES" sz="1800" b="1" dirty="0">
              <a:latin typeface="Bodoni MT Black" panose="02070A03080606020203" pitchFamily="18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B0A5137-92D0-4EF7-A7EE-E869186C63D1}"/>
              </a:ext>
            </a:extLst>
          </p:cNvPr>
          <p:cNvSpPr txBox="1">
            <a:spLocks/>
          </p:cNvSpPr>
          <p:nvPr/>
        </p:nvSpPr>
        <p:spPr bwMode="gray">
          <a:xfrm>
            <a:off x="770999" y="4116642"/>
            <a:ext cx="9794687" cy="1509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Parametros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de entrada: estos son los datos que ingresan  una función ya sea numérico o tipo cadena,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lso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caules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pasan por el procedimiento de la función a al que le damos estos valores.</a:t>
            </a:r>
          </a:p>
          <a:p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Salida: son esos datos resultantes de la función tras haber recibido uno o varios parámetros el cual se  almacena en una variable de tipo cadena o tipo numéricos. 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Google Shape;2675;p43">
            <a:extLst>
              <a:ext uri="{FF2B5EF4-FFF2-40B4-BE49-F238E27FC236}">
                <a16:creationId xmlns:a16="http://schemas.microsoft.com/office/drawing/2014/main" id="{D6EFF230-DED5-43B5-95CD-FC95B15C7840}"/>
              </a:ext>
            </a:extLst>
          </p:cNvPr>
          <p:cNvGrpSpPr/>
          <p:nvPr/>
        </p:nvGrpSpPr>
        <p:grpSpPr>
          <a:xfrm>
            <a:off x="534123" y="3300522"/>
            <a:ext cx="560012" cy="558601"/>
            <a:chOff x="851175" y="1582401"/>
            <a:chExt cx="964872" cy="964872"/>
          </a:xfrm>
        </p:grpSpPr>
        <p:sp>
          <p:nvSpPr>
            <p:cNvPr id="17" name="Google Shape;2676;p43">
              <a:extLst>
                <a:ext uri="{FF2B5EF4-FFF2-40B4-BE49-F238E27FC236}">
                  <a16:creationId xmlns:a16="http://schemas.microsoft.com/office/drawing/2014/main" id="{E15C99DC-0643-40C6-B0D5-2931C2A9D7C9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8" name="Google Shape;2677;p43">
              <a:extLst>
                <a:ext uri="{FF2B5EF4-FFF2-40B4-BE49-F238E27FC236}">
                  <a16:creationId xmlns:a16="http://schemas.microsoft.com/office/drawing/2014/main" id="{BE1A44D8-CC35-43CD-92DE-EC7AE30F356F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10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57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821" y="1953126"/>
            <a:ext cx="8518358" cy="2951747"/>
          </a:xfrm>
        </p:spPr>
        <p:txBody>
          <a:bodyPr/>
          <a:lstStyle/>
          <a:p>
            <a:r>
              <a:rPr lang="es-ES" sz="9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odoni MT Black" panose="02070A03080606020203" pitchFamily="18" charset="0"/>
              </a:rPr>
              <a:t>PARTE PRACTICA</a:t>
            </a:r>
          </a:p>
        </p:txBody>
      </p:sp>
    </p:spTree>
    <p:extLst>
      <p:ext uri="{BB962C8B-B14F-4D97-AF65-F5344CB8AC3E}">
        <p14:creationId xmlns:p14="http://schemas.microsoft.com/office/powerpoint/2010/main" val="360490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026695"/>
            <a:ext cx="10379319" cy="558601"/>
          </a:xfrm>
        </p:spPr>
        <p:txBody>
          <a:bodyPr/>
          <a:lstStyle/>
          <a:p>
            <a:r>
              <a:rPr lang="es-ES" sz="2400" dirty="0">
                <a:latin typeface="Bodoni MT Black" panose="02070A03080606020203" pitchFamily="18" charset="0"/>
              </a:rPr>
              <a:t>Crear la siguiente base de datos y sus registros.</a:t>
            </a:r>
          </a:p>
        </p:txBody>
      </p:sp>
      <p:grpSp>
        <p:nvGrpSpPr>
          <p:cNvPr id="4" name="Google Shape;2675;p43">
            <a:extLst>
              <a:ext uri="{FF2B5EF4-FFF2-40B4-BE49-F238E27FC236}">
                <a16:creationId xmlns:a16="http://schemas.microsoft.com/office/drawing/2014/main" id="{8DCAFF94-C711-4CE4-A38C-82BBA00B551B}"/>
              </a:ext>
            </a:extLst>
          </p:cNvPr>
          <p:cNvGrpSpPr/>
          <p:nvPr/>
        </p:nvGrpSpPr>
        <p:grpSpPr>
          <a:xfrm>
            <a:off x="498612" y="1026695"/>
            <a:ext cx="560012" cy="558601"/>
            <a:chOff x="851175" y="1582401"/>
            <a:chExt cx="964872" cy="964872"/>
          </a:xfrm>
        </p:grpSpPr>
        <p:sp>
          <p:nvSpPr>
            <p:cNvPr id="5" name="Google Shape;2676;p43">
              <a:extLst>
                <a:ext uri="{FF2B5EF4-FFF2-40B4-BE49-F238E27FC236}">
                  <a16:creationId xmlns:a16="http://schemas.microsoft.com/office/drawing/2014/main" id="{19199715-71B0-4CE5-84CE-047418A69EB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" name="Google Shape;2677;p43">
              <a:extLst>
                <a:ext uri="{FF2B5EF4-FFF2-40B4-BE49-F238E27FC236}">
                  <a16:creationId xmlns:a16="http://schemas.microsoft.com/office/drawing/2014/main" id="{5EF10A91-A956-4621-8E15-FF542931CFC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11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Rectangle 1">
            <a:extLst>
              <a:ext uri="{FF2B5EF4-FFF2-40B4-BE49-F238E27FC236}">
                <a16:creationId xmlns:a16="http://schemas.microsoft.com/office/drawing/2014/main" id="{F4EA491E-192D-4AF4-AC2F-6A10372B5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18" y="1600065"/>
            <a:ext cx="226215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table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estudifiantes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id_est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auto_increment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primary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key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nombres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fono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email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direccion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seco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698BC0B0-0EC8-42B5-9D9B-30250537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00" y="3619599"/>
            <a:ext cx="230063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table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materias(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id_mat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auto_increment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primary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key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nombre_mat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cod_mat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3D90386-397E-480E-AA1A-303D0F111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2" y="1564924"/>
            <a:ext cx="2967479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table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inscripcion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id_ins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auto_increment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primary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key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semestre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gestion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id_est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id_mat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foreign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key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id_est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references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estudifiantes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id_est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foreign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key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id_mat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references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materias(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id_mat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2DA6D317-6E3F-47D2-8F07-A2344767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00" y="4684090"/>
            <a:ext cx="516840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estudifiantes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fono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email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direccion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seco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Miguel'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'Gonzales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Veliz'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2832115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'miguel@gmail.com'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'Av. 6 de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Agosto'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'masculino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'Sandra'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Mavir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Uria'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2832115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'sandra@gmail.com'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'Av. 6 de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Agosto'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'femenino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'Joel'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Adubiri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Mondar'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2832115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'joel@gmail.com'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'Av. 6 de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Agosto'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'masculino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Andrea'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'Arias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Ballesteros'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2832115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'andrea@gmail.com'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'Av. 6 de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Agosto'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'femenino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Santos'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'Montes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Valenzuela'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24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2832115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'santos@gmail.com'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'Av. 6 de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Agosto'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'masculino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D0CDCDF5-5601-4F77-9A08-E35CCFB5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521" y="3655534"/>
            <a:ext cx="276229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materias(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nombre_mat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cod_mat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Introduccion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a la Arquitectura'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'ARQ-101'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'Urbanismo y Diseno'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'ARQ-102'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'Dibujo y Pintura Arquitectonico'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'ARQ-103'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Matematica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discreta'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'ARQ-104'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Fisica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Basica'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'ARQ-105'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840BF9E-3034-4783-87D9-2FA71371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991" y="1585296"/>
            <a:ext cx="3031599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inscripcion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semestre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gestion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id_est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id_mat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'1er Semestre'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2018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'2do Semestre'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2018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'1er Semestre'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2019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'2do Semestre'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2019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'2do Semestre'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2020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'3er Semestre'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2020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'4to Semestre'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2021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'5to Semestre'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2021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7193641-3B39-4798-AC29-3DFB54BCA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2"/>
          <a:stretch/>
        </p:blipFill>
        <p:spPr>
          <a:xfrm>
            <a:off x="8069567" y="2639871"/>
            <a:ext cx="3464601" cy="35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026695"/>
            <a:ext cx="10379319" cy="558601"/>
          </a:xfrm>
        </p:spPr>
        <p:txBody>
          <a:bodyPr/>
          <a:lstStyle/>
          <a:p>
            <a:r>
              <a:rPr lang="es-ES" sz="2400" dirty="0">
                <a:latin typeface="Bodoni MT Black" panose="02070A03080606020203" pitchFamily="18" charset="0"/>
              </a:rPr>
              <a:t>Crear una función que genere la serie Fibonacci.</a:t>
            </a:r>
          </a:p>
        </p:txBody>
      </p:sp>
      <p:grpSp>
        <p:nvGrpSpPr>
          <p:cNvPr id="4" name="Google Shape;2675;p43">
            <a:extLst>
              <a:ext uri="{FF2B5EF4-FFF2-40B4-BE49-F238E27FC236}">
                <a16:creationId xmlns:a16="http://schemas.microsoft.com/office/drawing/2014/main" id="{8DCAFF94-C711-4CE4-A38C-82BBA00B551B}"/>
              </a:ext>
            </a:extLst>
          </p:cNvPr>
          <p:cNvGrpSpPr/>
          <p:nvPr/>
        </p:nvGrpSpPr>
        <p:grpSpPr>
          <a:xfrm>
            <a:off x="498612" y="1026695"/>
            <a:ext cx="560012" cy="558601"/>
            <a:chOff x="851175" y="1582401"/>
            <a:chExt cx="964872" cy="964872"/>
          </a:xfrm>
        </p:grpSpPr>
        <p:sp>
          <p:nvSpPr>
            <p:cNvPr id="5" name="Google Shape;2676;p43">
              <a:extLst>
                <a:ext uri="{FF2B5EF4-FFF2-40B4-BE49-F238E27FC236}">
                  <a16:creationId xmlns:a16="http://schemas.microsoft.com/office/drawing/2014/main" id="{19199715-71B0-4CE5-84CE-047418A69EB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" name="Google Shape;2677;p43">
              <a:extLst>
                <a:ext uri="{FF2B5EF4-FFF2-40B4-BE49-F238E27FC236}">
                  <a16:creationId xmlns:a16="http://schemas.microsoft.com/office/drawing/2014/main" id="{5EF10A91-A956-4621-8E15-FF542931CFC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12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DD8AF8C4-6F6A-4C36-909D-7A79C7B69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298" y="1585296"/>
            <a:ext cx="4360489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serieFivonacci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(numero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TEXT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respuesta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num2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(numero &gt;=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respuesta = 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(respuesta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num1+num2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= num2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num2 =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cont+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respuesta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serieFivonacci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F17554-3757-409E-96ED-0883D846F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59"/>
          <a:stretch/>
        </p:blipFill>
        <p:spPr>
          <a:xfrm>
            <a:off x="7776838" y="2434046"/>
            <a:ext cx="3636543" cy="61987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56FA505-2253-4ACC-B8C0-9019FAF46FBA}"/>
              </a:ext>
            </a:extLst>
          </p:cNvPr>
          <p:cNvSpPr/>
          <p:nvPr/>
        </p:nvSpPr>
        <p:spPr>
          <a:xfrm>
            <a:off x="658410" y="2143820"/>
            <a:ext cx="2661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FFC000"/>
                </a:solidFill>
                <a:latin typeface="Arial Black" panose="020B0A04020102020204" pitchFamily="34" charset="0"/>
              </a:rPr>
              <a:t>○ La función recibe un límite(</a:t>
            </a:r>
            <a:r>
              <a:rPr lang="es-ES" sz="1200" dirty="0" err="1">
                <a:solidFill>
                  <a:srgbClr val="FFC000"/>
                </a:solidFill>
                <a:latin typeface="Arial Black" panose="020B0A04020102020204" pitchFamily="34" charset="0"/>
              </a:rPr>
              <a:t>number</a:t>
            </a:r>
            <a:r>
              <a:rPr lang="es-ES" sz="1200" dirty="0">
                <a:solidFill>
                  <a:srgbClr val="FFC000"/>
                </a:solidFill>
                <a:latin typeface="Arial Black" panose="020B0A04020102020204" pitchFamily="34" charset="0"/>
              </a:rPr>
              <a:t>) </a:t>
            </a:r>
          </a:p>
          <a:p>
            <a:r>
              <a:rPr lang="es-ES" sz="1200" dirty="0">
                <a:solidFill>
                  <a:srgbClr val="FFC000"/>
                </a:solidFill>
                <a:latin typeface="Arial Black" panose="020B0A04020102020204" pitchFamily="34" charset="0"/>
              </a:rPr>
              <a:t>○ La función debe de retornar una cadena.</a:t>
            </a:r>
          </a:p>
          <a:p>
            <a:r>
              <a:rPr lang="es-ES" sz="1200" dirty="0">
                <a:solidFill>
                  <a:srgbClr val="FFC000"/>
                </a:solidFill>
                <a:latin typeface="Arial Black" panose="020B0A04020102020204" pitchFamily="34" charset="0"/>
              </a:rPr>
              <a:t>○ Ejemplo para n=7. OUTPUT: 0, 1, 1, 2, 3, 5, 8</a:t>
            </a:r>
          </a:p>
        </p:txBody>
      </p:sp>
    </p:spTree>
    <p:extLst>
      <p:ext uri="{BB962C8B-B14F-4D97-AF65-F5344CB8AC3E}">
        <p14:creationId xmlns:p14="http://schemas.microsoft.com/office/powerpoint/2010/main" val="72158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026695"/>
            <a:ext cx="10379319" cy="558601"/>
          </a:xfrm>
        </p:spPr>
        <p:txBody>
          <a:bodyPr/>
          <a:lstStyle/>
          <a:p>
            <a:r>
              <a:rPr lang="es-ES" sz="2400" dirty="0">
                <a:latin typeface="Bodoni MT Black" panose="02070A03080606020203" pitchFamily="18" charset="0"/>
              </a:rPr>
              <a:t>Crear una variable global a nivel BASE DE DATOS.</a:t>
            </a:r>
          </a:p>
        </p:txBody>
      </p:sp>
      <p:grpSp>
        <p:nvGrpSpPr>
          <p:cNvPr id="4" name="Google Shape;2675;p43">
            <a:extLst>
              <a:ext uri="{FF2B5EF4-FFF2-40B4-BE49-F238E27FC236}">
                <a16:creationId xmlns:a16="http://schemas.microsoft.com/office/drawing/2014/main" id="{8DCAFF94-C711-4CE4-A38C-82BBA00B551B}"/>
              </a:ext>
            </a:extLst>
          </p:cNvPr>
          <p:cNvGrpSpPr/>
          <p:nvPr/>
        </p:nvGrpSpPr>
        <p:grpSpPr>
          <a:xfrm>
            <a:off x="498612" y="1026695"/>
            <a:ext cx="560012" cy="558601"/>
            <a:chOff x="851175" y="1582401"/>
            <a:chExt cx="964872" cy="964872"/>
          </a:xfrm>
        </p:grpSpPr>
        <p:sp>
          <p:nvSpPr>
            <p:cNvPr id="5" name="Google Shape;2676;p43">
              <a:extLst>
                <a:ext uri="{FF2B5EF4-FFF2-40B4-BE49-F238E27FC236}">
                  <a16:creationId xmlns:a16="http://schemas.microsoft.com/office/drawing/2014/main" id="{19199715-71B0-4CE5-84CE-047418A69EB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" name="Google Shape;2677;p43">
              <a:extLst>
                <a:ext uri="{FF2B5EF4-FFF2-40B4-BE49-F238E27FC236}">
                  <a16:creationId xmlns:a16="http://schemas.microsoft.com/office/drawing/2014/main" id="{5EF10A91-A956-4621-8E15-FF542931CFC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13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1A773D12-50BD-47E5-B6F2-1F51175B1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918" y="1590367"/>
            <a:ext cx="4319516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limit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serieFivonacciConVariableGlobal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TEXT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respuesta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num2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(@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limit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&gt;=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respuesta =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(respuesta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num1+num2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= num2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num2 =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cont+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respuesta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serieFivonacciConVariableGlobal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D97BE5F-22B5-4E6F-8B2F-A4BB5675C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74"/>
          <a:stretch/>
        </p:blipFill>
        <p:spPr>
          <a:xfrm>
            <a:off x="7429650" y="3214325"/>
            <a:ext cx="4104623" cy="75258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3DC43FD-90CD-4C40-97E5-8FA2B635D90D}"/>
              </a:ext>
            </a:extLst>
          </p:cNvPr>
          <p:cNvSpPr/>
          <p:nvPr/>
        </p:nvSpPr>
        <p:spPr>
          <a:xfrm>
            <a:off x="778618" y="1829330"/>
            <a:ext cx="20089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C000"/>
                </a:solidFill>
                <a:latin typeface="Arial Black" panose="020B0A04020102020204" pitchFamily="34" charset="0"/>
              </a:rPr>
              <a:t>○ Crear una función cualquiera. </a:t>
            </a:r>
          </a:p>
          <a:p>
            <a:r>
              <a:rPr lang="es-ES" sz="1400" dirty="0">
                <a:solidFill>
                  <a:srgbClr val="FFC000"/>
                </a:solidFill>
                <a:latin typeface="Arial Black" panose="020B0A04020102020204" pitchFamily="34" charset="0"/>
              </a:rPr>
              <a:t>○ La función debe retornar la variable global.</a:t>
            </a:r>
          </a:p>
        </p:txBody>
      </p:sp>
    </p:spTree>
    <p:extLst>
      <p:ext uri="{BB962C8B-B14F-4D97-AF65-F5344CB8AC3E}">
        <p14:creationId xmlns:p14="http://schemas.microsoft.com/office/powerpoint/2010/main" val="55450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832717"/>
            <a:ext cx="10379319" cy="752580"/>
          </a:xfrm>
        </p:spPr>
        <p:txBody>
          <a:bodyPr/>
          <a:lstStyle/>
          <a:p>
            <a:r>
              <a:rPr lang="es-ES" sz="2400" dirty="0">
                <a:latin typeface="Bodoni MT Black" panose="02070A03080606020203" pitchFamily="18" charset="0"/>
              </a:rPr>
              <a:t>Crear una función no recibe parámetros (Utilizar WHILE, REPEAT o LOOP).</a:t>
            </a:r>
          </a:p>
        </p:txBody>
      </p:sp>
      <p:grpSp>
        <p:nvGrpSpPr>
          <p:cNvPr id="4" name="Google Shape;2675;p43">
            <a:extLst>
              <a:ext uri="{FF2B5EF4-FFF2-40B4-BE49-F238E27FC236}">
                <a16:creationId xmlns:a16="http://schemas.microsoft.com/office/drawing/2014/main" id="{8DCAFF94-C711-4CE4-A38C-82BBA00B551B}"/>
              </a:ext>
            </a:extLst>
          </p:cNvPr>
          <p:cNvGrpSpPr/>
          <p:nvPr/>
        </p:nvGrpSpPr>
        <p:grpSpPr>
          <a:xfrm>
            <a:off x="516368" y="929706"/>
            <a:ext cx="560012" cy="558601"/>
            <a:chOff x="851175" y="1582401"/>
            <a:chExt cx="964872" cy="964872"/>
          </a:xfrm>
        </p:grpSpPr>
        <p:sp>
          <p:nvSpPr>
            <p:cNvPr id="5" name="Google Shape;2676;p43">
              <a:extLst>
                <a:ext uri="{FF2B5EF4-FFF2-40B4-BE49-F238E27FC236}">
                  <a16:creationId xmlns:a16="http://schemas.microsoft.com/office/drawing/2014/main" id="{19199715-71B0-4CE5-84CE-047418A69EB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" name="Google Shape;2677;p43">
              <a:extLst>
                <a:ext uri="{FF2B5EF4-FFF2-40B4-BE49-F238E27FC236}">
                  <a16:creationId xmlns:a16="http://schemas.microsoft.com/office/drawing/2014/main" id="{5EF10A91-A956-4621-8E15-FF542931CFC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14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884304F0-1A1E-4940-BA9C-74C8C5B6F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410" y="1209006"/>
            <a:ext cx="3023585" cy="18543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EdadMInima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min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estudifiantes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71CE3D-A2D4-4992-A0EA-D6FFCC2C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282" y="1209006"/>
            <a:ext cx="2694969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ParesImpares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EdadMInima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EdadMInima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%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repeat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(par %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= par+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until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&gt;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EdadMInima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repeat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impares: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LOOP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impar&lt;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leave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impares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/*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andate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*/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 %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!=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impar=impar-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/*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seguinomas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*/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iterate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impares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loop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38C8BAA-C4A4-425A-9BAC-D6C2D652E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410" y="3663836"/>
            <a:ext cx="1600118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ParesImpares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D576E75-D3E5-4A29-8536-9D19143D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410" y="4122214"/>
            <a:ext cx="3667637" cy="60968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FF980F2-75F2-485F-8621-5FC9D7A133A8}"/>
              </a:ext>
            </a:extLst>
          </p:cNvPr>
          <p:cNvSpPr/>
          <p:nvPr/>
        </p:nvSpPr>
        <p:spPr>
          <a:xfrm>
            <a:off x="802105" y="1743768"/>
            <a:ext cx="30235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FFC000"/>
                </a:solidFill>
                <a:latin typeface="Arial Black" panose="020B0A04020102020204" pitchFamily="34" charset="0"/>
              </a:rPr>
              <a:t>○ Previamente deberá de crear una función que obtenga la edad mínima de los estudiantes </a:t>
            </a:r>
          </a:p>
          <a:p>
            <a:r>
              <a:rPr lang="es-ES" sz="1200" dirty="0">
                <a:solidFill>
                  <a:srgbClr val="FFC000"/>
                </a:solidFill>
                <a:latin typeface="Arial Black" panose="020B0A04020102020204" pitchFamily="34" charset="0"/>
              </a:rPr>
              <a:t>■ La función no recibe ningún parámetro.</a:t>
            </a:r>
          </a:p>
          <a:p>
            <a:r>
              <a:rPr lang="es-ES" sz="1200" dirty="0">
                <a:solidFill>
                  <a:srgbClr val="FFC000"/>
                </a:solidFill>
                <a:latin typeface="Arial Black" panose="020B0A04020102020204" pitchFamily="34" charset="0"/>
              </a:rPr>
              <a:t> ■ La función debe de retornar un número.(LA EDAD MÍNIMA). </a:t>
            </a:r>
          </a:p>
          <a:p>
            <a:r>
              <a:rPr lang="es-ES" sz="1200" dirty="0">
                <a:solidFill>
                  <a:srgbClr val="FFC000"/>
                </a:solidFill>
                <a:latin typeface="Arial Black" panose="020B0A04020102020204" pitchFamily="34" charset="0"/>
              </a:rPr>
              <a:t>○ Si la edad mínima es PAR mostrar todos los pares empezando desde 0 a este ese valor de la edad mínima</a:t>
            </a:r>
          </a:p>
          <a:p>
            <a:r>
              <a:rPr lang="es-ES" sz="1200" dirty="0">
                <a:solidFill>
                  <a:srgbClr val="FFC000"/>
                </a:solidFill>
                <a:latin typeface="Arial Black" panose="020B0A04020102020204" pitchFamily="34" charset="0"/>
              </a:rPr>
              <a:t>Si la edad mínima es IMPAR mostrar descendentemente todos los impares hasta el valor 0.</a:t>
            </a:r>
          </a:p>
          <a:p>
            <a:endParaRPr lang="es-ES" sz="12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1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832716"/>
            <a:ext cx="2893263" cy="2123547"/>
          </a:xfrm>
        </p:spPr>
        <p:txBody>
          <a:bodyPr/>
          <a:lstStyle/>
          <a:p>
            <a:r>
              <a:rPr lang="es-ES" sz="2400" dirty="0">
                <a:latin typeface="Bodoni MT Black" panose="02070A03080606020203" pitchFamily="18" charset="0"/>
              </a:rPr>
              <a:t>Crear una función que determina cuantas veces se repite las vocales. </a:t>
            </a:r>
          </a:p>
        </p:txBody>
      </p:sp>
      <p:grpSp>
        <p:nvGrpSpPr>
          <p:cNvPr id="4" name="Google Shape;2675;p43">
            <a:extLst>
              <a:ext uri="{FF2B5EF4-FFF2-40B4-BE49-F238E27FC236}">
                <a16:creationId xmlns:a16="http://schemas.microsoft.com/office/drawing/2014/main" id="{8DCAFF94-C711-4CE4-A38C-82BBA00B551B}"/>
              </a:ext>
            </a:extLst>
          </p:cNvPr>
          <p:cNvGrpSpPr/>
          <p:nvPr/>
        </p:nvGrpSpPr>
        <p:grpSpPr>
          <a:xfrm>
            <a:off x="516368" y="929706"/>
            <a:ext cx="560012" cy="558601"/>
            <a:chOff x="851175" y="1582401"/>
            <a:chExt cx="964872" cy="964872"/>
          </a:xfrm>
        </p:grpSpPr>
        <p:sp>
          <p:nvSpPr>
            <p:cNvPr id="5" name="Google Shape;2676;p43">
              <a:extLst>
                <a:ext uri="{FF2B5EF4-FFF2-40B4-BE49-F238E27FC236}">
                  <a16:creationId xmlns:a16="http://schemas.microsoft.com/office/drawing/2014/main" id="{19199715-71B0-4CE5-84CE-047418A69EB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" name="Google Shape;2677;p43">
              <a:extLst>
                <a:ext uri="{FF2B5EF4-FFF2-40B4-BE49-F238E27FC236}">
                  <a16:creationId xmlns:a16="http://schemas.microsoft.com/office/drawing/2014/main" id="{5EF10A91-A956-4621-8E15-FF542931CFC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15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64E08D13-0714-4830-A97C-D0A5CCED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992" y="474345"/>
            <a:ext cx="7606570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contadorDeVocales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TEXT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char_length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conI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conO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conU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a'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)&gt;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e'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)&gt;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i'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)&gt;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o'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)&gt;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U'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)&gt;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&gt;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like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'%a'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like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'%e'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like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'%i'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conI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conI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like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'%o'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conO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conO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like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'%U'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conU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conU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num-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'A: 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E: 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I: 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conI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O: 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conO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U: 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conU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'No hay Vocales en la Cadena que ingreso'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602263-D487-4FA2-B25A-0064D28F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68" y="4152697"/>
            <a:ext cx="3342582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contadorDeVocales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'Taller de base de datos'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C44B4DA-3CFB-4E89-8E53-1BDA86A3E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84"/>
          <a:stretch/>
        </p:blipFill>
        <p:spPr>
          <a:xfrm>
            <a:off x="633383" y="4457693"/>
            <a:ext cx="3108551" cy="42453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36ADE86-A6B2-4040-8D0E-6FF52CD61275}"/>
              </a:ext>
            </a:extLst>
          </p:cNvPr>
          <p:cNvSpPr/>
          <p:nvPr/>
        </p:nvSpPr>
        <p:spPr>
          <a:xfrm>
            <a:off x="516368" y="2956263"/>
            <a:ext cx="2741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FFC000"/>
                </a:solidFill>
                <a:latin typeface="Arial Black" panose="020B0A04020102020204" pitchFamily="34" charset="0"/>
              </a:rPr>
              <a:t>○ La función recibe una cadena y retorna un TEXT. </a:t>
            </a:r>
          </a:p>
          <a:p>
            <a:r>
              <a:rPr lang="es-ES" sz="1200" dirty="0">
                <a:solidFill>
                  <a:srgbClr val="FFC000"/>
                </a:solidFill>
                <a:latin typeface="Arial Black" panose="020B0A04020102020204" pitchFamily="34" charset="0"/>
              </a:rPr>
              <a:t>○ Retornar todas las vocales ordenadas e indicando      	la cantidad de veces que se repite en la cadena. </a:t>
            </a:r>
          </a:p>
        </p:txBody>
      </p:sp>
    </p:spTree>
    <p:extLst>
      <p:ext uri="{BB962C8B-B14F-4D97-AF65-F5344CB8AC3E}">
        <p14:creationId xmlns:p14="http://schemas.microsoft.com/office/powerpoint/2010/main" val="47355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832717"/>
            <a:ext cx="10379319" cy="441128"/>
          </a:xfrm>
        </p:spPr>
        <p:txBody>
          <a:bodyPr/>
          <a:lstStyle/>
          <a:p>
            <a:r>
              <a:rPr lang="es-ES" sz="2400" dirty="0">
                <a:latin typeface="Bodoni MT Black" panose="02070A03080606020203" pitchFamily="18" charset="0"/>
              </a:rPr>
              <a:t>Crear una función que recibe un parámetro INTEGER</a:t>
            </a:r>
          </a:p>
        </p:txBody>
      </p:sp>
      <p:grpSp>
        <p:nvGrpSpPr>
          <p:cNvPr id="4" name="Google Shape;2675;p43">
            <a:extLst>
              <a:ext uri="{FF2B5EF4-FFF2-40B4-BE49-F238E27FC236}">
                <a16:creationId xmlns:a16="http://schemas.microsoft.com/office/drawing/2014/main" id="{8DCAFF94-C711-4CE4-A38C-82BBA00B551B}"/>
              </a:ext>
            </a:extLst>
          </p:cNvPr>
          <p:cNvGrpSpPr/>
          <p:nvPr/>
        </p:nvGrpSpPr>
        <p:grpSpPr>
          <a:xfrm>
            <a:off x="516368" y="929706"/>
            <a:ext cx="560012" cy="558601"/>
            <a:chOff x="851175" y="1582401"/>
            <a:chExt cx="964872" cy="964872"/>
          </a:xfrm>
        </p:grpSpPr>
        <p:sp>
          <p:nvSpPr>
            <p:cNvPr id="5" name="Google Shape;2676;p43">
              <a:extLst>
                <a:ext uri="{FF2B5EF4-FFF2-40B4-BE49-F238E27FC236}">
                  <a16:creationId xmlns:a16="http://schemas.microsoft.com/office/drawing/2014/main" id="{19199715-71B0-4CE5-84CE-047418A69EB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" name="Google Shape;2677;p43">
              <a:extLst>
                <a:ext uri="{FF2B5EF4-FFF2-40B4-BE49-F238E27FC236}">
                  <a16:creationId xmlns:a16="http://schemas.microsoft.com/office/drawing/2014/main" id="{5EF10A91-A956-4621-8E15-FF542931CFC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16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551CE59A-3E3C-4EB6-8529-8C0450E3E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613" y="1488307"/>
            <a:ext cx="4783682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lvlCustomer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(Dinero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integer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dinero &gt;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case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when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Dinero &gt;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50000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set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'PLATINIUM'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when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Dinero &gt;=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Dinero &lt;=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50000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set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'GOLD'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when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Dinero &lt;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set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'SILVER'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case;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1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'Usted Debe al Banco 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-Dinero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BS'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</a:t>
            </a:r>
            <a:r>
              <a:rPr kumimoji="0" lang="es-ES" altLang="es-ES" sz="11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lvlCustomer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9999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A0A0EE-FBD3-4D59-BAF4-E94B68162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13" y="4672813"/>
            <a:ext cx="3296110" cy="5811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7048EF9-4A0D-4E0D-AF8D-3E9E732A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97" y="1628951"/>
            <a:ext cx="4973991" cy="31148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4B8E951-ACC2-4717-9CB3-06D66737D481}"/>
              </a:ext>
            </a:extLst>
          </p:cNvPr>
          <p:cNvSpPr/>
          <p:nvPr/>
        </p:nvSpPr>
        <p:spPr>
          <a:xfrm>
            <a:off x="796374" y="4884455"/>
            <a:ext cx="4957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C000"/>
                </a:solidFill>
                <a:latin typeface="Arial Black" panose="020B0A04020102020204" pitchFamily="34" charset="0"/>
              </a:rPr>
              <a:t>Para resolver debe de utilizar la instrucción CASE - WHEN. </a:t>
            </a:r>
          </a:p>
        </p:txBody>
      </p:sp>
    </p:spTree>
    <p:extLst>
      <p:ext uri="{BB962C8B-B14F-4D97-AF65-F5344CB8AC3E}">
        <p14:creationId xmlns:p14="http://schemas.microsoft.com/office/powerpoint/2010/main" val="351580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832717"/>
            <a:ext cx="10379319" cy="771364"/>
          </a:xfrm>
        </p:spPr>
        <p:txBody>
          <a:bodyPr/>
          <a:lstStyle/>
          <a:p>
            <a:r>
              <a:rPr lang="es-ES" sz="2400" dirty="0">
                <a:latin typeface="Bodoni MT Black" panose="02070A03080606020203" pitchFamily="18" charset="0"/>
              </a:rPr>
              <a:t>Crear una función que recibe 2 parámetros VARCHAR(20), VARCHAR(20)</a:t>
            </a:r>
          </a:p>
        </p:txBody>
      </p:sp>
      <p:grpSp>
        <p:nvGrpSpPr>
          <p:cNvPr id="4" name="Google Shape;2675;p43">
            <a:extLst>
              <a:ext uri="{FF2B5EF4-FFF2-40B4-BE49-F238E27FC236}">
                <a16:creationId xmlns:a16="http://schemas.microsoft.com/office/drawing/2014/main" id="{8DCAFF94-C711-4CE4-A38C-82BBA00B551B}"/>
              </a:ext>
            </a:extLst>
          </p:cNvPr>
          <p:cNvGrpSpPr/>
          <p:nvPr/>
        </p:nvGrpSpPr>
        <p:grpSpPr>
          <a:xfrm>
            <a:off x="516368" y="929706"/>
            <a:ext cx="560012" cy="558601"/>
            <a:chOff x="851175" y="1582401"/>
            <a:chExt cx="964872" cy="964872"/>
          </a:xfrm>
        </p:grpSpPr>
        <p:sp>
          <p:nvSpPr>
            <p:cNvPr id="5" name="Google Shape;2676;p43">
              <a:extLst>
                <a:ext uri="{FF2B5EF4-FFF2-40B4-BE49-F238E27FC236}">
                  <a16:creationId xmlns:a16="http://schemas.microsoft.com/office/drawing/2014/main" id="{19199715-71B0-4CE5-84CE-047418A69EB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" name="Google Shape;2677;p43">
              <a:extLst>
                <a:ext uri="{FF2B5EF4-FFF2-40B4-BE49-F238E27FC236}">
                  <a16:creationId xmlns:a16="http://schemas.microsoft.com/office/drawing/2014/main" id="{5EF10A91-A956-4621-8E15-FF542931CFC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17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0BE9CC29-510E-4761-B60A-17AAAA08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804" y="1251460"/>
            <a:ext cx="6173485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quitaVocales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cadena2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char;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newcadena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default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'-'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cadena2)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WHILE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(cont &lt;=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char_length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(newcadena))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 =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(newcadena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if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(puntero !=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'a'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 !=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'e'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 !=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'i'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 !=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'o'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 !=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'u'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(resp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if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(puntero =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set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(resp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end if;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end if;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 = cont+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while;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quitaVocales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'TALLER DBA II'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'GESTION 2023'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DAFA8C-6961-4EEE-98E5-DF021493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989" y="5017275"/>
            <a:ext cx="6373114" cy="60015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CE9E7F9-6814-483C-A96D-FE0C1668EA98}"/>
              </a:ext>
            </a:extLst>
          </p:cNvPr>
          <p:cNvSpPr/>
          <p:nvPr/>
        </p:nvSpPr>
        <p:spPr>
          <a:xfrm>
            <a:off x="695417" y="1901034"/>
            <a:ext cx="42774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C000"/>
                </a:solidFill>
                <a:latin typeface="Arial Black" panose="020B0A04020102020204" pitchFamily="34" charset="0"/>
              </a:rPr>
              <a:t>● La función debe de retornar un texto TEXT como respuesta. </a:t>
            </a:r>
          </a:p>
          <a:p>
            <a:r>
              <a:rPr lang="es-ES" b="1" dirty="0">
                <a:solidFill>
                  <a:srgbClr val="FFC000"/>
                </a:solidFill>
                <a:latin typeface="Arial Black" panose="020B0A04020102020204" pitchFamily="34" charset="0"/>
              </a:rPr>
              <a:t>● Si las cadenas fueran “TALLER DBA II” y la segunda cadena fuese “GESTION 2023”. </a:t>
            </a:r>
          </a:p>
          <a:p>
            <a:r>
              <a:rPr lang="es-ES" b="1" dirty="0">
                <a:solidFill>
                  <a:srgbClr val="FFC000"/>
                </a:solidFill>
                <a:latin typeface="Arial Black" panose="020B0A04020102020204" pitchFamily="34" charset="0"/>
              </a:rPr>
              <a:t>● La nueva cadena debería ser “TLLR DB -GSTN 2023”. </a:t>
            </a:r>
          </a:p>
          <a:p>
            <a:r>
              <a:rPr lang="es-ES" b="1" dirty="0">
                <a:solidFill>
                  <a:srgbClr val="FFC000"/>
                </a:solidFill>
                <a:latin typeface="Arial Black" panose="020B0A04020102020204" pitchFamily="34" charset="0"/>
              </a:rPr>
              <a:t>● La nueva cadena es resultado de la concatenación de todos los valores distintos a las vocales. </a:t>
            </a:r>
          </a:p>
          <a:p>
            <a:r>
              <a:rPr lang="es-ES" b="1" dirty="0">
                <a:solidFill>
                  <a:srgbClr val="FFC000"/>
                </a:solidFill>
                <a:latin typeface="Arial Black" panose="020B0A04020102020204" pitchFamily="34" charset="0"/>
              </a:rPr>
              <a:t>● Retornar la nueva cadena concatenada. </a:t>
            </a:r>
          </a:p>
        </p:txBody>
      </p:sp>
    </p:spTree>
    <p:extLst>
      <p:ext uri="{BB962C8B-B14F-4D97-AF65-F5344CB8AC3E}">
        <p14:creationId xmlns:p14="http://schemas.microsoft.com/office/powerpoint/2010/main" val="328391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832717"/>
            <a:ext cx="10379319" cy="407849"/>
          </a:xfrm>
        </p:spPr>
        <p:txBody>
          <a:bodyPr/>
          <a:lstStyle/>
          <a:p>
            <a:r>
              <a:rPr lang="es-ES" sz="2400" dirty="0">
                <a:latin typeface="Bodoni MT Black" panose="02070A03080606020203" pitchFamily="18" charset="0"/>
              </a:rPr>
              <a:t>Crear una función que reciba un parámetro TEXT</a:t>
            </a:r>
          </a:p>
        </p:txBody>
      </p:sp>
      <p:grpSp>
        <p:nvGrpSpPr>
          <p:cNvPr id="4" name="Google Shape;2675;p43">
            <a:extLst>
              <a:ext uri="{FF2B5EF4-FFF2-40B4-BE49-F238E27FC236}">
                <a16:creationId xmlns:a16="http://schemas.microsoft.com/office/drawing/2014/main" id="{8DCAFF94-C711-4CE4-A38C-82BBA00B551B}"/>
              </a:ext>
            </a:extLst>
          </p:cNvPr>
          <p:cNvGrpSpPr/>
          <p:nvPr/>
        </p:nvGrpSpPr>
        <p:grpSpPr>
          <a:xfrm>
            <a:off x="516368" y="929706"/>
            <a:ext cx="560012" cy="558601"/>
            <a:chOff x="851175" y="1582401"/>
            <a:chExt cx="964872" cy="964872"/>
          </a:xfrm>
        </p:grpSpPr>
        <p:sp>
          <p:nvSpPr>
            <p:cNvPr id="5" name="Google Shape;2676;p43">
              <a:extLst>
                <a:ext uri="{FF2B5EF4-FFF2-40B4-BE49-F238E27FC236}">
                  <a16:creationId xmlns:a16="http://schemas.microsoft.com/office/drawing/2014/main" id="{19199715-71B0-4CE5-84CE-047418A69EB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" name="Google Shape;2677;p43">
              <a:extLst>
                <a:ext uri="{FF2B5EF4-FFF2-40B4-BE49-F238E27FC236}">
                  <a16:creationId xmlns:a16="http://schemas.microsoft.com/office/drawing/2014/main" id="{5EF10A91-A956-4621-8E15-FF542931CFC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18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BC05D077-71BC-4718-A674-D54E8ED7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613" y="1488307"/>
            <a:ext cx="4177747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quitaletra1en1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char_length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repeat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 =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-cont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(resp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 = cont-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until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 =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 repeat;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quitaletra1en1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'dbaii'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8B462FE-F59F-4ABF-BDB7-C7180E53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13" y="4071250"/>
            <a:ext cx="3972479" cy="56205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F4CE9A5D-9BAF-4A56-9B45-A94CD25090C3}"/>
              </a:ext>
            </a:extLst>
          </p:cNvPr>
          <p:cNvSpPr/>
          <p:nvPr/>
        </p:nvSpPr>
        <p:spPr>
          <a:xfrm>
            <a:off x="939500" y="1628599"/>
            <a:ext cx="4907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C000"/>
                </a:solidFill>
                <a:latin typeface="Arial Black" panose="020B0A04020102020204" pitchFamily="34" charset="0"/>
              </a:rPr>
              <a:t>-En donde este parámetro deberá de recibir una cadena cualquiera y retorna un TEXT de respuesta. </a:t>
            </a:r>
          </a:p>
          <a:p>
            <a:endParaRPr lang="es-ES" sz="16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r>
              <a:rPr lang="es-ES" sz="1600" dirty="0">
                <a:solidFill>
                  <a:srgbClr val="FFC000"/>
                </a:solidFill>
                <a:latin typeface="Arial Black" panose="020B0A04020102020204" pitchFamily="34" charset="0"/>
              </a:rPr>
              <a:t>-Concatenar N veces la misma cadena reduciendo en uno en cada iteración hasta llegar a una sola letra.</a:t>
            </a:r>
          </a:p>
          <a:p>
            <a:endParaRPr lang="es-ES" sz="16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r>
              <a:rPr lang="es-ES" sz="1600" dirty="0">
                <a:solidFill>
                  <a:srgbClr val="FFC000"/>
                </a:solidFill>
                <a:latin typeface="Arial Black" panose="020B0A04020102020204" pitchFamily="34" charset="0"/>
              </a:rPr>
              <a:t>-Utilizar REPEAT y retornar la nueva cadena concatenada. </a:t>
            </a:r>
          </a:p>
        </p:txBody>
      </p:sp>
    </p:spTree>
    <p:extLst>
      <p:ext uri="{BB962C8B-B14F-4D97-AF65-F5344CB8AC3E}">
        <p14:creationId xmlns:p14="http://schemas.microsoft.com/office/powerpoint/2010/main" val="38762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821" y="1953126"/>
            <a:ext cx="8518358" cy="2951747"/>
          </a:xfrm>
        </p:spPr>
        <p:txBody>
          <a:bodyPr/>
          <a:lstStyle/>
          <a:p>
            <a:r>
              <a:rPr lang="es-ES" sz="9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odoni MT Black" panose="02070A03080606020203" pitchFamily="18" charset="0"/>
              </a:rPr>
              <a:t>MANEJO DE CONCEPTOS</a:t>
            </a:r>
          </a:p>
        </p:txBody>
      </p:sp>
    </p:spTree>
    <p:extLst>
      <p:ext uri="{BB962C8B-B14F-4D97-AF65-F5344CB8AC3E}">
        <p14:creationId xmlns:p14="http://schemas.microsoft.com/office/powerpoint/2010/main" val="19379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92C25-6E32-4B3C-B33D-60B4517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026695"/>
            <a:ext cx="10379319" cy="558601"/>
          </a:xfrm>
        </p:spPr>
        <p:txBody>
          <a:bodyPr/>
          <a:lstStyle/>
          <a:p>
            <a:r>
              <a:rPr lang="es-ES" sz="2400" dirty="0">
                <a:latin typeface="Bodoni MT Black" panose="02070A03080606020203" pitchFamily="18" charset="0"/>
              </a:rPr>
              <a:t>DEFINA QUE ES LENGUAJE PROCEDURAL EN 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463534-E760-4B46-A37D-2F4575AD3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1585296"/>
            <a:ext cx="8825658" cy="1153394"/>
          </a:xfrm>
        </p:spPr>
        <p:txBody>
          <a:bodyPr>
            <a:normAutofit lnSpcReduction="10000"/>
          </a:bodyPr>
          <a:lstStyle/>
          <a:p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El lenguaje procedural es la capacidad que tiene el servidor MySQL para crear y utilizar procedimientos almacenados y funciones definidas por el usuario, estos procedimientos, funciones pueden ser llamados desde cualquier lugar dentro de la base de datos MySQL estos pueden recibir parámetros de entrada y devolver valores de salida</a:t>
            </a:r>
          </a:p>
        </p:txBody>
      </p:sp>
      <p:grpSp>
        <p:nvGrpSpPr>
          <p:cNvPr id="4" name="Google Shape;2675;p43">
            <a:extLst>
              <a:ext uri="{FF2B5EF4-FFF2-40B4-BE49-F238E27FC236}">
                <a16:creationId xmlns:a16="http://schemas.microsoft.com/office/drawing/2014/main" id="{8DCAFF94-C711-4CE4-A38C-82BBA00B551B}"/>
              </a:ext>
            </a:extLst>
          </p:cNvPr>
          <p:cNvGrpSpPr/>
          <p:nvPr/>
        </p:nvGrpSpPr>
        <p:grpSpPr>
          <a:xfrm>
            <a:off x="498612" y="1026695"/>
            <a:ext cx="560012" cy="558601"/>
            <a:chOff x="851175" y="1582401"/>
            <a:chExt cx="964872" cy="964872"/>
          </a:xfrm>
        </p:grpSpPr>
        <p:sp>
          <p:nvSpPr>
            <p:cNvPr id="5" name="Google Shape;2676;p43">
              <a:extLst>
                <a:ext uri="{FF2B5EF4-FFF2-40B4-BE49-F238E27FC236}">
                  <a16:creationId xmlns:a16="http://schemas.microsoft.com/office/drawing/2014/main" id="{19199715-71B0-4CE5-84CE-047418A69EB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" name="Google Shape;2677;p43">
              <a:extLst>
                <a:ext uri="{FF2B5EF4-FFF2-40B4-BE49-F238E27FC236}">
                  <a16:creationId xmlns:a16="http://schemas.microsoft.com/office/drawing/2014/main" id="{5EF10A91-A956-4621-8E15-FF542931CFC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01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43368A1-C199-4B09-838F-3155B0875A63}"/>
              </a:ext>
            </a:extLst>
          </p:cNvPr>
          <p:cNvSpPr txBox="1">
            <a:spLocks/>
          </p:cNvSpPr>
          <p:nvPr/>
        </p:nvSpPr>
        <p:spPr bwMode="gray">
          <a:xfrm>
            <a:off x="1154954" y="3429000"/>
            <a:ext cx="10379319" cy="558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latin typeface="Bodoni MT Black" panose="02070A03080606020203" pitchFamily="18" charset="0"/>
              </a:rPr>
              <a:t>DEFINA QUE ES UNA FUNCION EN MySQL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69227F2-073F-4E44-8C97-18B1DDE7872A}"/>
              </a:ext>
            </a:extLst>
          </p:cNvPr>
          <p:cNvSpPr txBox="1">
            <a:spLocks/>
          </p:cNvSpPr>
          <p:nvPr/>
        </p:nvSpPr>
        <p:spPr bwMode="gray">
          <a:xfrm>
            <a:off x="1154954" y="3987601"/>
            <a:ext cx="8825658" cy="955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La función en MySQL es un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ibjeto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de programación que puede ser definido por el usuario y utilizarlo para realizar operaciones especificas donde estos pueden recibir uno o varios valores de entrada los cuales serán procesados y devolverán un resultado</a:t>
            </a:r>
          </a:p>
        </p:txBody>
      </p:sp>
      <p:grpSp>
        <p:nvGrpSpPr>
          <p:cNvPr id="9" name="Google Shape;2675;p43">
            <a:extLst>
              <a:ext uri="{FF2B5EF4-FFF2-40B4-BE49-F238E27FC236}">
                <a16:creationId xmlns:a16="http://schemas.microsoft.com/office/drawing/2014/main" id="{B6D83D90-A4D3-41E7-9527-8BD63CA46B69}"/>
              </a:ext>
            </a:extLst>
          </p:cNvPr>
          <p:cNvGrpSpPr/>
          <p:nvPr/>
        </p:nvGrpSpPr>
        <p:grpSpPr>
          <a:xfrm>
            <a:off x="498612" y="3429000"/>
            <a:ext cx="560012" cy="558601"/>
            <a:chOff x="851175" y="1582401"/>
            <a:chExt cx="964872" cy="964872"/>
          </a:xfrm>
        </p:grpSpPr>
        <p:sp>
          <p:nvSpPr>
            <p:cNvPr id="10" name="Google Shape;2676;p43">
              <a:extLst>
                <a:ext uri="{FF2B5EF4-FFF2-40B4-BE49-F238E27FC236}">
                  <a16:creationId xmlns:a16="http://schemas.microsoft.com/office/drawing/2014/main" id="{8A27F1EC-CD67-4CDA-93BC-6D36E900D545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1" name="Google Shape;2677;p43">
              <a:extLst>
                <a:ext uri="{FF2B5EF4-FFF2-40B4-BE49-F238E27FC236}">
                  <a16:creationId xmlns:a16="http://schemas.microsoft.com/office/drawing/2014/main" id="{28DA356D-EB7A-4557-B4BC-C492422D4EB5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50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75131E81-273E-425E-B27A-917B5DB6700D}"/>
              </a:ext>
            </a:extLst>
          </p:cNvPr>
          <p:cNvSpPr txBox="1">
            <a:spLocks/>
          </p:cNvSpPr>
          <p:nvPr/>
        </p:nvSpPr>
        <p:spPr bwMode="gray">
          <a:xfrm>
            <a:off x="1190465" y="754460"/>
            <a:ext cx="10379319" cy="8346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latin typeface="Bodoni MT Black" panose="02070A03080606020203" pitchFamily="18" charset="0"/>
              </a:rPr>
              <a:t>QUE COSAS CARACTERISTICAS DEBE TENER UNA FUNCION EXPLIQUE? EL NOMBRE, EL RETURN, PAREMETROS, ETC.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D4A88ED-4DEB-4EF2-A157-8819E3B76C90}"/>
              </a:ext>
            </a:extLst>
          </p:cNvPr>
          <p:cNvSpPr txBox="1">
            <a:spLocks/>
          </p:cNvSpPr>
          <p:nvPr/>
        </p:nvSpPr>
        <p:spPr bwMode="gray">
          <a:xfrm>
            <a:off x="1190465" y="1614901"/>
            <a:ext cx="4651042" cy="4262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Nombre: el nombre debe de describir el proceso que ara la función.</a:t>
            </a:r>
          </a:p>
          <a:p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Parámetros: son el o los valores de entrada que serán procesados dentro de la función, estos tiene que tener un tipo de dato ya sea cadena o numérico.</a:t>
            </a:r>
          </a:p>
          <a:p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Returns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: este es donde pondremos el tipo de dato que devolverá esta función será numérico o cadena.</a:t>
            </a:r>
          </a:p>
          <a:p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Procesos: dentro de este se cuenta las variables que declaremos o los bucles que usemos, condónales,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etc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, están todos los procedimientos de la función las cuales devolverán un valor de salida.</a:t>
            </a:r>
          </a:p>
          <a:p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Return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: este es el encargado de devolver dicho valor de salida donde de acuerdo al tipo de valor que nosotros le hallamos dado en el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returns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devolverá un numérico o una cadena.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4" name="Google Shape;2675;p43">
            <a:extLst>
              <a:ext uri="{FF2B5EF4-FFF2-40B4-BE49-F238E27FC236}">
                <a16:creationId xmlns:a16="http://schemas.microsoft.com/office/drawing/2014/main" id="{0B976D21-67B2-436C-822F-94573876A541}"/>
              </a:ext>
            </a:extLst>
          </p:cNvPr>
          <p:cNvGrpSpPr/>
          <p:nvPr/>
        </p:nvGrpSpPr>
        <p:grpSpPr>
          <a:xfrm>
            <a:off x="534123" y="754460"/>
            <a:ext cx="560012" cy="558601"/>
            <a:chOff x="851175" y="1582401"/>
            <a:chExt cx="964872" cy="964872"/>
          </a:xfrm>
        </p:grpSpPr>
        <p:sp>
          <p:nvSpPr>
            <p:cNvPr id="15" name="Google Shape;2676;p43">
              <a:extLst>
                <a:ext uri="{FF2B5EF4-FFF2-40B4-BE49-F238E27FC236}">
                  <a16:creationId xmlns:a16="http://schemas.microsoft.com/office/drawing/2014/main" id="{0F058D5A-AC2C-4BEC-83AE-AF26B301F09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6" name="Google Shape;2677;p43">
              <a:extLst>
                <a:ext uri="{FF2B5EF4-FFF2-40B4-BE49-F238E27FC236}">
                  <a16:creationId xmlns:a16="http://schemas.microsoft.com/office/drawing/2014/main" id="{C4D8F9F4-BA10-4F17-B5D5-F9457454A1A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A574577E-B0B7-4F3E-A47C-7EA063CED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24" y="1734184"/>
            <a:ext cx="4530407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s-ES" altLang="es-ES" sz="12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quitaletra1en1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s-ES" altLang="es-ES" sz="12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char_length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(cadena1)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repeat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 = </a:t>
            </a:r>
            <a:r>
              <a:rPr kumimoji="0" lang="es-ES" altLang="es-ES" sz="12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-cont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cont)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s-ES" altLang="es-ES" sz="12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(resp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 = cont-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until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 =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 repeat;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endParaRPr kumimoji="0" lang="es-ES" altLang="es-E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2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75131E81-273E-425E-B27A-917B5DB6700D}"/>
              </a:ext>
            </a:extLst>
          </p:cNvPr>
          <p:cNvSpPr txBox="1">
            <a:spLocks/>
          </p:cNvSpPr>
          <p:nvPr/>
        </p:nvSpPr>
        <p:spPr bwMode="gray">
          <a:xfrm>
            <a:off x="1190465" y="754460"/>
            <a:ext cx="10379319" cy="8346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latin typeface="Bodoni MT Black" panose="02070A03080606020203" pitchFamily="18" charset="0"/>
              </a:rPr>
              <a:t>¿CÓMO CREAR, MODIFICAR Y CÓMO ELIMINAR UNA FUNCIÓN? ADJUNTE UN EJEMPLO DE SU USO.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D4A88ED-4DEB-4EF2-A157-8819E3B76C90}"/>
              </a:ext>
            </a:extLst>
          </p:cNvPr>
          <p:cNvSpPr txBox="1">
            <a:spLocks/>
          </p:cNvSpPr>
          <p:nvPr/>
        </p:nvSpPr>
        <p:spPr bwMode="gray">
          <a:xfrm>
            <a:off x="1270364" y="3302492"/>
            <a:ext cx="4216036" cy="161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Para crear o hacer modificaciones en una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funcion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utilizamos créate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or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replace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function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, donde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create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lo utilizamos para crear si al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funcion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no existe y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replace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para remplazar si la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funcion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existe.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4" name="Google Shape;2675;p43">
            <a:extLst>
              <a:ext uri="{FF2B5EF4-FFF2-40B4-BE49-F238E27FC236}">
                <a16:creationId xmlns:a16="http://schemas.microsoft.com/office/drawing/2014/main" id="{0B976D21-67B2-436C-822F-94573876A541}"/>
              </a:ext>
            </a:extLst>
          </p:cNvPr>
          <p:cNvGrpSpPr/>
          <p:nvPr/>
        </p:nvGrpSpPr>
        <p:grpSpPr>
          <a:xfrm>
            <a:off x="534123" y="754460"/>
            <a:ext cx="560012" cy="558601"/>
            <a:chOff x="851175" y="1582401"/>
            <a:chExt cx="964872" cy="964872"/>
          </a:xfrm>
        </p:grpSpPr>
        <p:sp>
          <p:nvSpPr>
            <p:cNvPr id="15" name="Google Shape;2676;p43">
              <a:extLst>
                <a:ext uri="{FF2B5EF4-FFF2-40B4-BE49-F238E27FC236}">
                  <a16:creationId xmlns:a16="http://schemas.microsoft.com/office/drawing/2014/main" id="{0F058D5A-AC2C-4BEC-83AE-AF26B301F09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6" name="Google Shape;2677;p43">
              <a:extLst>
                <a:ext uri="{FF2B5EF4-FFF2-40B4-BE49-F238E27FC236}">
                  <a16:creationId xmlns:a16="http://schemas.microsoft.com/office/drawing/2014/main" id="{C4D8F9F4-BA10-4F17-B5D5-F9457454A1A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A574577E-B0B7-4F3E-A47C-7EA063CED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65" y="1801245"/>
            <a:ext cx="453040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nombre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Parametros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TEXT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9A6190F-03C4-4B94-92CA-3B53CB309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777" y="2119088"/>
            <a:ext cx="453040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dirty="0" err="1">
                <a:solidFill>
                  <a:srgbClr val="CC7832"/>
                </a:solidFill>
                <a:latin typeface="Arial Unicode MS"/>
              </a:rPr>
              <a:t>Drop</a:t>
            </a:r>
            <a:r>
              <a:rPr lang="es-ES" altLang="es-ES" dirty="0">
                <a:solidFill>
                  <a:srgbClr val="CC7832"/>
                </a:solidFill>
                <a:latin typeface="Arial Unicode MS"/>
              </a:rPr>
              <a:t> </a:t>
            </a:r>
            <a:r>
              <a:rPr kumimoji="0" lang="es-ES" altLang="es-ES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ES" altLang="es-ES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nombre;</a:t>
            </a:r>
            <a:endParaRPr kumimoji="0" lang="es-ES" altLang="es-E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6DEAD16-5F13-48BD-8139-95298C42E886}"/>
              </a:ext>
            </a:extLst>
          </p:cNvPr>
          <p:cNvSpPr txBox="1">
            <a:spLocks/>
          </p:cNvSpPr>
          <p:nvPr/>
        </p:nvSpPr>
        <p:spPr bwMode="gray">
          <a:xfrm>
            <a:off x="6499148" y="3304711"/>
            <a:ext cx="4216036" cy="7346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Para eliminar una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funcion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utilizamos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drop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function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y el nombre de dicha </a:t>
            </a:r>
            <a:r>
              <a:rPr lang="es-ES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funcion</a:t>
            </a:r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.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75131E81-273E-425E-B27A-917B5DB6700D}"/>
              </a:ext>
            </a:extLst>
          </p:cNvPr>
          <p:cNvSpPr txBox="1">
            <a:spLocks/>
          </p:cNvSpPr>
          <p:nvPr/>
        </p:nvSpPr>
        <p:spPr bwMode="gray">
          <a:xfrm>
            <a:off x="1190465" y="754460"/>
            <a:ext cx="10379319" cy="1557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latin typeface="Bodoni MT Black" panose="02070A03080606020203" pitchFamily="18" charset="0"/>
              </a:rPr>
              <a:t>PARA QUE SIRVE LA FUNCION CONCAT Y COMO FUNCIONA EN MySQL</a:t>
            </a:r>
          </a:p>
          <a:p>
            <a:r>
              <a:rPr lang="es-ES" sz="2400" dirty="0">
                <a:latin typeface="Bodoni MT Black" panose="02070A03080606020203" pitchFamily="18" charset="0"/>
              </a:rPr>
              <a:t>		-¿Crear una función que muestra de la función CONCAT?	</a:t>
            </a:r>
          </a:p>
          <a:p>
            <a:r>
              <a:rPr lang="es-ES" sz="2400" dirty="0">
                <a:latin typeface="Bodoni MT Black" panose="02070A03080606020203" pitchFamily="18" charset="0"/>
              </a:rPr>
              <a:t>		-La función debe concatenar 3 cadenas.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D4A88ED-4DEB-4EF2-A157-8819E3B76C90}"/>
              </a:ext>
            </a:extLst>
          </p:cNvPr>
          <p:cNvSpPr txBox="1">
            <a:spLocks/>
          </p:cNvSpPr>
          <p:nvPr/>
        </p:nvSpPr>
        <p:spPr bwMode="gray">
          <a:xfrm>
            <a:off x="1190465" y="2299796"/>
            <a:ext cx="9672607" cy="690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La función 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CONCAT(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paremtros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), la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funcion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cancat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sirve par unir  una o varias </a:t>
            </a:r>
            <a:r>
              <a:rPr lang="es-ES" b="1" cap="none" err="1">
                <a:solidFill>
                  <a:srgbClr val="FFC000"/>
                </a:solidFill>
                <a:latin typeface="Arial Narrow" panose="020B0606020202030204" pitchFamily="34" charset="0"/>
              </a:rPr>
              <a:t>cadenas</a:t>
            </a:r>
            <a:r>
              <a:rPr lang="es-ES" b="1" cap="none">
                <a:solidFill>
                  <a:srgbClr val="FFC000"/>
                </a:solidFill>
                <a:latin typeface="Arial Narrow" panose="020B0606020202030204" pitchFamily="34" charset="0"/>
              </a:rPr>
              <a:t>, números 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en una sola cadena. 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4" name="Google Shape;2675;p43">
            <a:extLst>
              <a:ext uri="{FF2B5EF4-FFF2-40B4-BE49-F238E27FC236}">
                <a16:creationId xmlns:a16="http://schemas.microsoft.com/office/drawing/2014/main" id="{0B976D21-67B2-436C-822F-94573876A541}"/>
              </a:ext>
            </a:extLst>
          </p:cNvPr>
          <p:cNvGrpSpPr/>
          <p:nvPr/>
        </p:nvGrpSpPr>
        <p:grpSpPr>
          <a:xfrm>
            <a:off x="534123" y="754460"/>
            <a:ext cx="560012" cy="558601"/>
            <a:chOff x="851175" y="1582401"/>
            <a:chExt cx="964872" cy="964872"/>
          </a:xfrm>
        </p:grpSpPr>
        <p:sp>
          <p:nvSpPr>
            <p:cNvPr id="15" name="Google Shape;2676;p43">
              <a:extLst>
                <a:ext uri="{FF2B5EF4-FFF2-40B4-BE49-F238E27FC236}">
                  <a16:creationId xmlns:a16="http://schemas.microsoft.com/office/drawing/2014/main" id="{0F058D5A-AC2C-4BEC-83AE-AF26B301F09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6" name="Google Shape;2677;p43">
              <a:extLst>
                <a:ext uri="{FF2B5EF4-FFF2-40B4-BE49-F238E27FC236}">
                  <a16:creationId xmlns:a16="http://schemas.microsoft.com/office/drawing/2014/main" id="{C4D8F9F4-BA10-4F17-B5D5-F9457454A1A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05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9B5BA2E-5EBC-4B61-AC0F-0B5888E4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65" y="2990088"/>
            <a:ext cx="6914848" cy="20159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s-ES" altLang="es-ES" sz="105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concatenador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 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cadena2 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cadena3 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s-ES" altLang="es-ES" sz="105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cadena2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cadena3)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s-ES" altLang="es-ES" sz="105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concatenador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'Luis'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'Alvarez'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'Medina'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s-ES" altLang="es-E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2A7360-8965-417F-A945-DC57ACA1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65" y="5101506"/>
            <a:ext cx="602064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75131E81-273E-425E-B27A-917B5DB6700D}"/>
              </a:ext>
            </a:extLst>
          </p:cNvPr>
          <p:cNvSpPr txBox="1">
            <a:spLocks/>
          </p:cNvSpPr>
          <p:nvPr/>
        </p:nvSpPr>
        <p:spPr bwMode="gray">
          <a:xfrm>
            <a:off x="1190465" y="534489"/>
            <a:ext cx="10379319" cy="1755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latin typeface="Bodoni MT Black" panose="02070A03080606020203" pitchFamily="18" charset="0"/>
              </a:rPr>
              <a:t>Para qué sirve la función SUBSTRING y como funciona en MYSQL	</a:t>
            </a:r>
          </a:p>
          <a:p>
            <a:r>
              <a:rPr lang="es-ES" sz="2400" dirty="0">
                <a:latin typeface="Bodoni MT Black" panose="02070A03080606020203" pitchFamily="18" charset="0"/>
              </a:rPr>
              <a:t>	</a:t>
            </a:r>
            <a:r>
              <a:rPr lang="es-ES" sz="1800" dirty="0">
                <a:latin typeface="Bodoni MT Black" panose="02070A03080606020203" pitchFamily="18" charset="0"/>
              </a:rPr>
              <a:t>-¿Crear una función que muestre el uso de las función SUBSTRING?	</a:t>
            </a:r>
          </a:p>
          <a:p>
            <a:r>
              <a:rPr lang="es-ES" sz="1800" dirty="0">
                <a:latin typeface="Bodoni MT Black" panose="02070A03080606020203" pitchFamily="18" charset="0"/>
              </a:rPr>
              <a:t>	-La función recibe un nombre completo INPUT: XIMENA CONDORI MAR</a:t>
            </a:r>
          </a:p>
          <a:p>
            <a:r>
              <a:rPr lang="es-ES" sz="1800" dirty="0">
                <a:latin typeface="Bodoni MT Black" panose="02070A03080606020203" pitchFamily="18" charset="0"/>
              </a:rPr>
              <a:t>	-La función solo retorna el nombre. OUTPUT XIMENA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D4A88ED-4DEB-4EF2-A157-8819E3B76C90}"/>
              </a:ext>
            </a:extLst>
          </p:cNvPr>
          <p:cNvSpPr txBox="1">
            <a:spLocks/>
          </p:cNvSpPr>
          <p:nvPr/>
        </p:nvSpPr>
        <p:spPr bwMode="gray">
          <a:xfrm>
            <a:off x="814129" y="2290439"/>
            <a:ext cx="9794687" cy="1229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La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funcion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SUBSTRING sirve para hacer cortes dentro de una cadena que ingresemos y tiene esta forma</a:t>
            </a:r>
          </a:p>
          <a:p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substr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(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cadena,posición,cantidad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), la posición es en donde se encuentra la parte que deseamos cortar de la cadena si ingresamos un numero positivo contara de izquierda a derecha y si ingresamos un numero negativo ira de derecha a izquierda., la cantidad es cuantas letras queremos que se mantenga. 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4" name="Google Shape;2675;p43">
            <a:extLst>
              <a:ext uri="{FF2B5EF4-FFF2-40B4-BE49-F238E27FC236}">
                <a16:creationId xmlns:a16="http://schemas.microsoft.com/office/drawing/2014/main" id="{0B976D21-67B2-436C-822F-94573876A541}"/>
              </a:ext>
            </a:extLst>
          </p:cNvPr>
          <p:cNvGrpSpPr/>
          <p:nvPr/>
        </p:nvGrpSpPr>
        <p:grpSpPr>
          <a:xfrm>
            <a:off x="534123" y="754460"/>
            <a:ext cx="560012" cy="558601"/>
            <a:chOff x="851175" y="1582401"/>
            <a:chExt cx="964872" cy="964872"/>
          </a:xfrm>
        </p:grpSpPr>
        <p:sp>
          <p:nvSpPr>
            <p:cNvPr id="15" name="Google Shape;2676;p43">
              <a:extLst>
                <a:ext uri="{FF2B5EF4-FFF2-40B4-BE49-F238E27FC236}">
                  <a16:creationId xmlns:a16="http://schemas.microsoft.com/office/drawing/2014/main" id="{0F058D5A-AC2C-4BEC-83AE-AF26B301F09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6" name="Google Shape;2677;p43">
              <a:extLst>
                <a:ext uri="{FF2B5EF4-FFF2-40B4-BE49-F238E27FC236}">
                  <a16:creationId xmlns:a16="http://schemas.microsoft.com/office/drawing/2014/main" id="{C4D8F9F4-BA10-4F17-B5D5-F9457454A1A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06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E214498-3E41-4C37-9D53-F1607D5C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29" y="3502240"/>
            <a:ext cx="4854214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utilizandoSubstring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6F53C9-C022-4EFB-9444-2D38468C3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29" y="4873326"/>
            <a:ext cx="3421129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s-ES" altLang="es-ES" sz="105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utilizandoSubstring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'XIMENA CONDORI MAR'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98CF3B-D877-416A-BC59-A3C2C31AC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731" y="3511118"/>
            <a:ext cx="4854214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utilizandoSubstring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18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6591715-8757-415C-8906-026B6FF72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731" y="4873326"/>
            <a:ext cx="3421129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s-ES" altLang="es-ES" sz="105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utilizandoSubstring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'XIMENA CONDORI MAR'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61A186-D1C7-4D05-9871-9E0382E23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22" b="28111"/>
          <a:stretch/>
        </p:blipFill>
        <p:spPr>
          <a:xfrm>
            <a:off x="3241236" y="5275945"/>
            <a:ext cx="6033614" cy="7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6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75131E81-273E-425E-B27A-917B5DB6700D}"/>
              </a:ext>
            </a:extLst>
          </p:cNvPr>
          <p:cNvSpPr txBox="1">
            <a:spLocks/>
          </p:cNvSpPr>
          <p:nvPr/>
        </p:nvSpPr>
        <p:spPr bwMode="gray">
          <a:xfrm>
            <a:off x="1190465" y="534489"/>
            <a:ext cx="10379319" cy="1384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b="1" dirty="0">
                <a:latin typeface="Bodoni MT Black" panose="02070A03080606020203" pitchFamily="18" charset="0"/>
              </a:rPr>
              <a:t>Para qué sirve la función STRCMP y como funciona en MYSQL</a:t>
            </a:r>
          </a:p>
          <a:p>
            <a:r>
              <a:rPr lang="es-ES" sz="2400" b="1" dirty="0">
                <a:latin typeface="Bodoni MT Black" panose="02070A03080606020203" pitchFamily="18" charset="0"/>
              </a:rPr>
              <a:t>	</a:t>
            </a:r>
            <a:r>
              <a:rPr lang="es-ES" sz="1800" b="1" dirty="0">
                <a:latin typeface="Bodoni MT Black" panose="02070A03080606020203" pitchFamily="18" charset="0"/>
              </a:rPr>
              <a:t>-¿Crear una función que muestre el uso de las función STRCMP?	</a:t>
            </a:r>
          </a:p>
          <a:p>
            <a:r>
              <a:rPr lang="es-ES" sz="1800" b="1" dirty="0">
                <a:latin typeface="Bodoni MT Black" panose="02070A03080606020203" pitchFamily="18" charset="0"/>
              </a:rPr>
              <a:t>	-La función debe comparar 3 cadenas. Y deberá determinar si dos de ellas son 	iguales. 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D4A88ED-4DEB-4EF2-A157-8819E3B76C90}"/>
              </a:ext>
            </a:extLst>
          </p:cNvPr>
          <p:cNvSpPr txBox="1">
            <a:spLocks/>
          </p:cNvSpPr>
          <p:nvPr/>
        </p:nvSpPr>
        <p:spPr bwMode="gray">
          <a:xfrm>
            <a:off x="770999" y="1908589"/>
            <a:ext cx="9794687" cy="70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La función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strcmp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() sirve para comparar dos cadenas sin importar si es mayúscula o minúscula, este retornara 1 o -1 si las dos cadenas no son iguales y retornara 0 si los dos valores son iguales. </a:t>
            </a:r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4" name="Google Shape;2675;p43">
            <a:extLst>
              <a:ext uri="{FF2B5EF4-FFF2-40B4-BE49-F238E27FC236}">
                <a16:creationId xmlns:a16="http://schemas.microsoft.com/office/drawing/2014/main" id="{0B976D21-67B2-436C-822F-94573876A541}"/>
              </a:ext>
            </a:extLst>
          </p:cNvPr>
          <p:cNvGrpSpPr/>
          <p:nvPr/>
        </p:nvGrpSpPr>
        <p:grpSpPr>
          <a:xfrm>
            <a:off x="534123" y="754460"/>
            <a:ext cx="560012" cy="558601"/>
            <a:chOff x="851175" y="1582401"/>
            <a:chExt cx="964872" cy="964872"/>
          </a:xfrm>
        </p:grpSpPr>
        <p:sp>
          <p:nvSpPr>
            <p:cNvPr id="15" name="Google Shape;2676;p43">
              <a:extLst>
                <a:ext uri="{FF2B5EF4-FFF2-40B4-BE49-F238E27FC236}">
                  <a16:creationId xmlns:a16="http://schemas.microsoft.com/office/drawing/2014/main" id="{0F058D5A-AC2C-4BEC-83AE-AF26B301F09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6" name="Google Shape;2677;p43">
              <a:extLst>
                <a:ext uri="{FF2B5EF4-FFF2-40B4-BE49-F238E27FC236}">
                  <a16:creationId xmlns:a16="http://schemas.microsoft.com/office/drawing/2014/main" id="{C4D8F9F4-BA10-4F17-B5D5-F9457454A1A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07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0BCAF14D-CA9F-44D7-8861-A1A8F52F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99" y="2613965"/>
            <a:ext cx="7136890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utilizandostrcmp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cadena2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cadena3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if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strcmp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cadena2)=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strcmp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(cadena1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cadena3)=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 </a:t>
            </a:r>
            <a:r>
              <a:rPr kumimoji="0" lang="es-ES" altLang="es-ES" sz="11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strcmp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(cadena2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cadena3)=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'si hay son iguales dos cadenas'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else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'no hay igualdad entre las cadenas'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if;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endParaRPr kumimoji="0" lang="es-ES" alt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FD4B3B-0AD0-4953-BD24-B4E6409B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99" y="4551177"/>
            <a:ext cx="334694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utilizandostrcmp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'DBA II'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'DBB I'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dba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ii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35A3DB-03F7-4E81-86E4-5399214AF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69"/>
          <a:stretch/>
        </p:blipFill>
        <p:spPr>
          <a:xfrm>
            <a:off x="1752751" y="5085695"/>
            <a:ext cx="6449325" cy="64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0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75131E81-273E-425E-B27A-917B5DB6700D}"/>
              </a:ext>
            </a:extLst>
          </p:cNvPr>
          <p:cNvSpPr txBox="1">
            <a:spLocks/>
          </p:cNvSpPr>
          <p:nvPr/>
        </p:nvSpPr>
        <p:spPr bwMode="gray">
          <a:xfrm>
            <a:off x="1190465" y="534490"/>
            <a:ext cx="9729069" cy="1114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latin typeface="Bodoni MT Black" panose="02070A03080606020203" pitchFamily="18" charset="0"/>
              </a:rPr>
              <a:t>Para qué sirve la función CHAR_LENGTH y LOCATE y como funciona en MYSQL</a:t>
            </a:r>
          </a:p>
          <a:p>
            <a:r>
              <a:rPr lang="es-ES" sz="2400" b="1" dirty="0">
                <a:latin typeface="Bodoni MT Black" panose="02070A03080606020203" pitchFamily="18" charset="0"/>
              </a:rPr>
              <a:t>	-</a:t>
            </a:r>
            <a:r>
              <a:rPr lang="es-ES" sz="1800" dirty="0">
                <a:latin typeface="Bodoni MT Black" panose="02070A03080606020203" pitchFamily="18" charset="0"/>
              </a:rPr>
              <a:t>¿Crear una función que muestre el uso de ambas funciones? </a:t>
            </a:r>
            <a:r>
              <a:rPr lang="es-ES" sz="1800" b="1" dirty="0">
                <a:latin typeface="Bodoni MT Black" panose="02070A03080606020203" pitchFamily="18" charset="0"/>
              </a:rPr>
              <a:t>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D4A88ED-4DEB-4EF2-A157-8819E3B76C90}"/>
              </a:ext>
            </a:extLst>
          </p:cNvPr>
          <p:cNvSpPr txBox="1">
            <a:spLocks/>
          </p:cNvSpPr>
          <p:nvPr/>
        </p:nvSpPr>
        <p:spPr bwMode="gray">
          <a:xfrm>
            <a:off x="770999" y="1570580"/>
            <a:ext cx="9794687" cy="10433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La función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chat_length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(cadena) la utilizamos para contar la cantidad de letras que se encuentran dentro de una cadena incluido los vacíos</a:t>
            </a:r>
          </a:p>
          <a:p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La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funciòn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locate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(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buscamos,cadena,posicion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) la utilizamos para ver en que posición se encuentra lo que buscamos, la posición es desde donde nosotros queremos </a:t>
            </a:r>
            <a:r>
              <a:rPr lang="es-ES" b="1" cap="none" dirty="0" err="1">
                <a:solidFill>
                  <a:srgbClr val="FFC000"/>
                </a:solidFill>
                <a:latin typeface="Arial Narrow" panose="020B0606020202030204" pitchFamily="34" charset="0"/>
              </a:rPr>
              <a:t>qeu</a:t>
            </a:r>
            <a:r>
              <a:rPr lang="es-ES" b="1" cap="none" dirty="0">
                <a:solidFill>
                  <a:srgbClr val="FFC000"/>
                </a:solidFill>
                <a:latin typeface="Arial Narrow" panose="020B0606020202030204" pitchFamily="34" charset="0"/>
              </a:rPr>
              <a:t> busque.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4" name="Google Shape;2675;p43">
            <a:extLst>
              <a:ext uri="{FF2B5EF4-FFF2-40B4-BE49-F238E27FC236}">
                <a16:creationId xmlns:a16="http://schemas.microsoft.com/office/drawing/2014/main" id="{0B976D21-67B2-436C-822F-94573876A541}"/>
              </a:ext>
            </a:extLst>
          </p:cNvPr>
          <p:cNvGrpSpPr/>
          <p:nvPr/>
        </p:nvGrpSpPr>
        <p:grpSpPr>
          <a:xfrm>
            <a:off x="534123" y="754460"/>
            <a:ext cx="560012" cy="558601"/>
            <a:chOff x="851175" y="1582401"/>
            <a:chExt cx="964872" cy="964872"/>
          </a:xfrm>
        </p:grpSpPr>
        <p:sp>
          <p:nvSpPr>
            <p:cNvPr id="15" name="Google Shape;2676;p43">
              <a:extLst>
                <a:ext uri="{FF2B5EF4-FFF2-40B4-BE49-F238E27FC236}">
                  <a16:creationId xmlns:a16="http://schemas.microsoft.com/office/drawing/2014/main" id="{0F058D5A-AC2C-4BEC-83AE-AF26B301F09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6" name="Google Shape;2677;p43">
              <a:extLst>
                <a:ext uri="{FF2B5EF4-FFF2-40B4-BE49-F238E27FC236}">
                  <a16:creationId xmlns:a16="http://schemas.microsoft.com/office/drawing/2014/main" id="{C4D8F9F4-BA10-4F17-B5D5-F9457454A1A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tx1">
                      <a:lumMod val="95000"/>
                    </a:schemeClr>
                  </a:solidFill>
                  <a:latin typeface="Arial Black" panose="020B0A04020102020204" pitchFamily="34" charset="0"/>
                </a:rPr>
                <a:t>08</a:t>
              </a:r>
              <a:endParaRPr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05B5DE5-2CB8-4110-A946-EEDCD6D7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99" y="2684850"/>
            <a:ext cx="6662401" cy="25160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utilizandoLocateCharlegth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(Buscar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cadena1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(Buscar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cadena1)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char_length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(Buscar)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'la palabra que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bsucas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se encuentra en la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posicion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: 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y es de 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palabras'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utilizandoLocateCharlegth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'Luis'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Jose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Luis Mamani Apaza'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6EA46F-6E7F-497E-886F-78F676FE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3" y="5359383"/>
            <a:ext cx="764011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04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129</TotalTime>
  <Words>1371</Words>
  <Application>Microsoft Office PowerPoint</Application>
  <PresentationFormat>Panorámica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Arial Narrow</vt:lpstr>
      <vt:lpstr>Arial Unicode MS</vt:lpstr>
      <vt:lpstr>Bahnschrift SemiBold</vt:lpstr>
      <vt:lpstr>Bodoni MT Black</vt:lpstr>
      <vt:lpstr>Century Gothic</vt:lpstr>
      <vt:lpstr>Wingdings 3</vt:lpstr>
      <vt:lpstr>Sala de reuniones Ion</vt:lpstr>
      <vt:lpstr>EVALUACION PROCESUAL HITO 3</vt:lpstr>
      <vt:lpstr>MANEJO DE CONCEPTOS</vt:lpstr>
      <vt:lpstr>DEFINA QUE ES LENGUAJE PROCEDURAL EN MySQL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PRACTICA</vt:lpstr>
      <vt:lpstr>Crear la siguiente base de datos y sus registros.</vt:lpstr>
      <vt:lpstr>Crear una función que genere la serie Fibonacci.</vt:lpstr>
      <vt:lpstr>Crear una variable global a nivel BASE DE DATOS.</vt:lpstr>
      <vt:lpstr>Crear una función no recibe parámetros (Utilizar WHILE, REPEAT o LOOP).</vt:lpstr>
      <vt:lpstr>Crear una función que determina cuantas veces se repite las vocales. </vt:lpstr>
      <vt:lpstr>Crear una función que recibe un parámetro INTEGER</vt:lpstr>
      <vt:lpstr>Crear una función que recibe 2 parámetros VARCHAR(20), VARCHAR(20)</vt:lpstr>
      <vt:lpstr>Crear una función que reciba un parámetro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EVALUACION PROCESUAL HITO 3</dc:title>
  <dc:creator>Luis Alvarez</dc:creator>
  <cp:lastModifiedBy>Luis Alvarez</cp:lastModifiedBy>
  <cp:revision>15</cp:revision>
  <dcterms:created xsi:type="dcterms:W3CDTF">2023-05-07T14:31:39Z</dcterms:created>
  <dcterms:modified xsi:type="dcterms:W3CDTF">2023-05-07T16:41:35Z</dcterms:modified>
</cp:coreProperties>
</file>