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Arial Black" panose="020B0A04020102020204" pitchFamily="34" charset="0"/>
      <p:bold r:id="rId17"/>
    </p:embeddedFont>
    <p:embeddedFont>
      <p:font typeface="Overpass Mon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EAF5EC-4848-4822-ACA2-79E7B963625C}">
  <a:tblStyle styleId="{98EAF5EC-4848-4822-ACA2-79E7B9636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D65D4-2FE3-4CEF-85B2-6F41144B97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1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66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98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06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89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86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85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70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2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2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LuisAlvarezMedina2/Estructura-De-Datos/blob/main/Hito4/Procesual/Codigo%20Generado/ColaDeClientes/Main.java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LuisAlvarezMedina2/Estructura-De-Datos/blob/main/Hito4/Procesual/Codigo%20Generado/ColaDeClientes/Main.java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isAlvarezMedina2/Estructura-De-Datos/blob/main/Hito4/Procesual/Codigo%20Generado/ColaDeClientes/Main.java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AlvarezMedina2/Estructura-De-Datos/tree/main/Hito4/Procesual/Codigo%20Generado/ColaDeClien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AlvarezMedina2/Estructura-De-Datos/blob/main/Hito4/Procesual/Codigo%20Generado/ColaDeClientes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EVALUACION PROCESUAL HITO4</a:t>
            </a:r>
            <a:endParaRPr sz="6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E</a:t>
            </a:r>
            <a:r>
              <a:rPr lang="es-ES" dirty="0">
                <a:solidFill>
                  <a:schemeClr val="dk2"/>
                </a:solidFill>
              </a:rPr>
              <a:t>STRUCTURA DE DATOS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L</a:t>
            </a:r>
            <a:r>
              <a:rPr lang="es-ES" sz="2100" dirty="0">
                <a:solidFill>
                  <a:schemeClr val="dk2"/>
                </a:solidFill>
              </a:rPr>
              <a:t>UIS ALV</a:t>
            </a:r>
            <a:r>
              <a:rPr lang="es-ES" dirty="0">
                <a:solidFill>
                  <a:schemeClr val="dk2"/>
                </a:solidFill>
              </a:rPr>
              <a:t>AREZ MEDINA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3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	     Promoción para usuarios de Bolivia.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13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6718DC73-6FDB-4C8B-B5FC-F46F0EC6B73C}"/>
              </a:ext>
            </a:extLst>
          </p:cNvPr>
          <p:cNvSpPr/>
          <p:nvPr/>
        </p:nvSpPr>
        <p:spPr>
          <a:xfrm>
            <a:off x="288615" y="742295"/>
            <a:ext cx="13598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bg2"/>
                </a:solidFill>
              </a:rPr>
              <a:t>○ En el mes de diciembre a todos los clientes de Bolivia se les dará una promoción en cuanto a precios en viajes a nivel nacional.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A todos los clientes que sean de nacionalidad boliviana y además el tipo de cliente GOLD, convertir a estos clientes en VIP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Es decir si es de Bolivia y es GOLD deberá ser ahora un cliente VIP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○ El método estático dentro de la clase MAIN recibe 3 atributos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La cola de clientes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El tipo de cliente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La nacionalidad del cliente.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E707AF-0A0D-4B86-B06C-45EE4FBFC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024" y="841479"/>
            <a:ext cx="54874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convertidendoGoldenVip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cola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tipoCLiente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nacionalidad){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cola.esVacia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cola.eliminar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itemeliminado.getTipo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tipoCLiente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&amp;&amp;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itemeliminado.getPais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(nacionalidad)){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itemeliminado.setTipo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58A1D2-8DA8-48C0-96BF-FBA75C50E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71" y="0"/>
            <a:ext cx="997715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3E61C8-D1F4-4935-AA8B-32ED0D23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763" y="0"/>
            <a:ext cx="970237" cy="51435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1530AB4-4217-4D4F-91A8-6B4D00C69800}"/>
              </a:ext>
            </a:extLst>
          </p:cNvPr>
          <p:cNvSpPr/>
          <p:nvPr/>
        </p:nvSpPr>
        <p:spPr>
          <a:xfrm>
            <a:off x="2659155" y="42143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hlinkClick r:id="rId5"/>
              </a:rPr>
              <a:t>https://github.com/LuisAlvarezMedina2/Estructura-De-Datos/blob/main/Hito4/Procesual/Codigo%20Generado/ColaDeClientes/Main.java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59497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336537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	    Moviendo clientes en la cola. 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14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6718DC73-6FDB-4C8B-B5FC-F46F0EC6B73C}"/>
              </a:ext>
            </a:extLst>
          </p:cNvPr>
          <p:cNvSpPr/>
          <p:nvPr/>
        </p:nvSpPr>
        <p:spPr>
          <a:xfrm>
            <a:off x="408396" y="881693"/>
            <a:ext cx="8287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chemeClr val="bg2"/>
                </a:solidFill>
              </a:rPr>
              <a:t>○ Mover al inicio todos los clientes mayores a 60 años. </a:t>
            </a:r>
          </a:p>
          <a:p>
            <a:r>
              <a:rPr lang="es-ES" sz="900" dirty="0">
                <a:solidFill>
                  <a:schemeClr val="bg2"/>
                </a:solidFill>
              </a:rPr>
              <a:t>■ Es decir si el cliente es mayor a 60 deberá de moverlo al inicio de la cola. </a:t>
            </a:r>
          </a:p>
          <a:p>
            <a:r>
              <a:rPr lang="es-ES" sz="900" dirty="0">
                <a:solidFill>
                  <a:schemeClr val="bg2"/>
                </a:solidFill>
              </a:rPr>
              <a:t>○ El método recibe 2 parámetros </a:t>
            </a:r>
          </a:p>
          <a:p>
            <a:r>
              <a:rPr lang="es-ES" sz="900" dirty="0">
                <a:solidFill>
                  <a:schemeClr val="bg2"/>
                </a:solidFill>
              </a:rPr>
              <a:t>■ La Cola de Clientes </a:t>
            </a:r>
          </a:p>
          <a:p>
            <a:r>
              <a:rPr lang="es-ES" sz="900" dirty="0">
                <a:solidFill>
                  <a:schemeClr val="bg2"/>
                </a:solidFill>
              </a:rPr>
              <a:t>■ El valor(</a:t>
            </a:r>
            <a:r>
              <a:rPr lang="es-ES" sz="900" dirty="0" err="1">
                <a:solidFill>
                  <a:schemeClr val="bg2"/>
                </a:solidFill>
              </a:rPr>
              <a:t>int</a:t>
            </a:r>
            <a:r>
              <a:rPr lang="es-ES" sz="900" dirty="0">
                <a:solidFill>
                  <a:schemeClr val="bg2"/>
                </a:solidFill>
              </a:rPr>
              <a:t>) de la edad.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BEE7A0-F048-480A-8ED9-42DDE6A2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94" y="1036335"/>
            <a:ext cx="348685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ordenarPorEdad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edad){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aux1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cola.esVacia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cola.eliminar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itemeliminado.getEdad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&gt; edad)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aux1.adicionar(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(aux1)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FBF75F-23B4-4F68-A42F-D1D5EB69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753" y="0"/>
            <a:ext cx="1024973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A351E0-B0E4-44C6-BE1F-0486BCBD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61" y="0"/>
            <a:ext cx="1079576" cy="51435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E4B5140-2141-4C1D-AB60-BC8AF0757A57}"/>
              </a:ext>
            </a:extLst>
          </p:cNvPr>
          <p:cNvSpPr/>
          <p:nvPr/>
        </p:nvSpPr>
        <p:spPr>
          <a:xfrm>
            <a:off x="2450726" y="44837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hlinkClick r:id="rId5"/>
              </a:rPr>
              <a:t>https://github.com/LuisAlvarezMedina2/Estructura-De-Datos/blob/main/Hito4/Procesual/Codigo%20Generado/ColaDeClientes/Main.java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5683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2987" y="126884"/>
            <a:ext cx="2669241" cy="84674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Moviendo clientes entre 2 colas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18441" y="26894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15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1F34609-4ADC-4AE5-9257-87D659FF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62" y="0"/>
            <a:ext cx="927823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F8176C5-1576-435A-8F5A-5B2C82956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04" y="0"/>
            <a:ext cx="1026227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2486A3-BAE1-46E5-A927-7A3662A0E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584" y="0"/>
            <a:ext cx="1130943" cy="27700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ADCE80-3FC0-439F-A0E3-30C1E1E1E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366" y="0"/>
            <a:ext cx="1110770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0C9544-AEA4-4056-B7DC-C96131666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585" y="0"/>
            <a:ext cx="1162415" cy="51435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8CDD22C-CF02-4F0D-B49C-AA9621EC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167" y="790225"/>
            <a:ext cx="3516417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moviendoClientesentredosColas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rgbClr val="FFC66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nombre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aux1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colaA.esVacia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colaA.eliminar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itemeliminado.getNombre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(nombre))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aux1.adicionar(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(aux1)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Todos los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Saules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ALmanacenados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se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vacien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en la cola B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//Que todos registros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anteriroes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se vuelvan a insertar en orden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E471C65-7348-409C-871B-EB74ACB340CE}"/>
              </a:ext>
            </a:extLst>
          </p:cNvPr>
          <p:cNvSpPr/>
          <p:nvPr/>
        </p:nvSpPr>
        <p:spPr>
          <a:xfrm>
            <a:off x="2406943" y="44971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hlinkClick r:id="rId8"/>
              </a:rPr>
              <a:t>https://github.com/LuisAlvarezMedina2/Estructura-De-Datos/blob/main/Hito4/Procesual/Codigo%20Generado/ColaDeClientes/Main.java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4148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536448" y="342000"/>
            <a:ext cx="8351520" cy="4217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9600" dirty="0"/>
              <a:t>GRACIAS POR SU ATENCION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592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536448" y="342000"/>
            <a:ext cx="8351520" cy="4217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/>
              <a:t>MANEJO DE CONCEPTOS</a:t>
            </a:r>
            <a:endParaRPr sz="9600" dirty="0"/>
          </a:p>
        </p:txBody>
      </p:sp>
      <p:sp>
        <p:nvSpPr>
          <p:cNvPr id="3" name="Google Shape;393;p34">
            <a:extLst>
              <a:ext uri="{FF2B5EF4-FFF2-40B4-BE49-F238E27FC236}">
                <a16:creationId xmlns:a16="http://schemas.microsoft.com/office/drawing/2014/main" id="{024607FC-A68D-4FD8-8B5F-9D3487836DAE}"/>
              </a:ext>
            </a:extLst>
          </p:cNvPr>
          <p:cNvSpPr/>
          <p:nvPr/>
        </p:nvSpPr>
        <p:spPr>
          <a:xfrm rot="-5400000" flipH="1">
            <a:off x="1523073" y="3605756"/>
            <a:ext cx="1189053" cy="12024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22;p34">
            <a:extLst>
              <a:ext uri="{FF2B5EF4-FFF2-40B4-BE49-F238E27FC236}">
                <a16:creationId xmlns:a16="http://schemas.microsoft.com/office/drawing/2014/main" id="{D3E5FC68-E39C-4333-9659-1B88822A8E7D}"/>
              </a:ext>
            </a:extLst>
          </p:cNvPr>
          <p:cNvSpPr/>
          <p:nvPr/>
        </p:nvSpPr>
        <p:spPr>
          <a:xfrm>
            <a:off x="1810902" y="3930480"/>
            <a:ext cx="627830" cy="707955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6;p34">
            <a:extLst>
              <a:ext uri="{FF2B5EF4-FFF2-40B4-BE49-F238E27FC236}">
                <a16:creationId xmlns:a16="http://schemas.microsoft.com/office/drawing/2014/main" id="{FBA58CA3-568B-44FC-88DB-822EFF48FE8E}"/>
              </a:ext>
            </a:extLst>
          </p:cNvPr>
          <p:cNvSpPr/>
          <p:nvPr/>
        </p:nvSpPr>
        <p:spPr>
          <a:xfrm rot="5400000">
            <a:off x="6249934" y="3607677"/>
            <a:ext cx="1189052" cy="11967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16;p34">
            <a:extLst>
              <a:ext uri="{FF2B5EF4-FFF2-40B4-BE49-F238E27FC236}">
                <a16:creationId xmlns:a16="http://schemas.microsoft.com/office/drawing/2014/main" id="{33130D90-990A-4D89-9916-8B6410B8EB38}"/>
              </a:ext>
            </a:extLst>
          </p:cNvPr>
          <p:cNvGrpSpPr/>
          <p:nvPr/>
        </p:nvGrpSpPr>
        <p:grpSpPr>
          <a:xfrm>
            <a:off x="6491530" y="3937741"/>
            <a:ext cx="705859" cy="700694"/>
            <a:chOff x="858739" y="828453"/>
            <a:chExt cx="456169" cy="455755"/>
          </a:xfrm>
        </p:grpSpPr>
        <p:sp>
          <p:nvSpPr>
            <p:cNvPr id="7" name="Google Shape;417;p34">
              <a:extLst>
                <a:ext uri="{FF2B5EF4-FFF2-40B4-BE49-F238E27FC236}">
                  <a16:creationId xmlns:a16="http://schemas.microsoft.com/office/drawing/2014/main" id="{47681B98-1237-4CAD-9B31-B513A7257F78}"/>
                </a:ext>
              </a:extLst>
            </p:cNvPr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8;p34">
              <a:extLst>
                <a:ext uri="{FF2B5EF4-FFF2-40B4-BE49-F238E27FC236}">
                  <a16:creationId xmlns:a16="http://schemas.microsoft.com/office/drawing/2014/main" id="{6A5977F7-7EEC-4455-BA9C-97AD1610656C}"/>
                </a:ext>
              </a:extLst>
            </p:cNvPr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9;p34">
              <a:extLst>
                <a:ext uri="{FF2B5EF4-FFF2-40B4-BE49-F238E27FC236}">
                  <a16:creationId xmlns:a16="http://schemas.microsoft.com/office/drawing/2014/main" id="{42F980ED-1F52-49EC-97E0-3C63223FBEB7}"/>
                </a:ext>
              </a:extLst>
            </p:cNvPr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0;p34">
              <a:extLst>
                <a:ext uri="{FF2B5EF4-FFF2-40B4-BE49-F238E27FC236}">
                  <a16:creationId xmlns:a16="http://schemas.microsoft.com/office/drawing/2014/main" id="{3C0B2D6B-50A4-493F-BFCC-31C29DE96E95}"/>
                </a:ext>
              </a:extLst>
            </p:cNvPr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1;p34">
              <a:extLst>
                <a:ext uri="{FF2B5EF4-FFF2-40B4-BE49-F238E27FC236}">
                  <a16:creationId xmlns:a16="http://schemas.microsoft.com/office/drawing/2014/main" id="{84AEB277-79E0-4A53-832D-700A2047CAC0}"/>
                </a:ext>
              </a:extLst>
            </p:cNvPr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7E4BE2E4-FE1E-49B6-85DE-9515AD459679}"/>
              </a:ext>
            </a:extLst>
          </p:cNvPr>
          <p:cNvSpPr txBox="1">
            <a:spLocks/>
          </p:cNvSpPr>
          <p:nvPr/>
        </p:nvSpPr>
        <p:spPr>
          <a:xfrm>
            <a:off x="985152" y="1114562"/>
            <a:ext cx="7485451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estructura de datos se refiere a la forma de organización de los datos, la forma en la que se los almacena y se manipula dentro de un sistema para que puedan ser utilizados de maneras eficientes. </a:t>
            </a:r>
          </a:p>
        </p:txBody>
      </p:sp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83175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400" dirty="0"/>
              <a:t>¿A que se refiere cuando se habla de ESTRUCTURA DE DATOS? </a:t>
            </a:r>
            <a:endParaRPr sz="24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01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Google Shape;380;p33">
            <a:extLst>
              <a:ext uri="{FF2B5EF4-FFF2-40B4-BE49-F238E27FC236}">
                <a16:creationId xmlns:a16="http://schemas.microsoft.com/office/drawing/2014/main" id="{5AE482FD-2CE5-4100-8CCD-06F93DEC8357}"/>
              </a:ext>
            </a:extLst>
          </p:cNvPr>
          <p:cNvSpPr txBox="1">
            <a:spLocks/>
          </p:cNvSpPr>
          <p:nvPr/>
        </p:nvSpPr>
        <p:spPr>
          <a:xfrm>
            <a:off x="1067791" y="2698814"/>
            <a:ext cx="7485451" cy="53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Fifo es FIRST In, FIRST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Out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(Primero en Entrar, Primero en Salir).</a:t>
            </a:r>
          </a:p>
        </p:txBody>
      </p:sp>
      <p:sp>
        <p:nvSpPr>
          <p:cNvPr id="21" name="Google Shape;381;p33">
            <a:extLst>
              <a:ext uri="{FF2B5EF4-FFF2-40B4-BE49-F238E27FC236}">
                <a16:creationId xmlns:a16="http://schemas.microsoft.com/office/drawing/2014/main" id="{414AA074-302E-490E-8F9A-9B06CA2F5F85}"/>
              </a:ext>
            </a:extLst>
          </p:cNvPr>
          <p:cNvSpPr txBox="1">
            <a:spLocks/>
          </p:cNvSpPr>
          <p:nvPr/>
        </p:nvSpPr>
        <p:spPr>
          <a:xfrm>
            <a:off x="1067792" y="2058450"/>
            <a:ext cx="7244257" cy="5312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¿Que significa FIFO?</a:t>
            </a:r>
          </a:p>
        </p:txBody>
      </p:sp>
      <p:grpSp>
        <p:nvGrpSpPr>
          <p:cNvPr id="22" name="Google Shape;2675;p43">
            <a:extLst>
              <a:ext uri="{FF2B5EF4-FFF2-40B4-BE49-F238E27FC236}">
                <a16:creationId xmlns:a16="http://schemas.microsoft.com/office/drawing/2014/main" id="{61A74E46-B464-40CD-82EE-350008C6E719}"/>
              </a:ext>
            </a:extLst>
          </p:cNvPr>
          <p:cNvGrpSpPr/>
          <p:nvPr/>
        </p:nvGrpSpPr>
        <p:grpSpPr>
          <a:xfrm>
            <a:off x="408396" y="2152426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3" name="Google Shape;2676;p43">
              <a:extLst>
                <a:ext uri="{FF2B5EF4-FFF2-40B4-BE49-F238E27FC236}">
                  <a16:creationId xmlns:a16="http://schemas.microsoft.com/office/drawing/2014/main" id="{8EB43140-B75C-4F7C-A5E2-4ADCD69D915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4" name="Google Shape;2677;p43">
              <a:extLst>
                <a:ext uri="{FF2B5EF4-FFF2-40B4-BE49-F238E27FC236}">
                  <a16:creationId xmlns:a16="http://schemas.microsoft.com/office/drawing/2014/main" id="{83F6141C-D3B4-4A94-AEC2-664C4439B47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02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Google Shape;380;p33">
            <a:extLst>
              <a:ext uri="{FF2B5EF4-FFF2-40B4-BE49-F238E27FC236}">
                <a16:creationId xmlns:a16="http://schemas.microsoft.com/office/drawing/2014/main" id="{40F70210-C4B4-42B2-8935-8782A8E06892}"/>
              </a:ext>
            </a:extLst>
          </p:cNvPr>
          <p:cNvSpPr txBox="1">
            <a:spLocks/>
          </p:cNvSpPr>
          <p:nvPr/>
        </p:nvSpPr>
        <p:spPr>
          <a:xfrm>
            <a:off x="1067790" y="4132521"/>
            <a:ext cx="748545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LIFO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 Last In, First Out (Ultimo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Entrar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Primero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Salir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esto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se lo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utiliza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una pila de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libros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FIFO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 First In, First Out (Primero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Entrar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Primero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Salir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se lo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utiliza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un fila de banco.</a:t>
            </a:r>
          </a:p>
          <a:p>
            <a:pPr marL="0" indent="0" algn="l">
              <a:buNone/>
            </a:pPr>
            <a:endParaRPr lang="es-E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l">
              <a:buFont typeface="Anaheim"/>
              <a:buNone/>
            </a:pPr>
            <a:endParaRPr lang="es-E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Google Shape;381;p33">
            <a:extLst>
              <a:ext uri="{FF2B5EF4-FFF2-40B4-BE49-F238E27FC236}">
                <a16:creationId xmlns:a16="http://schemas.microsoft.com/office/drawing/2014/main" id="{A28366D1-2B6D-4543-9A85-0399ADC7E498}"/>
              </a:ext>
            </a:extLst>
          </p:cNvPr>
          <p:cNvSpPr txBox="1">
            <a:spLocks/>
          </p:cNvSpPr>
          <p:nvPr/>
        </p:nvSpPr>
        <p:spPr>
          <a:xfrm>
            <a:off x="1067792" y="3339178"/>
            <a:ext cx="7244257" cy="7933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¿Muestra la diferencia entre LIFO y FIFO?</a:t>
            </a:r>
          </a:p>
        </p:txBody>
      </p:sp>
      <p:grpSp>
        <p:nvGrpSpPr>
          <p:cNvPr id="27" name="Google Shape;2675;p43">
            <a:extLst>
              <a:ext uri="{FF2B5EF4-FFF2-40B4-BE49-F238E27FC236}">
                <a16:creationId xmlns:a16="http://schemas.microsoft.com/office/drawing/2014/main" id="{0C4EB1C9-E473-49E5-85B0-F7F39D76D356}"/>
              </a:ext>
            </a:extLst>
          </p:cNvPr>
          <p:cNvGrpSpPr/>
          <p:nvPr/>
        </p:nvGrpSpPr>
        <p:grpSpPr>
          <a:xfrm>
            <a:off x="408396" y="3433154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8" name="Google Shape;2676;p43">
              <a:extLst>
                <a:ext uri="{FF2B5EF4-FFF2-40B4-BE49-F238E27FC236}">
                  <a16:creationId xmlns:a16="http://schemas.microsoft.com/office/drawing/2014/main" id="{AB992214-4FD9-4C9F-9DF5-3443F2E839F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9" name="Google Shape;2677;p43">
              <a:extLst>
                <a:ext uri="{FF2B5EF4-FFF2-40B4-BE49-F238E27FC236}">
                  <a16:creationId xmlns:a16="http://schemas.microsoft.com/office/drawing/2014/main" id="{0A0865E2-C0FE-4555-910F-C807ADC79CB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03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7E4BE2E4-FE1E-49B6-85DE-9515AD459679}"/>
              </a:ext>
            </a:extLst>
          </p:cNvPr>
          <p:cNvSpPr txBox="1">
            <a:spLocks/>
          </p:cNvSpPr>
          <p:nvPr/>
        </p:nvSpPr>
        <p:spPr>
          <a:xfrm>
            <a:off x="1067789" y="883391"/>
            <a:ext cx="7485451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Cola es una estructura de datos que sigue el principio de FIFO el primero en entrar, es el primero en salir, lo utilizamos para organizar y utilizar datos dentro de un sistema.</a:t>
            </a:r>
          </a:p>
        </p:txBody>
      </p:sp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400" dirty="0"/>
              <a:t>¿Qué es una COLA? </a:t>
            </a:r>
            <a:endParaRPr sz="24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04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Google Shape;380;p33">
            <a:extLst>
              <a:ext uri="{FF2B5EF4-FFF2-40B4-BE49-F238E27FC236}">
                <a16:creationId xmlns:a16="http://schemas.microsoft.com/office/drawing/2014/main" id="{5AE482FD-2CE5-4100-8CCD-06F93DEC8357}"/>
              </a:ext>
            </a:extLst>
          </p:cNvPr>
          <p:cNvSpPr txBox="1">
            <a:spLocks/>
          </p:cNvSpPr>
          <p:nvPr/>
        </p:nvSpPr>
        <p:spPr>
          <a:xfrm>
            <a:off x="1067789" y="2605337"/>
            <a:ext cx="7485451" cy="53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QUEUE = es una estructura de datos el cual sigue el principio FIFO y se podría decir que si es similar a una cola ya que ambas tiene el principio de FIFO</a:t>
            </a:r>
          </a:p>
        </p:txBody>
      </p:sp>
      <p:sp>
        <p:nvSpPr>
          <p:cNvPr id="21" name="Google Shape;381;p33">
            <a:extLst>
              <a:ext uri="{FF2B5EF4-FFF2-40B4-BE49-F238E27FC236}">
                <a16:creationId xmlns:a16="http://schemas.microsoft.com/office/drawing/2014/main" id="{414AA074-302E-490E-8F9A-9B06CA2F5F85}"/>
              </a:ext>
            </a:extLst>
          </p:cNvPr>
          <p:cNvSpPr txBox="1">
            <a:spLocks/>
          </p:cNvSpPr>
          <p:nvPr/>
        </p:nvSpPr>
        <p:spPr>
          <a:xfrm>
            <a:off x="1067789" y="1600766"/>
            <a:ext cx="7244257" cy="843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¿Qué es QUEUE en JAVA, una QUEUE será lo mismo que una COLA?</a:t>
            </a:r>
          </a:p>
        </p:txBody>
      </p:sp>
      <p:grpSp>
        <p:nvGrpSpPr>
          <p:cNvPr id="22" name="Google Shape;2675;p43">
            <a:extLst>
              <a:ext uri="{FF2B5EF4-FFF2-40B4-BE49-F238E27FC236}">
                <a16:creationId xmlns:a16="http://schemas.microsoft.com/office/drawing/2014/main" id="{61A74E46-B464-40CD-82EE-350008C6E719}"/>
              </a:ext>
            </a:extLst>
          </p:cNvPr>
          <p:cNvGrpSpPr/>
          <p:nvPr/>
        </p:nvGrpSpPr>
        <p:grpSpPr>
          <a:xfrm>
            <a:off x="408393" y="1694742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3" name="Google Shape;2676;p43">
              <a:extLst>
                <a:ext uri="{FF2B5EF4-FFF2-40B4-BE49-F238E27FC236}">
                  <a16:creationId xmlns:a16="http://schemas.microsoft.com/office/drawing/2014/main" id="{8EB43140-B75C-4F7C-A5E2-4ADCD69D915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4" name="Google Shape;2677;p43">
              <a:extLst>
                <a:ext uri="{FF2B5EF4-FFF2-40B4-BE49-F238E27FC236}">
                  <a16:creationId xmlns:a16="http://schemas.microsoft.com/office/drawing/2014/main" id="{83F6141C-D3B4-4A94-AEC2-664C4439B47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05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Google Shape;380;p33">
            <a:extLst>
              <a:ext uri="{FF2B5EF4-FFF2-40B4-BE49-F238E27FC236}">
                <a16:creationId xmlns:a16="http://schemas.microsoft.com/office/drawing/2014/main" id="{40F70210-C4B4-42B2-8935-8782A8E06892}"/>
              </a:ext>
            </a:extLst>
          </p:cNvPr>
          <p:cNvSpPr txBox="1">
            <a:spLocks/>
          </p:cNvSpPr>
          <p:nvPr/>
        </p:nvSpPr>
        <p:spPr>
          <a:xfrm>
            <a:off x="1067790" y="4132521"/>
            <a:ext cx="748545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INI o REAR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 es lo que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representa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el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incio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datos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que hay dentro de una cola.</a:t>
            </a:r>
          </a:p>
          <a:p>
            <a:pPr marL="0" indent="0" algn="l">
              <a:buFont typeface="Anaheim"/>
              <a:buNone/>
            </a:pPr>
            <a:endParaRPr lang="es-E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Google Shape;381;p33">
            <a:extLst>
              <a:ext uri="{FF2B5EF4-FFF2-40B4-BE49-F238E27FC236}">
                <a16:creationId xmlns:a16="http://schemas.microsoft.com/office/drawing/2014/main" id="{A28366D1-2B6D-4543-9A85-0399ADC7E498}"/>
              </a:ext>
            </a:extLst>
          </p:cNvPr>
          <p:cNvSpPr txBox="1">
            <a:spLocks/>
          </p:cNvSpPr>
          <p:nvPr/>
        </p:nvSpPr>
        <p:spPr>
          <a:xfrm>
            <a:off x="1067792" y="3339179"/>
            <a:ext cx="7244257" cy="5877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¿Qué es INI o REAR en una COLA?</a:t>
            </a:r>
          </a:p>
        </p:txBody>
      </p:sp>
      <p:grpSp>
        <p:nvGrpSpPr>
          <p:cNvPr id="27" name="Google Shape;2675;p43">
            <a:extLst>
              <a:ext uri="{FF2B5EF4-FFF2-40B4-BE49-F238E27FC236}">
                <a16:creationId xmlns:a16="http://schemas.microsoft.com/office/drawing/2014/main" id="{0C4EB1C9-E473-49E5-85B0-F7F39D76D356}"/>
              </a:ext>
            </a:extLst>
          </p:cNvPr>
          <p:cNvGrpSpPr/>
          <p:nvPr/>
        </p:nvGrpSpPr>
        <p:grpSpPr>
          <a:xfrm>
            <a:off x="408396" y="3433154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8" name="Google Shape;2676;p43">
              <a:extLst>
                <a:ext uri="{FF2B5EF4-FFF2-40B4-BE49-F238E27FC236}">
                  <a16:creationId xmlns:a16="http://schemas.microsoft.com/office/drawing/2014/main" id="{AB992214-4FD9-4C9F-9DF5-3443F2E839F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9" name="Google Shape;2677;p43">
              <a:extLst>
                <a:ext uri="{FF2B5EF4-FFF2-40B4-BE49-F238E27FC236}">
                  <a16:creationId xmlns:a16="http://schemas.microsoft.com/office/drawing/2014/main" id="{0A0865E2-C0FE-4555-910F-C807ADC79CB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06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3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7E4BE2E4-FE1E-49B6-85DE-9515AD459679}"/>
              </a:ext>
            </a:extLst>
          </p:cNvPr>
          <p:cNvSpPr txBox="1">
            <a:spLocks/>
          </p:cNvSpPr>
          <p:nvPr/>
        </p:nvSpPr>
        <p:spPr>
          <a:xfrm>
            <a:off x="1067789" y="883391"/>
            <a:ext cx="7485451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FIN o FRONT = representa al final de datos ingresados dentro de un cola.</a:t>
            </a:r>
          </a:p>
        </p:txBody>
      </p:sp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400" dirty="0"/>
              <a:t>¿Qué es FIN o FRONT en una COLA?</a:t>
            </a:r>
            <a:endParaRPr sz="24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07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Google Shape;380;p33">
            <a:extLst>
              <a:ext uri="{FF2B5EF4-FFF2-40B4-BE49-F238E27FC236}">
                <a16:creationId xmlns:a16="http://schemas.microsoft.com/office/drawing/2014/main" id="{5AE482FD-2CE5-4100-8CCD-06F93DEC8357}"/>
              </a:ext>
            </a:extLst>
          </p:cNvPr>
          <p:cNvSpPr txBox="1">
            <a:spLocks/>
          </p:cNvSpPr>
          <p:nvPr/>
        </p:nvSpPr>
        <p:spPr>
          <a:xfrm>
            <a:off x="1067789" y="2605338"/>
            <a:ext cx="7485451" cy="10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EsVacia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=  representa si la cola tiene algún dato dentro si es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asi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este devuelve false y si no es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asi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esta devuelve true</a:t>
            </a:r>
          </a:p>
          <a:p>
            <a:pPr marL="0" indent="0" algn="l">
              <a:buFont typeface="Anaheim"/>
              <a:buNone/>
            </a:pP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esLLena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= representa si al cola puede recibir mas datos dentro si es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asi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devuelve false y si no es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asi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esta devuelve true</a:t>
            </a:r>
          </a:p>
        </p:txBody>
      </p:sp>
      <p:sp>
        <p:nvSpPr>
          <p:cNvPr id="21" name="Google Shape;381;p33">
            <a:extLst>
              <a:ext uri="{FF2B5EF4-FFF2-40B4-BE49-F238E27FC236}">
                <a16:creationId xmlns:a16="http://schemas.microsoft.com/office/drawing/2014/main" id="{414AA074-302E-490E-8F9A-9B06CA2F5F85}"/>
              </a:ext>
            </a:extLst>
          </p:cNvPr>
          <p:cNvSpPr txBox="1">
            <a:spLocks/>
          </p:cNvSpPr>
          <p:nvPr/>
        </p:nvSpPr>
        <p:spPr>
          <a:xfrm>
            <a:off x="1067789" y="1600766"/>
            <a:ext cx="7244257" cy="843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¿A que se refiere los métodos </a:t>
            </a:r>
            <a:r>
              <a:rPr lang="es-ES" sz="2400" dirty="0" err="1"/>
              <a:t>esVacia</a:t>
            </a:r>
            <a:r>
              <a:rPr lang="es-ES" sz="2400" dirty="0"/>
              <a:t>() y </a:t>
            </a:r>
            <a:r>
              <a:rPr lang="es-ES" sz="2400" dirty="0" err="1"/>
              <a:t>esLLena</a:t>
            </a:r>
            <a:r>
              <a:rPr lang="es-ES" sz="2400" dirty="0"/>
              <a:t>() en una COLA?</a:t>
            </a:r>
          </a:p>
        </p:txBody>
      </p:sp>
      <p:grpSp>
        <p:nvGrpSpPr>
          <p:cNvPr id="22" name="Google Shape;2675;p43">
            <a:extLst>
              <a:ext uri="{FF2B5EF4-FFF2-40B4-BE49-F238E27FC236}">
                <a16:creationId xmlns:a16="http://schemas.microsoft.com/office/drawing/2014/main" id="{61A74E46-B464-40CD-82EE-350008C6E719}"/>
              </a:ext>
            </a:extLst>
          </p:cNvPr>
          <p:cNvGrpSpPr/>
          <p:nvPr/>
        </p:nvGrpSpPr>
        <p:grpSpPr>
          <a:xfrm>
            <a:off x="408393" y="1694742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3" name="Google Shape;2676;p43">
              <a:extLst>
                <a:ext uri="{FF2B5EF4-FFF2-40B4-BE49-F238E27FC236}">
                  <a16:creationId xmlns:a16="http://schemas.microsoft.com/office/drawing/2014/main" id="{8EB43140-B75C-4F7C-A5E2-4ADCD69D915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4" name="Google Shape;2677;p43">
              <a:extLst>
                <a:ext uri="{FF2B5EF4-FFF2-40B4-BE49-F238E27FC236}">
                  <a16:creationId xmlns:a16="http://schemas.microsoft.com/office/drawing/2014/main" id="{83F6141C-D3B4-4A94-AEC2-664C4439B47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08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312A277-F17A-4A90-8F38-28272994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338" y="3677772"/>
            <a:ext cx="151836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boolean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esVacia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ini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&amp;&amp;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fin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true;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false;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6E294-0262-4F92-AFF7-0ED1E2754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519" y="3780148"/>
            <a:ext cx="151195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boolean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esLlena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fin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max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true;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false;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7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7E4BE2E4-FE1E-49B6-85DE-9515AD459679}"/>
              </a:ext>
            </a:extLst>
          </p:cNvPr>
          <p:cNvSpPr txBox="1">
            <a:spLocks/>
          </p:cNvSpPr>
          <p:nvPr/>
        </p:nvSpPr>
        <p:spPr>
          <a:xfrm>
            <a:off x="1067789" y="785581"/>
            <a:ext cx="7485451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Los métodos estáticos en java son aquellas que pertenecen a la clase en si misma, donde esta se puede utilizar dentro de la clase sin la necesidad de crear instancias para su uso.</a:t>
            </a:r>
          </a:p>
        </p:txBody>
      </p:sp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483213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¿Qué son los métodos estáticos en JAVA?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09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1" name="Google Shape;381;p33">
            <a:extLst>
              <a:ext uri="{FF2B5EF4-FFF2-40B4-BE49-F238E27FC236}">
                <a16:creationId xmlns:a16="http://schemas.microsoft.com/office/drawing/2014/main" id="{414AA074-302E-490E-8F9A-9B06CA2F5F85}"/>
              </a:ext>
            </a:extLst>
          </p:cNvPr>
          <p:cNvSpPr txBox="1">
            <a:spLocks/>
          </p:cNvSpPr>
          <p:nvPr/>
        </p:nvSpPr>
        <p:spPr>
          <a:xfrm>
            <a:off x="1067789" y="1600766"/>
            <a:ext cx="2414999" cy="17946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1800" dirty="0"/>
              <a:t>¿A través de un gráfico, muestre los métodos mínimos que debería de tener una COLA? </a:t>
            </a:r>
          </a:p>
        </p:txBody>
      </p:sp>
      <p:grpSp>
        <p:nvGrpSpPr>
          <p:cNvPr id="22" name="Google Shape;2675;p43">
            <a:extLst>
              <a:ext uri="{FF2B5EF4-FFF2-40B4-BE49-F238E27FC236}">
                <a16:creationId xmlns:a16="http://schemas.microsoft.com/office/drawing/2014/main" id="{61A74E46-B464-40CD-82EE-350008C6E719}"/>
              </a:ext>
            </a:extLst>
          </p:cNvPr>
          <p:cNvGrpSpPr/>
          <p:nvPr/>
        </p:nvGrpSpPr>
        <p:grpSpPr>
          <a:xfrm>
            <a:off x="408393" y="1694742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3" name="Google Shape;2676;p43">
              <a:extLst>
                <a:ext uri="{FF2B5EF4-FFF2-40B4-BE49-F238E27FC236}">
                  <a16:creationId xmlns:a16="http://schemas.microsoft.com/office/drawing/2014/main" id="{8EB43140-B75C-4F7C-A5E2-4ADCD69D915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4" name="Google Shape;2677;p43">
              <a:extLst>
                <a:ext uri="{FF2B5EF4-FFF2-40B4-BE49-F238E27FC236}">
                  <a16:creationId xmlns:a16="http://schemas.microsoft.com/office/drawing/2014/main" id="{83F6141C-D3B4-4A94-AEC2-664C4439B47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10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Google Shape;380;p33">
            <a:extLst>
              <a:ext uri="{FF2B5EF4-FFF2-40B4-BE49-F238E27FC236}">
                <a16:creationId xmlns:a16="http://schemas.microsoft.com/office/drawing/2014/main" id="{F86F7093-0FC6-4FF2-ACC3-E9D7E995D738}"/>
              </a:ext>
            </a:extLst>
          </p:cNvPr>
          <p:cNvSpPr txBox="1">
            <a:spLocks/>
          </p:cNvSpPr>
          <p:nvPr/>
        </p:nvSpPr>
        <p:spPr>
          <a:xfrm>
            <a:off x="869327" y="3481139"/>
            <a:ext cx="2613462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Google Shape;380;p33">
            <a:extLst>
              <a:ext uri="{FF2B5EF4-FFF2-40B4-BE49-F238E27FC236}">
                <a16:creationId xmlns:a16="http://schemas.microsoft.com/office/drawing/2014/main" id="{4CA9D412-A0F1-4683-972D-83F9CA1D4C0F}"/>
              </a:ext>
            </a:extLst>
          </p:cNvPr>
          <p:cNvSpPr txBox="1">
            <a:spLocks/>
          </p:cNvSpPr>
          <p:nvPr/>
        </p:nvSpPr>
        <p:spPr>
          <a:xfrm>
            <a:off x="870771" y="3489359"/>
            <a:ext cx="2612017" cy="107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Los métodos </a:t>
            </a:r>
            <a:r>
              <a:rPr lang="es-E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minimos</a:t>
            </a:r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que debe de tener una cola con los </a:t>
            </a:r>
            <a:r>
              <a:rPr lang="es-E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sigueinte</a:t>
            </a:r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DC50A6-35C7-4678-808A-ABB468C80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766" y="1349234"/>
            <a:ext cx="321037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8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536448" y="342000"/>
            <a:ext cx="8351520" cy="4217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9600" dirty="0"/>
              <a:t>PARTE PRACTICA</a:t>
            </a:r>
            <a:endParaRPr sz="9600" dirty="0"/>
          </a:p>
        </p:txBody>
      </p:sp>
      <p:grpSp>
        <p:nvGrpSpPr>
          <p:cNvPr id="6" name="Google Shape;416;p34">
            <a:extLst>
              <a:ext uri="{FF2B5EF4-FFF2-40B4-BE49-F238E27FC236}">
                <a16:creationId xmlns:a16="http://schemas.microsoft.com/office/drawing/2014/main" id="{33130D90-990A-4D89-9916-8B6410B8EB38}"/>
              </a:ext>
            </a:extLst>
          </p:cNvPr>
          <p:cNvGrpSpPr/>
          <p:nvPr/>
        </p:nvGrpSpPr>
        <p:grpSpPr>
          <a:xfrm>
            <a:off x="6491530" y="3812241"/>
            <a:ext cx="937970" cy="826194"/>
            <a:chOff x="858739" y="828453"/>
            <a:chExt cx="456169" cy="455755"/>
          </a:xfrm>
        </p:grpSpPr>
        <p:sp>
          <p:nvSpPr>
            <p:cNvPr id="7" name="Google Shape;417;p34">
              <a:extLst>
                <a:ext uri="{FF2B5EF4-FFF2-40B4-BE49-F238E27FC236}">
                  <a16:creationId xmlns:a16="http://schemas.microsoft.com/office/drawing/2014/main" id="{47681B98-1237-4CAD-9B31-B513A7257F78}"/>
                </a:ext>
              </a:extLst>
            </p:cNvPr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8;p34">
              <a:extLst>
                <a:ext uri="{FF2B5EF4-FFF2-40B4-BE49-F238E27FC236}">
                  <a16:creationId xmlns:a16="http://schemas.microsoft.com/office/drawing/2014/main" id="{6A5977F7-7EEC-4455-BA9C-97AD1610656C}"/>
                </a:ext>
              </a:extLst>
            </p:cNvPr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9;p34">
              <a:extLst>
                <a:ext uri="{FF2B5EF4-FFF2-40B4-BE49-F238E27FC236}">
                  <a16:creationId xmlns:a16="http://schemas.microsoft.com/office/drawing/2014/main" id="{42F980ED-1F52-49EC-97E0-3C63223FBEB7}"/>
                </a:ext>
              </a:extLst>
            </p:cNvPr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0;p34">
              <a:extLst>
                <a:ext uri="{FF2B5EF4-FFF2-40B4-BE49-F238E27FC236}">
                  <a16:creationId xmlns:a16="http://schemas.microsoft.com/office/drawing/2014/main" id="{3C0B2D6B-50A4-493F-BFCC-31C29DE96E95}"/>
                </a:ext>
              </a:extLst>
            </p:cNvPr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1;p34">
              <a:extLst>
                <a:ext uri="{FF2B5EF4-FFF2-40B4-BE49-F238E27FC236}">
                  <a16:creationId xmlns:a16="http://schemas.microsoft.com/office/drawing/2014/main" id="{84AEB277-79E0-4A53-832D-700A2047CAC0}"/>
                </a:ext>
              </a:extLst>
            </p:cNvPr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02;p34">
            <a:extLst>
              <a:ext uri="{FF2B5EF4-FFF2-40B4-BE49-F238E27FC236}">
                <a16:creationId xmlns:a16="http://schemas.microsoft.com/office/drawing/2014/main" id="{39915A95-8A84-4C4A-8178-80539E178DD4}"/>
              </a:ext>
            </a:extLst>
          </p:cNvPr>
          <p:cNvSpPr/>
          <p:nvPr/>
        </p:nvSpPr>
        <p:spPr>
          <a:xfrm rot="10800000" flipH="1">
            <a:off x="1629334" y="3862609"/>
            <a:ext cx="1027721" cy="9119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415;p34">
            <a:extLst>
              <a:ext uri="{FF2B5EF4-FFF2-40B4-BE49-F238E27FC236}">
                <a16:creationId xmlns:a16="http://schemas.microsoft.com/office/drawing/2014/main" id="{2616755B-EDC5-4EC7-AF72-273A429A3609}"/>
              </a:ext>
            </a:extLst>
          </p:cNvPr>
          <p:cNvSpPr/>
          <p:nvPr/>
        </p:nvSpPr>
        <p:spPr>
          <a:xfrm>
            <a:off x="1785431" y="4074869"/>
            <a:ext cx="612867" cy="543383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1;p34">
            <a:extLst>
              <a:ext uri="{FF2B5EF4-FFF2-40B4-BE49-F238E27FC236}">
                <a16:creationId xmlns:a16="http://schemas.microsoft.com/office/drawing/2014/main" id="{2145EBA9-68E0-45D8-8DE3-5F054D3EB700}"/>
              </a:ext>
            </a:extLst>
          </p:cNvPr>
          <p:cNvSpPr/>
          <p:nvPr/>
        </p:nvSpPr>
        <p:spPr>
          <a:xfrm>
            <a:off x="6434976" y="3862609"/>
            <a:ext cx="1027721" cy="9119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423;p34">
            <a:extLst>
              <a:ext uri="{FF2B5EF4-FFF2-40B4-BE49-F238E27FC236}">
                <a16:creationId xmlns:a16="http://schemas.microsoft.com/office/drawing/2014/main" id="{D1DE8390-9E64-42DA-8280-BC68C79AE87D}"/>
              </a:ext>
            </a:extLst>
          </p:cNvPr>
          <p:cNvGrpSpPr/>
          <p:nvPr/>
        </p:nvGrpSpPr>
        <p:grpSpPr>
          <a:xfrm>
            <a:off x="6605785" y="4075524"/>
            <a:ext cx="573767" cy="539073"/>
            <a:chOff x="-1611775" y="1332800"/>
            <a:chExt cx="469175" cy="492075"/>
          </a:xfrm>
        </p:grpSpPr>
        <p:sp>
          <p:nvSpPr>
            <p:cNvPr id="16" name="Google Shape;424;p34">
              <a:extLst>
                <a:ext uri="{FF2B5EF4-FFF2-40B4-BE49-F238E27FC236}">
                  <a16:creationId xmlns:a16="http://schemas.microsoft.com/office/drawing/2014/main" id="{751F62B5-DC0A-46A1-BAF5-7C4F0FB4FC53}"/>
                </a:ext>
              </a:extLst>
            </p:cNvPr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;p34">
              <a:extLst>
                <a:ext uri="{FF2B5EF4-FFF2-40B4-BE49-F238E27FC236}">
                  <a16:creationId xmlns:a16="http://schemas.microsoft.com/office/drawing/2014/main" id="{78404B4B-DC72-4255-AB11-003649AE6B84}"/>
                </a:ext>
              </a:extLst>
            </p:cNvPr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6;p34">
              <a:extLst>
                <a:ext uri="{FF2B5EF4-FFF2-40B4-BE49-F238E27FC236}">
                  <a16:creationId xmlns:a16="http://schemas.microsoft.com/office/drawing/2014/main" id="{697C3ADD-7712-4703-A7A9-FC971DFF58BD}"/>
                </a:ext>
              </a:extLst>
            </p:cNvPr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7;p34">
              <a:extLst>
                <a:ext uri="{FF2B5EF4-FFF2-40B4-BE49-F238E27FC236}">
                  <a16:creationId xmlns:a16="http://schemas.microsoft.com/office/drawing/2014/main" id="{703758A4-369A-40E5-A7CF-172E558C3DA3}"/>
                </a:ext>
              </a:extLst>
            </p:cNvPr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722603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Crear las clases necesarias para la PILA DE CLIENTES.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11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6718DC73-6FDB-4C8B-B5FC-F46F0EC6B73C}"/>
              </a:ext>
            </a:extLst>
          </p:cNvPr>
          <p:cNvSpPr/>
          <p:nvPr/>
        </p:nvSpPr>
        <p:spPr>
          <a:xfrm>
            <a:off x="988358" y="1028898"/>
            <a:ext cx="225910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2"/>
                </a:solidFill>
              </a:rPr>
              <a:t>○ Crear la clase Cliente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○ Crear la clase </a:t>
            </a:r>
            <a:r>
              <a:rPr lang="es-ES" sz="1100" dirty="0" err="1">
                <a:solidFill>
                  <a:schemeClr val="bg2"/>
                </a:solidFill>
              </a:rPr>
              <a:t>ColaDeClientes</a:t>
            </a:r>
            <a:r>
              <a:rPr lang="es-ES" sz="1100" dirty="0">
                <a:solidFill>
                  <a:schemeClr val="bg2"/>
                </a:solidFill>
              </a:rPr>
              <a:t>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○ Crear la clase </a:t>
            </a:r>
            <a:r>
              <a:rPr lang="es-ES" sz="1100" dirty="0" err="1">
                <a:solidFill>
                  <a:schemeClr val="bg2"/>
                </a:solidFill>
              </a:rPr>
              <a:t>Main</a:t>
            </a:r>
            <a:r>
              <a:rPr lang="es-ES" sz="1100" dirty="0">
                <a:solidFill>
                  <a:schemeClr val="bg2"/>
                </a:solidFill>
              </a:rPr>
              <a:t>.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○ Crear un paquete de nombre </a:t>
            </a:r>
            <a:r>
              <a:rPr lang="es-ES" sz="1100" dirty="0" err="1">
                <a:solidFill>
                  <a:schemeClr val="bg2"/>
                </a:solidFill>
              </a:rPr>
              <a:t>ColaDeClientes</a:t>
            </a:r>
            <a:r>
              <a:rPr lang="es-ES" sz="1100" dirty="0">
                <a:solidFill>
                  <a:schemeClr val="bg2"/>
                </a:solidFill>
              </a:rPr>
              <a:t> (todas las clases deberán de estar dentro de este paquete)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C9D0BB-07B1-4554-B465-733FC1432630}"/>
              </a:ext>
            </a:extLst>
          </p:cNvPr>
          <p:cNvSpPr/>
          <p:nvPr/>
        </p:nvSpPr>
        <p:spPr>
          <a:xfrm>
            <a:off x="846705" y="2489682"/>
            <a:ext cx="24254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https://github.com/LuisAlvarezMedina2/Estructura-De-Datos/tree/main/Hito4/Procesual/Codigo%20Generado/ColaDeClientes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97E249-2E00-4E42-8F5D-DF1BD345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07" y="1011086"/>
            <a:ext cx="4631396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Main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main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[]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Args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cliente cliente1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"Alvarez"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cliente2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"Luis"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"Alvarez"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cliente3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"Paucara"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"Colombia"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cliente4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"Juan"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"Apaza"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"Peru"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cliente5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79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"España"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cola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(cliente1)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(cliente2)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(cliente3)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(cliente4)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(cliente5)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cola.mostrar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3AE1D1-8403-4DC3-BDFA-8D990643D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936" y="0"/>
            <a:ext cx="9930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3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Inicializar la cola de clientes.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12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6718DC73-6FDB-4C8B-B5FC-F46F0EC6B73C}"/>
              </a:ext>
            </a:extLst>
          </p:cNvPr>
          <p:cNvSpPr/>
          <p:nvPr/>
        </p:nvSpPr>
        <p:spPr>
          <a:xfrm>
            <a:off x="408396" y="881693"/>
            <a:ext cx="179518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2"/>
                </a:solidFill>
              </a:rPr>
              <a:t>○ Crear una cola con 5 clientes.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■ En la clase MAIN deberán estar los 5 clientes.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■ Mostrar todos los datos de la cola de clientes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ACAC79E-7439-4DDE-9A43-D4FFA4001C22}"/>
              </a:ext>
            </a:extLst>
          </p:cNvPr>
          <p:cNvSpPr/>
          <p:nvPr/>
        </p:nvSpPr>
        <p:spPr>
          <a:xfrm>
            <a:off x="275665" y="2383953"/>
            <a:ext cx="2339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https://github.com/LuisAlvarezMedina2/Estructura-De-Datos/blob/main/Hito4/Procesual/Codigo%20Generado/ColaDeClientes/Main.java</a:t>
            </a:r>
            <a:endParaRPr lang="es-E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74656D1-1531-468F-AF4E-06085384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60" y="881693"/>
            <a:ext cx="4631396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Main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main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[]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Args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cliente cliente1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"Alvarez"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cliente2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"Luis"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"Alvarez"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cliente3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"Paucara"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"Colombia"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cliente4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"Juan"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"Apaza"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"Peru"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cliente5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79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"España"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cola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(cliente1)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(cliente2)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(cliente3)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(cliente4)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(cliente5)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cola.mostrar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CFED11-E501-469D-AD7E-5AE338AC2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436" y="0"/>
            <a:ext cx="9930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58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872</Words>
  <Application>Microsoft Office PowerPoint</Application>
  <PresentationFormat>Presentación en pantalla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Anaheim</vt:lpstr>
      <vt:lpstr>Arial</vt:lpstr>
      <vt:lpstr>Overpass Mono</vt:lpstr>
      <vt:lpstr>Arial Black</vt:lpstr>
      <vt:lpstr>Arial Unicode MS</vt:lpstr>
      <vt:lpstr>Programming Lesson by Slidesgo</vt:lpstr>
      <vt:lpstr>EVALUACION PROCESUAL HITO4</vt:lpstr>
      <vt:lpstr>MANEJO DE CONCEPTOS</vt:lpstr>
      <vt:lpstr>¿A que se refiere cuando se habla de ESTRUCTURA DE DATOS? </vt:lpstr>
      <vt:lpstr>¿Qué es una COLA? </vt:lpstr>
      <vt:lpstr>¿Qué es FIN o FRONT en una COLA?</vt:lpstr>
      <vt:lpstr>¿Qué son los métodos estáticos en JAVA?</vt:lpstr>
      <vt:lpstr>PARTE PRACTICA</vt:lpstr>
      <vt:lpstr>Crear las clases necesarias para la PILA DE CLIENTES.</vt:lpstr>
      <vt:lpstr>Inicializar la cola de clientes.</vt:lpstr>
      <vt:lpstr>      Promoción para usuarios de Bolivia.</vt:lpstr>
      <vt:lpstr>     Moviendo clientes en la cola. </vt:lpstr>
      <vt:lpstr>Moviendo clientes entre 2 colas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dc:creator>USUARIO</dc:creator>
  <cp:lastModifiedBy>Luis Alvarez</cp:lastModifiedBy>
  <cp:revision>14</cp:revision>
  <dcterms:modified xsi:type="dcterms:W3CDTF">2023-06-14T01:53:10Z</dcterms:modified>
</cp:coreProperties>
</file>