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9"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C1F7C-C591-429D-8435-E9F57D7730C5}"/>
              </a:ext>
            </a:extLst>
          </p:cNvPr>
          <p:cNvSpPr>
            <a:spLocks noGrp="1"/>
          </p:cNvSpPr>
          <p:nvPr>
            <p:ph type="ctrTitle"/>
          </p:nvPr>
        </p:nvSpPr>
        <p:spPr>
          <a:xfrm>
            <a:off x="1371600" y="1427747"/>
            <a:ext cx="10346924" cy="2200754"/>
          </a:xfrm>
        </p:spPr>
        <p:txBody>
          <a:bodyPr>
            <a:noAutofit/>
          </a:bodyPr>
          <a:lstStyle/>
          <a:p>
            <a:r>
              <a:rPr lang="es-ES" sz="6800" dirty="0">
                <a:latin typeface="Arial Black" panose="020B0A04020102020204" pitchFamily="34" charset="0"/>
              </a:rPr>
              <a:t>Evaluación procesual hito 3	</a:t>
            </a:r>
          </a:p>
        </p:txBody>
      </p:sp>
      <p:sp>
        <p:nvSpPr>
          <p:cNvPr id="3" name="Subtítulo 2">
            <a:extLst>
              <a:ext uri="{FF2B5EF4-FFF2-40B4-BE49-F238E27FC236}">
                <a16:creationId xmlns:a16="http://schemas.microsoft.com/office/drawing/2014/main" id="{6FB6A217-3136-47B1-97D1-E2F2252FAA3E}"/>
              </a:ext>
            </a:extLst>
          </p:cNvPr>
          <p:cNvSpPr>
            <a:spLocks noGrp="1"/>
          </p:cNvSpPr>
          <p:nvPr>
            <p:ph type="subTitle" idx="1"/>
          </p:nvPr>
        </p:nvSpPr>
        <p:spPr>
          <a:xfrm>
            <a:off x="4159188" y="4253467"/>
            <a:ext cx="4771748" cy="1079131"/>
          </a:xfrm>
        </p:spPr>
        <p:txBody>
          <a:bodyPr>
            <a:normAutofit fontScale="92500"/>
          </a:bodyPr>
          <a:lstStyle/>
          <a:p>
            <a:r>
              <a:rPr lang="es-ES" sz="2800" dirty="0">
                <a:solidFill>
                  <a:srgbClr val="FFC000"/>
                </a:solidFill>
                <a:latin typeface="Arial Black" panose="020B0A04020102020204" pitchFamily="34" charset="0"/>
              </a:rPr>
              <a:t>ESTRUCTURA DE DATOS</a:t>
            </a:r>
          </a:p>
          <a:p>
            <a:r>
              <a:rPr lang="es-ES" sz="2800" dirty="0">
                <a:solidFill>
                  <a:srgbClr val="FFC000"/>
                </a:solidFill>
                <a:latin typeface="Arial Black" panose="020B0A04020102020204" pitchFamily="34" charset="0"/>
              </a:rPr>
              <a:t>LUIS ALVAREZ MEDINA</a:t>
            </a:r>
          </a:p>
        </p:txBody>
      </p:sp>
    </p:spTree>
    <p:extLst>
      <p:ext uri="{BB962C8B-B14F-4D97-AF65-F5344CB8AC3E}">
        <p14:creationId xmlns:p14="http://schemas.microsoft.com/office/powerpoint/2010/main" val="914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12</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7204230" cy="693150"/>
          </a:xfrm>
        </p:spPr>
        <p:txBody>
          <a:bodyPr>
            <a:noAutofit/>
          </a:bodyPr>
          <a:lstStyle/>
          <a:p>
            <a:r>
              <a:rPr lang="es-BO" sz="2400" cap="none" dirty="0">
                <a:latin typeface="Arial Black" panose="020B0A04020102020204" pitchFamily="34" charset="0"/>
              </a:rPr>
              <a:t>DETERMINAR CUANTOS CLIENTES SON MAYORES DE 20 AÑOS</a:t>
            </a:r>
            <a:endParaRPr lang="es-ES" sz="2400" cap="none" dirty="0">
              <a:latin typeface="Arial Black" panose="020B0A04020102020204" pitchFamily="34" charset="0"/>
            </a:endParaRPr>
          </a:p>
        </p:txBody>
      </p:sp>
      <p:sp>
        <p:nvSpPr>
          <p:cNvPr id="17" name="Subtítulo 2">
            <a:extLst>
              <a:ext uri="{FF2B5EF4-FFF2-40B4-BE49-F238E27FC236}">
                <a16:creationId xmlns:a16="http://schemas.microsoft.com/office/drawing/2014/main" id="{701C2A9F-719B-49DE-BFD0-4E0024DCEDF9}"/>
              </a:ext>
            </a:extLst>
          </p:cNvPr>
          <p:cNvSpPr>
            <a:spLocks noGrp="1"/>
          </p:cNvSpPr>
          <p:nvPr>
            <p:ph type="subTitle" idx="1"/>
          </p:nvPr>
        </p:nvSpPr>
        <p:spPr>
          <a:xfrm>
            <a:off x="556192" y="1218233"/>
            <a:ext cx="3159281" cy="3469514"/>
          </a:xfrm>
        </p:spPr>
        <p:txBody>
          <a:bodyPr>
            <a:normAutofit/>
          </a:bodyPr>
          <a:lstStyle/>
          <a:p>
            <a:r>
              <a:rPr lang="es-BO" sz="1600" b="1" dirty="0">
                <a:solidFill>
                  <a:srgbClr val="FFC000"/>
                </a:solidFill>
              </a:rPr>
              <a:t>1. El método deberá llamarse </a:t>
            </a:r>
            <a:r>
              <a:rPr lang="es-BO" sz="1600" b="1" dirty="0" err="1">
                <a:solidFill>
                  <a:srgbClr val="FFC000"/>
                </a:solidFill>
              </a:rPr>
              <a:t>mayoresCiertaEdad</a:t>
            </a:r>
            <a:r>
              <a:rPr lang="es-BO" sz="1600" b="1" dirty="0">
                <a:solidFill>
                  <a:srgbClr val="FFC000"/>
                </a:solidFill>
              </a:rPr>
              <a:t>(</a:t>
            </a:r>
            <a:r>
              <a:rPr lang="es-BO" sz="1600" b="1" dirty="0" err="1">
                <a:solidFill>
                  <a:srgbClr val="FFC000"/>
                </a:solidFill>
              </a:rPr>
              <a:t>Pila,edadMayor</a:t>
            </a:r>
            <a:r>
              <a:rPr lang="es-BO" sz="1600" b="1" dirty="0">
                <a:solidFill>
                  <a:srgbClr val="FFC000"/>
                </a:solidFill>
              </a:rPr>
              <a:t>)</a:t>
            </a:r>
          </a:p>
          <a:p>
            <a:r>
              <a:rPr lang="es-BO" sz="1600" b="1" dirty="0">
                <a:solidFill>
                  <a:srgbClr val="FFC000"/>
                </a:solidFill>
              </a:rPr>
              <a:t>2. El método debe ser creado en la clase MAIN como un método estático.</a:t>
            </a:r>
          </a:p>
          <a:p>
            <a:r>
              <a:rPr lang="es-BO" sz="1600" b="1" dirty="0">
                <a:solidFill>
                  <a:srgbClr val="FFC000"/>
                </a:solidFill>
              </a:rPr>
              <a:t>3. El método recibe 2 parámetros</a:t>
            </a:r>
          </a:p>
          <a:p>
            <a:r>
              <a:rPr lang="es-BO" sz="1600" b="1" dirty="0">
                <a:solidFill>
                  <a:srgbClr val="FFC000"/>
                </a:solidFill>
              </a:rPr>
              <a:t>	- La Pila de Clientes</a:t>
            </a:r>
          </a:p>
          <a:p>
            <a:r>
              <a:rPr lang="es-BO" sz="1600" b="1" dirty="0">
                <a:solidFill>
                  <a:srgbClr val="FFC000"/>
                </a:solidFill>
              </a:rPr>
              <a:t>	- El valor de la edad</a:t>
            </a:r>
          </a:p>
          <a:p>
            <a:endParaRPr lang="es-ES" sz="1600" b="1" dirty="0">
              <a:solidFill>
                <a:srgbClr val="FFC000"/>
              </a:solidFill>
            </a:endParaRPr>
          </a:p>
        </p:txBody>
      </p:sp>
      <p:sp>
        <p:nvSpPr>
          <p:cNvPr id="2" name="Rectangle 1">
            <a:extLst>
              <a:ext uri="{FF2B5EF4-FFF2-40B4-BE49-F238E27FC236}">
                <a16:creationId xmlns:a16="http://schemas.microsoft.com/office/drawing/2014/main" id="{BDB282E3-98F8-40F6-ACCF-401D8B674BE9}"/>
              </a:ext>
            </a:extLst>
          </p:cNvPr>
          <p:cNvSpPr>
            <a:spLocks noChangeArrowheads="1"/>
          </p:cNvSpPr>
          <p:nvPr/>
        </p:nvSpPr>
        <p:spPr bwMode="auto">
          <a:xfrm>
            <a:off x="4210790" y="1216788"/>
            <a:ext cx="6809878"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err="1">
                <a:ln>
                  <a:noFill/>
                </a:ln>
                <a:solidFill>
                  <a:srgbClr val="CC7832"/>
                </a:solidFill>
                <a:effectLst/>
                <a:latin typeface="Arial Unicode MS"/>
              </a:rPr>
              <a:t>public</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static</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void</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FFC66D"/>
                </a:solidFill>
                <a:effectLst/>
                <a:latin typeface="Arial Unicode MS"/>
              </a:rPr>
              <a:t>mayoresCiertaEdad</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 pila</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int</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edadMayor</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aux</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a:ln>
                  <a:noFill/>
                </a:ln>
                <a:solidFill>
                  <a:srgbClr val="CC7832"/>
                </a:solidFill>
                <a:effectLst/>
                <a:latin typeface="Arial Unicode MS"/>
              </a:rPr>
              <a:t>new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Cliente </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err="1">
                <a:ln>
                  <a:noFill/>
                </a:ln>
                <a:solidFill>
                  <a:srgbClr val="CC7832"/>
                </a:solidFill>
                <a:effectLst/>
                <a:latin typeface="Arial Unicode MS"/>
              </a:rPr>
              <a:t>null</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int</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cont</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a:ln>
                  <a:noFill/>
                </a:ln>
                <a:solidFill>
                  <a:srgbClr val="6897BB"/>
                </a:solidFill>
                <a:effectLst/>
                <a:latin typeface="Arial Unicode MS"/>
              </a:rPr>
              <a:t>0</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while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pila.esVacio</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err="1">
                <a:ln>
                  <a:noFill/>
                </a:ln>
                <a:solidFill>
                  <a:srgbClr val="A9B7C6"/>
                </a:solidFill>
                <a:effectLst/>
                <a:latin typeface="Arial Unicode MS"/>
              </a:rPr>
              <a:t>pila.eliminarCliente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if</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clienteeliminado.getEdad</a:t>
            </a:r>
            <a:r>
              <a:rPr kumimoji="0" lang="es-ES" altLang="es-ES" sz="1400" b="0" i="0" u="none" strike="noStrike" cap="none" normalizeH="0" baseline="0" dirty="0">
                <a:ln>
                  <a:noFill/>
                </a:ln>
                <a:solidFill>
                  <a:srgbClr val="A9B7C6"/>
                </a:solidFill>
                <a:effectLst/>
                <a:latin typeface="Arial Unicode MS"/>
              </a:rPr>
              <a:t>() &gt; </a:t>
            </a:r>
            <a:r>
              <a:rPr kumimoji="0" lang="es-ES" altLang="es-ES" sz="1400" b="0" i="0" u="none" strike="noStrike" cap="none" normalizeH="0" baseline="0" dirty="0" err="1">
                <a:ln>
                  <a:noFill/>
                </a:ln>
                <a:solidFill>
                  <a:srgbClr val="A9B7C6"/>
                </a:solidFill>
                <a:effectLst/>
                <a:latin typeface="Arial Unicode MS"/>
              </a:rPr>
              <a:t>edadMayor</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cont</a:t>
            </a:r>
            <a:r>
              <a:rPr kumimoji="0" lang="es-ES" altLang="es-ES" sz="1400" b="0" i="0" u="none" strike="noStrike" cap="none" normalizeH="0" baseline="0" dirty="0">
                <a:ln>
                  <a:noFill/>
                </a:ln>
                <a:solidFill>
                  <a:srgbClr val="A9B7C6"/>
                </a:solidFill>
                <a:effectLst/>
                <a:latin typeface="Arial Unicode MS"/>
              </a:rPr>
              <a:t> = cont+</a:t>
            </a:r>
            <a:r>
              <a:rPr kumimoji="0" lang="es-ES" altLang="es-ES" sz="1400" b="0" i="0" u="none" strike="noStrike" cap="none" normalizeH="0" baseline="0" dirty="0">
                <a:ln>
                  <a:noFill/>
                </a:ln>
                <a:solidFill>
                  <a:srgbClr val="6897BB"/>
                </a:solidFill>
                <a:effectLst/>
                <a:latin typeface="Arial Unicode MS"/>
              </a:rPr>
              <a:t>1</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aux.adicionarClientes</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pila.vaciar</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aux</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System.</a:t>
            </a:r>
            <a:r>
              <a:rPr kumimoji="0" lang="es-ES" altLang="es-ES" sz="1400" b="0" i="1" u="none" strike="noStrike" cap="none" normalizeH="0" baseline="0" dirty="0" err="1">
                <a:ln>
                  <a:noFill/>
                </a:ln>
                <a:solidFill>
                  <a:srgbClr val="9876AA"/>
                </a:solidFill>
                <a:effectLst/>
                <a:latin typeface="Arial Unicode MS"/>
              </a:rPr>
              <a:t>out</a:t>
            </a:r>
            <a:r>
              <a:rPr kumimoji="0" lang="es-ES" altLang="es-ES" sz="1400" b="0" i="0" u="none" strike="noStrike" cap="none" normalizeH="0" baseline="0" dirty="0" err="1">
                <a:ln>
                  <a:noFill/>
                </a:ln>
                <a:solidFill>
                  <a:srgbClr val="A9B7C6"/>
                </a:solidFill>
                <a:effectLst/>
                <a:latin typeface="Arial Unicode MS"/>
              </a:rPr>
              <a:t>.println</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6A8759"/>
                </a:solidFill>
                <a:effectLst/>
                <a:latin typeface="Arial Unicode MS"/>
              </a:rPr>
              <a:t>"hay "</a:t>
            </a: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cont</a:t>
            </a: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a:ln>
                  <a:noFill/>
                </a:ln>
                <a:solidFill>
                  <a:srgbClr val="6A8759"/>
                </a:solidFill>
                <a:effectLst/>
                <a:latin typeface="Arial Unicode MS"/>
              </a:rPr>
              <a:t>" clientes con una edad mayor a "</a:t>
            </a: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edadMayor</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A6E2963A-4214-4AEF-9FD2-8F5DF607B7BE}"/>
              </a:ext>
            </a:extLst>
          </p:cNvPr>
          <p:cNvPicPr>
            <a:picLocks noChangeAspect="1"/>
          </p:cNvPicPr>
          <p:nvPr/>
        </p:nvPicPr>
        <p:blipFill>
          <a:blip r:embed="rId2"/>
          <a:stretch>
            <a:fillRect/>
          </a:stretch>
        </p:blipFill>
        <p:spPr>
          <a:xfrm>
            <a:off x="4804100" y="5469005"/>
            <a:ext cx="5389617" cy="598847"/>
          </a:xfrm>
          <a:prstGeom prst="rect">
            <a:avLst/>
          </a:prstGeom>
        </p:spPr>
      </p:pic>
    </p:spTree>
    <p:extLst>
      <p:ext uri="{BB962C8B-B14F-4D97-AF65-F5344CB8AC3E}">
        <p14:creationId xmlns:p14="http://schemas.microsoft.com/office/powerpoint/2010/main" val="31239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13</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7204230" cy="693150"/>
          </a:xfrm>
        </p:spPr>
        <p:txBody>
          <a:bodyPr>
            <a:noAutofit/>
          </a:bodyPr>
          <a:lstStyle/>
          <a:p>
            <a:r>
              <a:rPr lang="es-BO" sz="2400" cap="none" dirty="0">
                <a:latin typeface="Arial Black" panose="020B0A04020102020204" pitchFamily="34" charset="0"/>
              </a:rPr>
              <a:t>MOVER EL KESIMO ELEMENTO DE LA PILA</a:t>
            </a:r>
            <a:endParaRPr lang="es-ES" sz="2400" cap="none" dirty="0">
              <a:latin typeface="Arial Black" panose="020B0A04020102020204" pitchFamily="34" charset="0"/>
            </a:endParaRPr>
          </a:p>
        </p:txBody>
      </p:sp>
      <p:sp>
        <p:nvSpPr>
          <p:cNvPr id="17" name="Subtítulo 2">
            <a:extLst>
              <a:ext uri="{FF2B5EF4-FFF2-40B4-BE49-F238E27FC236}">
                <a16:creationId xmlns:a16="http://schemas.microsoft.com/office/drawing/2014/main" id="{701C2A9F-719B-49DE-BFD0-4E0024DCEDF9}"/>
              </a:ext>
            </a:extLst>
          </p:cNvPr>
          <p:cNvSpPr>
            <a:spLocks noGrp="1"/>
          </p:cNvSpPr>
          <p:nvPr>
            <p:ph type="subTitle" idx="1"/>
          </p:nvPr>
        </p:nvSpPr>
        <p:spPr>
          <a:xfrm>
            <a:off x="836198" y="3455456"/>
            <a:ext cx="2651918" cy="1990427"/>
          </a:xfrm>
        </p:spPr>
        <p:txBody>
          <a:bodyPr>
            <a:normAutofit fontScale="92500" lnSpcReduction="10000"/>
          </a:bodyPr>
          <a:lstStyle/>
          <a:p>
            <a:r>
              <a:rPr lang="es-BO" sz="1200" b="1" dirty="0">
                <a:solidFill>
                  <a:srgbClr val="FFC000"/>
                </a:solidFill>
              </a:rPr>
              <a:t>1. El método deberá llamarse </a:t>
            </a:r>
            <a:r>
              <a:rPr lang="es-BO" sz="1200" b="1" dirty="0" err="1">
                <a:solidFill>
                  <a:srgbClr val="FFC000"/>
                </a:solidFill>
              </a:rPr>
              <a:t>KEsimoPosicion</a:t>
            </a:r>
            <a:r>
              <a:rPr lang="es-BO" sz="1200" b="1" dirty="0">
                <a:solidFill>
                  <a:srgbClr val="FFC000"/>
                </a:solidFill>
              </a:rPr>
              <a:t>(</a:t>
            </a:r>
            <a:r>
              <a:rPr lang="es-BO" sz="1200" b="1" dirty="0" err="1">
                <a:solidFill>
                  <a:srgbClr val="FFC000"/>
                </a:solidFill>
              </a:rPr>
              <a:t>Pila,valorTope</a:t>
            </a:r>
            <a:r>
              <a:rPr lang="es-BO" sz="1200" b="1" dirty="0">
                <a:solidFill>
                  <a:srgbClr val="FFC000"/>
                </a:solidFill>
              </a:rPr>
              <a:t>)</a:t>
            </a:r>
          </a:p>
          <a:p>
            <a:r>
              <a:rPr lang="es-BO" sz="1200" b="1" dirty="0">
                <a:solidFill>
                  <a:srgbClr val="FFC000"/>
                </a:solidFill>
              </a:rPr>
              <a:t>2. El método debe ser creado en la clase MAIN como un método estático.</a:t>
            </a:r>
          </a:p>
          <a:p>
            <a:r>
              <a:rPr lang="es-BO" sz="1200" b="1" dirty="0">
                <a:solidFill>
                  <a:srgbClr val="FFC000"/>
                </a:solidFill>
              </a:rPr>
              <a:t>3. El método recibe 2 parámetros</a:t>
            </a:r>
          </a:p>
          <a:p>
            <a:r>
              <a:rPr lang="es-BO" sz="1200" b="1" dirty="0">
                <a:solidFill>
                  <a:srgbClr val="FFC000"/>
                </a:solidFill>
              </a:rPr>
              <a:t>	- La Pila de Clientes</a:t>
            </a:r>
          </a:p>
          <a:p>
            <a:r>
              <a:rPr lang="es-BO" sz="1200" b="1" dirty="0">
                <a:solidFill>
                  <a:srgbClr val="FFC000"/>
                </a:solidFill>
              </a:rPr>
              <a:t>	- El valor(</a:t>
            </a:r>
            <a:r>
              <a:rPr lang="es-BO" sz="1200" b="1" dirty="0" err="1">
                <a:solidFill>
                  <a:srgbClr val="FFC000"/>
                </a:solidFill>
              </a:rPr>
              <a:t>int</a:t>
            </a:r>
            <a:r>
              <a:rPr lang="es-BO" sz="1200" b="1" dirty="0">
                <a:solidFill>
                  <a:srgbClr val="FFC000"/>
                </a:solidFill>
              </a:rPr>
              <a:t>) de la posición que moverá al </a:t>
            </a:r>
            <a:r>
              <a:rPr lang="es-BO" sz="1200" b="1" dirty="0" err="1">
                <a:solidFill>
                  <a:srgbClr val="FFC000"/>
                </a:solidFill>
              </a:rPr>
              <a:t>fianl</a:t>
            </a:r>
            <a:r>
              <a:rPr lang="es-BO" sz="1200" b="1" dirty="0">
                <a:solidFill>
                  <a:srgbClr val="FFC000"/>
                </a:solidFill>
              </a:rPr>
              <a:t> de la pila</a:t>
            </a:r>
          </a:p>
          <a:p>
            <a:endParaRPr lang="es-ES" sz="1200" b="1" dirty="0">
              <a:solidFill>
                <a:srgbClr val="FFC000"/>
              </a:solidFill>
            </a:endParaRPr>
          </a:p>
        </p:txBody>
      </p:sp>
      <p:pic>
        <p:nvPicPr>
          <p:cNvPr id="7" name="Imagen 6">
            <a:extLst>
              <a:ext uri="{FF2B5EF4-FFF2-40B4-BE49-F238E27FC236}">
                <a16:creationId xmlns:a16="http://schemas.microsoft.com/office/drawing/2014/main" id="{E580644F-1FA6-41AA-A2E4-9C847FCA4EA1}"/>
              </a:ext>
            </a:extLst>
          </p:cNvPr>
          <p:cNvPicPr>
            <a:picLocks noChangeAspect="1"/>
          </p:cNvPicPr>
          <p:nvPr/>
        </p:nvPicPr>
        <p:blipFill>
          <a:blip r:embed="rId2"/>
          <a:stretch>
            <a:fillRect/>
          </a:stretch>
        </p:blipFill>
        <p:spPr>
          <a:xfrm>
            <a:off x="838413" y="1273634"/>
            <a:ext cx="2651917" cy="1990427"/>
          </a:xfrm>
          <a:prstGeom prst="rect">
            <a:avLst/>
          </a:prstGeom>
        </p:spPr>
      </p:pic>
      <p:sp>
        <p:nvSpPr>
          <p:cNvPr id="9" name="Rectangle 1">
            <a:extLst>
              <a:ext uri="{FF2B5EF4-FFF2-40B4-BE49-F238E27FC236}">
                <a16:creationId xmlns:a16="http://schemas.microsoft.com/office/drawing/2014/main" id="{CB68AE2D-E5D7-402D-8575-687F40EF630A}"/>
              </a:ext>
            </a:extLst>
          </p:cNvPr>
          <p:cNvSpPr>
            <a:spLocks noChangeArrowheads="1"/>
          </p:cNvSpPr>
          <p:nvPr/>
        </p:nvSpPr>
        <p:spPr bwMode="auto">
          <a:xfrm>
            <a:off x="3721431" y="1273634"/>
            <a:ext cx="4227439"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C7832"/>
                </a:solidFill>
                <a:effectLst/>
                <a:latin typeface="Arial Unicode MS"/>
              </a:rPr>
              <a:t>public</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static</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void</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FFC66D"/>
                </a:solidFill>
                <a:effectLst/>
                <a:latin typeface="Arial Unicode MS"/>
              </a:rPr>
              <a:t>kEsimoPosicion</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PilaCliente</a:t>
            </a:r>
            <a:r>
              <a:rPr kumimoji="0" lang="es-ES" altLang="es-ES" sz="1100" b="0" i="0" u="none" strike="noStrike" cap="none" normalizeH="0" baseline="0" dirty="0">
                <a:ln>
                  <a:noFill/>
                </a:ln>
                <a:solidFill>
                  <a:srgbClr val="A9B7C6"/>
                </a:solidFill>
                <a:effectLst/>
                <a:latin typeface="Arial Unicode MS"/>
              </a:rPr>
              <a:t> pila</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int</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valorTope</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PilaCliente</a:t>
            </a: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aux</a:t>
            </a:r>
            <a:r>
              <a:rPr kumimoji="0" lang="es-ES" altLang="es-ES" sz="1100" b="0" i="0" u="none" strike="noStrike" cap="none" normalizeH="0" baseline="0" dirty="0">
                <a:ln>
                  <a:noFill/>
                </a:ln>
                <a:solidFill>
                  <a:srgbClr val="A9B7C6"/>
                </a:solidFill>
                <a:effectLst/>
                <a:latin typeface="Arial Unicode MS"/>
              </a:rPr>
              <a:t> = </a:t>
            </a:r>
            <a:r>
              <a:rPr kumimoji="0" lang="es-ES" altLang="es-ES" sz="1100" b="0" i="0" u="none" strike="noStrike" cap="none" normalizeH="0" baseline="0" dirty="0">
                <a:ln>
                  <a:noFill/>
                </a:ln>
                <a:solidFill>
                  <a:srgbClr val="CC7832"/>
                </a:solidFill>
                <a:effectLst/>
                <a:latin typeface="Arial Unicode MS"/>
              </a:rPr>
              <a:t>new </a:t>
            </a:r>
            <a:r>
              <a:rPr kumimoji="0" lang="es-ES" altLang="es-ES" sz="1100" b="0" i="0" u="none" strike="noStrike" cap="none" normalizeH="0" baseline="0" dirty="0" err="1">
                <a:ln>
                  <a:noFill/>
                </a:ln>
                <a:solidFill>
                  <a:srgbClr val="A9B7C6"/>
                </a:solidFill>
                <a:effectLst/>
                <a:latin typeface="Arial Unicode MS"/>
              </a:rPr>
              <a:t>PilaCliente</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Cliente </a:t>
            </a:r>
            <a:r>
              <a:rPr kumimoji="0" lang="es-ES" altLang="es-ES" sz="1100" b="0" i="0" u="none" strike="noStrike" cap="none" normalizeH="0" baseline="0" dirty="0" err="1">
                <a:ln>
                  <a:noFill/>
                </a:ln>
                <a:solidFill>
                  <a:srgbClr val="A9B7C6"/>
                </a:solidFill>
                <a:effectLst/>
                <a:latin typeface="Arial Unicode MS"/>
              </a:rPr>
              <a:t>clienteeliminado</a:t>
            </a:r>
            <a:r>
              <a:rPr kumimoji="0" lang="es-ES" altLang="es-ES" sz="1100" b="0" i="0" u="none" strike="noStrike" cap="none" normalizeH="0" baseline="0" dirty="0">
                <a:ln>
                  <a:noFill/>
                </a:ln>
                <a:solidFill>
                  <a:srgbClr val="A9B7C6"/>
                </a:solidFill>
                <a:effectLst/>
                <a:latin typeface="Arial Unicode MS"/>
              </a:rPr>
              <a:t> = </a:t>
            </a:r>
            <a:r>
              <a:rPr kumimoji="0" lang="es-ES" altLang="es-ES" sz="1100" b="0" i="0" u="none" strike="noStrike" cap="none" normalizeH="0" baseline="0" dirty="0" err="1">
                <a:ln>
                  <a:noFill/>
                </a:ln>
                <a:solidFill>
                  <a:srgbClr val="CC7832"/>
                </a:solidFill>
                <a:effectLst/>
                <a:latin typeface="Arial Unicode MS"/>
              </a:rPr>
              <a:t>null</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Cliente </a:t>
            </a:r>
            <a:r>
              <a:rPr kumimoji="0" lang="es-ES" altLang="es-ES" sz="1100" b="0" i="0" u="none" strike="noStrike" cap="none" normalizeH="0" baseline="0" dirty="0" err="1">
                <a:ln>
                  <a:noFill/>
                </a:ln>
                <a:solidFill>
                  <a:srgbClr val="A9B7C6"/>
                </a:solidFill>
                <a:effectLst/>
                <a:latin typeface="Arial Unicode MS"/>
              </a:rPr>
              <a:t>almacli</a:t>
            </a:r>
            <a:r>
              <a:rPr kumimoji="0" lang="es-ES" altLang="es-ES" sz="1100" b="0" i="0" u="none" strike="noStrike" cap="none" normalizeH="0" baseline="0" dirty="0">
                <a:ln>
                  <a:noFill/>
                </a:ln>
                <a:solidFill>
                  <a:srgbClr val="A9B7C6"/>
                </a:solidFill>
                <a:effectLst/>
                <a:latin typeface="Arial Unicode MS"/>
              </a:rPr>
              <a:t> = </a:t>
            </a:r>
            <a:r>
              <a:rPr kumimoji="0" lang="es-ES" altLang="es-ES" sz="1100" b="0" i="0" u="none" strike="noStrike" cap="none" normalizeH="0" baseline="0" dirty="0" err="1">
                <a:ln>
                  <a:noFill/>
                </a:ln>
                <a:solidFill>
                  <a:srgbClr val="CC7832"/>
                </a:solidFill>
                <a:effectLst/>
                <a:latin typeface="Arial Unicode MS"/>
              </a:rPr>
              <a:t>null</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while</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pila.esVacio</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clienteeliminado</a:t>
            </a:r>
            <a:r>
              <a:rPr kumimoji="0" lang="es-ES" altLang="es-ES" sz="1100" b="0" i="0" u="none" strike="noStrike" cap="none" normalizeH="0" baseline="0" dirty="0">
                <a:ln>
                  <a:noFill/>
                </a:ln>
                <a:solidFill>
                  <a:srgbClr val="A9B7C6"/>
                </a:solidFill>
                <a:effectLst/>
                <a:latin typeface="Arial Unicode MS"/>
              </a:rPr>
              <a:t> = </a:t>
            </a:r>
            <a:r>
              <a:rPr kumimoji="0" lang="es-ES" altLang="es-ES" sz="1100" b="0" i="0" u="none" strike="noStrike" cap="none" normalizeH="0" baseline="0" dirty="0" err="1">
                <a:ln>
                  <a:noFill/>
                </a:ln>
                <a:solidFill>
                  <a:srgbClr val="A9B7C6"/>
                </a:solidFill>
                <a:effectLst/>
                <a:latin typeface="Arial Unicode MS"/>
              </a:rPr>
              <a:t>pila.eliminarCliente</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if</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pila.nroClientes</a:t>
            </a: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a:ln>
                  <a:noFill/>
                </a:ln>
                <a:solidFill>
                  <a:srgbClr val="6897BB"/>
                </a:solidFill>
                <a:effectLst/>
                <a:latin typeface="Arial Unicode MS"/>
              </a:rPr>
              <a:t>1 </a:t>
            </a: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valorTope</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almacli</a:t>
            </a:r>
            <a:r>
              <a:rPr kumimoji="0" lang="es-ES" altLang="es-ES" sz="1100" b="0" i="0" u="none" strike="noStrike" cap="none" normalizeH="0" baseline="0" dirty="0">
                <a:ln>
                  <a:noFill/>
                </a:ln>
                <a:solidFill>
                  <a:srgbClr val="A9B7C6"/>
                </a:solidFill>
                <a:effectLst/>
                <a:latin typeface="Arial Unicode MS"/>
              </a:rPr>
              <a:t> = </a:t>
            </a:r>
            <a:r>
              <a:rPr kumimoji="0" lang="es-ES" altLang="es-ES" sz="1100" b="0" i="0" u="none" strike="noStrike" cap="none" normalizeH="0" baseline="0" dirty="0" err="1">
                <a:ln>
                  <a:noFill/>
                </a:ln>
                <a:solidFill>
                  <a:srgbClr val="A9B7C6"/>
                </a:solidFill>
                <a:effectLst/>
                <a:latin typeface="Arial Unicode MS"/>
              </a:rPr>
              <a:t>clienteeliminado</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else</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aux.adicionarClientes</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clienteeliminado</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pila.vaciar</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aux</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pila.adicionarClientes</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A9B7C6"/>
                </a:solidFill>
                <a:effectLst/>
                <a:latin typeface="Arial Unicode MS"/>
              </a:rPr>
              <a:t>almacli</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13C11E0F-397C-4495-952B-4B077495899C}"/>
              </a:ext>
            </a:extLst>
          </p:cNvPr>
          <p:cNvPicPr>
            <a:picLocks noChangeAspect="1"/>
          </p:cNvPicPr>
          <p:nvPr/>
        </p:nvPicPr>
        <p:blipFill>
          <a:blip r:embed="rId3"/>
          <a:stretch>
            <a:fillRect/>
          </a:stretch>
        </p:blipFill>
        <p:spPr>
          <a:xfrm>
            <a:off x="8243523" y="310695"/>
            <a:ext cx="1552941" cy="6334362"/>
          </a:xfrm>
          <a:prstGeom prst="rect">
            <a:avLst/>
          </a:prstGeom>
        </p:spPr>
      </p:pic>
      <p:pic>
        <p:nvPicPr>
          <p:cNvPr id="11" name="Imagen 10">
            <a:extLst>
              <a:ext uri="{FF2B5EF4-FFF2-40B4-BE49-F238E27FC236}">
                <a16:creationId xmlns:a16="http://schemas.microsoft.com/office/drawing/2014/main" id="{9710CD60-D01C-4980-A78A-31E7663DA90A}"/>
              </a:ext>
            </a:extLst>
          </p:cNvPr>
          <p:cNvPicPr>
            <a:picLocks noChangeAspect="1"/>
          </p:cNvPicPr>
          <p:nvPr/>
        </p:nvPicPr>
        <p:blipFill>
          <a:blip r:embed="rId4"/>
          <a:stretch>
            <a:fillRect/>
          </a:stretch>
        </p:blipFill>
        <p:spPr>
          <a:xfrm>
            <a:off x="10197119" y="310694"/>
            <a:ext cx="1616242" cy="6334363"/>
          </a:xfrm>
          <a:prstGeom prst="rect">
            <a:avLst/>
          </a:prstGeom>
        </p:spPr>
      </p:pic>
      <p:sp>
        <p:nvSpPr>
          <p:cNvPr id="13" name="Subtítulo 2">
            <a:extLst>
              <a:ext uri="{FF2B5EF4-FFF2-40B4-BE49-F238E27FC236}">
                <a16:creationId xmlns:a16="http://schemas.microsoft.com/office/drawing/2014/main" id="{DAD3ED98-466B-4FC5-81A5-18BD2E9C3216}"/>
              </a:ext>
            </a:extLst>
          </p:cNvPr>
          <p:cNvSpPr txBox="1">
            <a:spLocks/>
          </p:cNvSpPr>
          <p:nvPr/>
        </p:nvSpPr>
        <p:spPr>
          <a:xfrm>
            <a:off x="8516861" y="63783"/>
            <a:ext cx="849080"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rPr>
              <a:t>ANTES</a:t>
            </a:r>
            <a:endParaRPr lang="es-ES" sz="1600" b="1" dirty="0">
              <a:solidFill>
                <a:srgbClr val="FFC000"/>
              </a:solidFill>
            </a:endParaRPr>
          </a:p>
        </p:txBody>
      </p:sp>
      <p:sp>
        <p:nvSpPr>
          <p:cNvPr id="14" name="Subtítulo 2">
            <a:extLst>
              <a:ext uri="{FF2B5EF4-FFF2-40B4-BE49-F238E27FC236}">
                <a16:creationId xmlns:a16="http://schemas.microsoft.com/office/drawing/2014/main" id="{C2A0A31B-BFC0-4E87-8A2B-8C69D408FD46}"/>
              </a:ext>
            </a:extLst>
          </p:cNvPr>
          <p:cNvSpPr txBox="1">
            <a:spLocks/>
          </p:cNvSpPr>
          <p:nvPr/>
        </p:nvSpPr>
        <p:spPr>
          <a:xfrm>
            <a:off x="10545189" y="22892"/>
            <a:ext cx="1049048"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highlight>
                  <a:srgbClr val="000000"/>
                </a:highlight>
              </a:rPr>
              <a:t>DESPUES</a:t>
            </a:r>
            <a:endParaRPr lang="es-ES" sz="1600" b="1" dirty="0">
              <a:solidFill>
                <a:srgbClr val="FFC000"/>
              </a:solidFill>
              <a:highlight>
                <a:srgbClr val="000000"/>
              </a:highlight>
            </a:endParaRPr>
          </a:p>
        </p:txBody>
      </p:sp>
    </p:spTree>
    <p:extLst>
      <p:ext uri="{BB962C8B-B14F-4D97-AF65-F5344CB8AC3E}">
        <p14:creationId xmlns:p14="http://schemas.microsoft.com/office/powerpoint/2010/main" val="339289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14</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7204230" cy="693150"/>
          </a:xfrm>
        </p:spPr>
        <p:txBody>
          <a:bodyPr>
            <a:noAutofit/>
          </a:bodyPr>
          <a:lstStyle/>
          <a:p>
            <a:r>
              <a:rPr lang="es-BO" sz="2400" cap="none" dirty="0">
                <a:latin typeface="Arial Black" panose="020B0A04020102020204" pitchFamily="34" charset="0"/>
              </a:rPr>
              <a:t>CAMBIAR LA DIRECCION DE ALGUNOS CLIENTES DE LA PILA.</a:t>
            </a:r>
            <a:endParaRPr lang="es-ES" sz="2400" cap="none" dirty="0">
              <a:latin typeface="Arial Black" panose="020B0A04020102020204" pitchFamily="34" charset="0"/>
            </a:endParaRPr>
          </a:p>
        </p:txBody>
      </p:sp>
      <p:sp>
        <p:nvSpPr>
          <p:cNvPr id="17" name="Subtítulo 2">
            <a:extLst>
              <a:ext uri="{FF2B5EF4-FFF2-40B4-BE49-F238E27FC236}">
                <a16:creationId xmlns:a16="http://schemas.microsoft.com/office/drawing/2014/main" id="{701C2A9F-719B-49DE-BFD0-4E0024DCEDF9}"/>
              </a:ext>
            </a:extLst>
          </p:cNvPr>
          <p:cNvSpPr>
            <a:spLocks noGrp="1"/>
          </p:cNvSpPr>
          <p:nvPr>
            <p:ph type="subTitle" idx="1"/>
          </p:nvPr>
        </p:nvSpPr>
        <p:spPr>
          <a:xfrm>
            <a:off x="44453" y="4196615"/>
            <a:ext cx="2839367" cy="2661385"/>
          </a:xfrm>
        </p:spPr>
        <p:txBody>
          <a:bodyPr>
            <a:normAutofit lnSpcReduction="10000"/>
          </a:bodyPr>
          <a:lstStyle/>
          <a:p>
            <a:r>
              <a:rPr lang="es-BO" sz="1200" b="1" dirty="0">
                <a:solidFill>
                  <a:srgbClr val="FFC000"/>
                </a:solidFill>
              </a:rPr>
              <a:t>1. El método deberá llamarse </a:t>
            </a:r>
            <a:r>
              <a:rPr lang="es-BO" sz="1200" b="1" dirty="0" err="1">
                <a:solidFill>
                  <a:srgbClr val="FFC000"/>
                </a:solidFill>
              </a:rPr>
              <a:t>asignaDireccion</a:t>
            </a:r>
            <a:r>
              <a:rPr lang="es-BO" sz="1200" b="1" dirty="0">
                <a:solidFill>
                  <a:srgbClr val="FFC000"/>
                </a:solidFill>
              </a:rPr>
              <a:t>(</a:t>
            </a:r>
            <a:r>
              <a:rPr lang="es-BO" sz="1200" b="1" dirty="0" err="1">
                <a:solidFill>
                  <a:srgbClr val="FFC000"/>
                </a:solidFill>
              </a:rPr>
              <a:t>Pila,nuevaDireccion</a:t>
            </a:r>
            <a:r>
              <a:rPr lang="es-BO" sz="1200" b="1" dirty="0">
                <a:solidFill>
                  <a:srgbClr val="FFC000"/>
                </a:solidFill>
              </a:rPr>
              <a:t>)</a:t>
            </a:r>
          </a:p>
          <a:p>
            <a:r>
              <a:rPr lang="es-BO" sz="1200" b="1" dirty="0">
                <a:solidFill>
                  <a:srgbClr val="FFC000"/>
                </a:solidFill>
              </a:rPr>
              <a:t>2. El método debe ser creado en la clase MAIN como un método estático.</a:t>
            </a:r>
          </a:p>
          <a:p>
            <a:r>
              <a:rPr lang="es-BO" sz="1200" b="1" dirty="0">
                <a:solidFill>
                  <a:srgbClr val="FFC000"/>
                </a:solidFill>
              </a:rPr>
              <a:t>3. El método recibe 2 parámetros</a:t>
            </a:r>
          </a:p>
          <a:p>
            <a:r>
              <a:rPr lang="es-BO" sz="1200" b="1" dirty="0">
                <a:solidFill>
                  <a:srgbClr val="FFC000"/>
                </a:solidFill>
              </a:rPr>
              <a:t>	- La Pila de Clientes</a:t>
            </a:r>
          </a:p>
          <a:p>
            <a:r>
              <a:rPr lang="es-BO" sz="1200" b="1" dirty="0">
                <a:solidFill>
                  <a:srgbClr val="FFC000"/>
                </a:solidFill>
              </a:rPr>
              <a:t>	- El valor(</a:t>
            </a:r>
            <a:r>
              <a:rPr lang="es-BO" sz="1200" b="1" dirty="0" err="1">
                <a:solidFill>
                  <a:srgbClr val="FFC000"/>
                </a:solidFill>
              </a:rPr>
              <a:t>String</a:t>
            </a:r>
            <a:r>
              <a:rPr lang="es-BO" sz="1200" b="1" dirty="0">
                <a:solidFill>
                  <a:srgbClr val="FFC000"/>
                </a:solidFill>
              </a:rPr>
              <a:t>) de la nueva dirección.</a:t>
            </a:r>
          </a:p>
          <a:p>
            <a:r>
              <a:rPr lang="es-BO" sz="1200" b="1" dirty="0">
                <a:solidFill>
                  <a:srgbClr val="FFC000"/>
                </a:solidFill>
              </a:rPr>
              <a:t>5. Cambiar la dirección del cliente </a:t>
            </a:r>
            <a:r>
              <a:rPr lang="es-BO" sz="1200" b="1" dirty="0" err="1">
                <a:solidFill>
                  <a:srgbClr val="FFC000"/>
                </a:solidFill>
              </a:rPr>
              <a:t>simpre</a:t>
            </a:r>
            <a:r>
              <a:rPr lang="es-BO" sz="1200" b="1" dirty="0">
                <a:solidFill>
                  <a:srgbClr val="FFC000"/>
                </a:solidFill>
              </a:rPr>
              <a:t> y cuando el genero sea FEMENINO</a:t>
            </a:r>
          </a:p>
          <a:p>
            <a:endParaRPr lang="es-ES" sz="1200" b="1" dirty="0">
              <a:solidFill>
                <a:srgbClr val="FFC000"/>
              </a:solidFill>
            </a:endParaRPr>
          </a:p>
        </p:txBody>
      </p:sp>
      <p:pic>
        <p:nvPicPr>
          <p:cNvPr id="10" name="Imagen 9">
            <a:extLst>
              <a:ext uri="{FF2B5EF4-FFF2-40B4-BE49-F238E27FC236}">
                <a16:creationId xmlns:a16="http://schemas.microsoft.com/office/drawing/2014/main" id="{13C11E0F-397C-4495-952B-4B077495899C}"/>
              </a:ext>
            </a:extLst>
          </p:cNvPr>
          <p:cNvPicPr>
            <a:picLocks noChangeAspect="1"/>
          </p:cNvPicPr>
          <p:nvPr/>
        </p:nvPicPr>
        <p:blipFill>
          <a:blip r:embed="rId2"/>
          <a:stretch>
            <a:fillRect/>
          </a:stretch>
        </p:blipFill>
        <p:spPr>
          <a:xfrm>
            <a:off x="8243523" y="310695"/>
            <a:ext cx="1552941" cy="6334362"/>
          </a:xfrm>
          <a:prstGeom prst="rect">
            <a:avLst/>
          </a:prstGeom>
        </p:spPr>
      </p:pic>
      <p:sp>
        <p:nvSpPr>
          <p:cNvPr id="13" name="Subtítulo 2">
            <a:extLst>
              <a:ext uri="{FF2B5EF4-FFF2-40B4-BE49-F238E27FC236}">
                <a16:creationId xmlns:a16="http://schemas.microsoft.com/office/drawing/2014/main" id="{DAD3ED98-466B-4FC5-81A5-18BD2E9C3216}"/>
              </a:ext>
            </a:extLst>
          </p:cNvPr>
          <p:cNvSpPr txBox="1">
            <a:spLocks/>
          </p:cNvSpPr>
          <p:nvPr/>
        </p:nvSpPr>
        <p:spPr>
          <a:xfrm>
            <a:off x="8516861" y="63783"/>
            <a:ext cx="849080"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rPr>
              <a:t>ANTES</a:t>
            </a:r>
            <a:endParaRPr lang="es-ES" sz="1600" b="1" dirty="0">
              <a:solidFill>
                <a:srgbClr val="FFC000"/>
              </a:solidFill>
            </a:endParaRPr>
          </a:p>
        </p:txBody>
      </p:sp>
      <p:sp>
        <p:nvSpPr>
          <p:cNvPr id="14" name="Subtítulo 2">
            <a:extLst>
              <a:ext uri="{FF2B5EF4-FFF2-40B4-BE49-F238E27FC236}">
                <a16:creationId xmlns:a16="http://schemas.microsoft.com/office/drawing/2014/main" id="{C2A0A31B-BFC0-4E87-8A2B-8C69D408FD46}"/>
              </a:ext>
            </a:extLst>
          </p:cNvPr>
          <p:cNvSpPr txBox="1">
            <a:spLocks/>
          </p:cNvSpPr>
          <p:nvPr/>
        </p:nvSpPr>
        <p:spPr>
          <a:xfrm>
            <a:off x="10545189" y="22892"/>
            <a:ext cx="1049048"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highlight>
                  <a:srgbClr val="000000"/>
                </a:highlight>
              </a:rPr>
              <a:t>DESPUES</a:t>
            </a:r>
            <a:endParaRPr lang="es-ES" sz="1600" b="1" dirty="0">
              <a:solidFill>
                <a:srgbClr val="FFC000"/>
              </a:solidFill>
              <a:highlight>
                <a:srgbClr val="000000"/>
              </a:highlight>
            </a:endParaRPr>
          </a:p>
        </p:txBody>
      </p:sp>
      <p:pic>
        <p:nvPicPr>
          <p:cNvPr id="2" name="Imagen 1">
            <a:extLst>
              <a:ext uri="{FF2B5EF4-FFF2-40B4-BE49-F238E27FC236}">
                <a16:creationId xmlns:a16="http://schemas.microsoft.com/office/drawing/2014/main" id="{5AEFF86E-864A-4A07-BBE9-832764BD2A83}"/>
              </a:ext>
            </a:extLst>
          </p:cNvPr>
          <p:cNvPicPr>
            <a:picLocks noChangeAspect="1"/>
          </p:cNvPicPr>
          <p:nvPr/>
        </p:nvPicPr>
        <p:blipFill>
          <a:blip r:embed="rId3"/>
          <a:stretch>
            <a:fillRect/>
          </a:stretch>
        </p:blipFill>
        <p:spPr>
          <a:xfrm>
            <a:off x="836198" y="1296925"/>
            <a:ext cx="1880369" cy="2740097"/>
          </a:xfrm>
          <a:prstGeom prst="rect">
            <a:avLst/>
          </a:prstGeom>
        </p:spPr>
      </p:pic>
      <p:sp>
        <p:nvSpPr>
          <p:cNvPr id="3" name="Rectangle 1">
            <a:extLst>
              <a:ext uri="{FF2B5EF4-FFF2-40B4-BE49-F238E27FC236}">
                <a16:creationId xmlns:a16="http://schemas.microsoft.com/office/drawing/2014/main" id="{5DC36AD8-602B-4EAA-A5E2-EBE47F840261}"/>
              </a:ext>
            </a:extLst>
          </p:cNvPr>
          <p:cNvSpPr>
            <a:spLocks noChangeArrowheads="1"/>
          </p:cNvSpPr>
          <p:nvPr/>
        </p:nvSpPr>
        <p:spPr bwMode="auto">
          <a:xfrm>
            <a:off x="2883823" y="1429731"/>
            <a:ext cx="5192447"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C7832"/>
                </a:solidFill>
                <a:effectLst/>
                <a:latin typeface="Arial Unicode MS"/>
              </a:rPr>
              <a:t>public</a:t>
            </a: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CC7832"/>
                </a:solidFill>
                <a:effectLst/>
                <a:latin typeface="Arial Unicode MS"/>
              </a:rPr>
              <a:t>static</a:t>
            </a: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CC7832"/>
                </a:solidFill>
                <a:effectLst/>
                <a:latin typeface="Arial Unicode MS"/>
              </a:rPr>
              <a:t>void</a:t>
            </a: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FFC66D"/>
                </a:solidFill>
                <a:effectLst/>
                <a:latin typeface="Arial Unicode MS"/>
              </a:rPr>
              <a:t>asignaDireccion</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PilaCliente</a:t>
            </a:r>
            <a:r>
              <a:rPr kumimoji="0" lang="es-ES" altLang="es-ES" sz="1200" b="0" i="0" u="none" strike="noStrike" cap="none" normalizeH="0" baseline="0" dirty="0">
                <a:ln>
                  <a:noFill/>
                </a:ln>
                <a:solidFill>
                  <a:srgbClr val="A9B7C6"/>
                </a:solidFill>
                <a:effectLst/>
                <a:latin typeface="Arial Unicode MS"/>
              </a:rPr>
              <a:t> pila</a:t>
            </a: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String</a:t>
            </a: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nuevaDireccion</a:t>
            </a:r>
            <a:r>
              <a:rPr kumimoji="0" lang="es-ES" altLang="es-ES" sz="1200" b="0" i="0" u="none" strike="noStrike" cap="none" normalizeH="0" baseline="0" dirty="0">
                <a:ln>
                  <a:noFill/>
                </a:ln>
                <a:solidFill>
                  <a:srgbClr val="A9B7C6"/>
                </a:solidFill>
                <a:effectLst/>
                <a:latin typeface="Arial Unicode MS"/>
              </a:rPr>
              <a:t>){</a:t>
            </a:r>
            <a:br>
              <a:rPr kumimoji="0" lang="es-ES" altLang="es-ES" sz="1200" b="0" i="0" u="none" strike="noStrike" cap="none" normalizeH="0" baseline="0" dirty="0">
                <a:ln>
                  <a:noFill/>
                </a:ln>
                <a:solidFill>
                  <a:srgbClr val="A9B7C6"/>
                </a:solidFill>
                <a:effectLst/>
                <a:latin typeface="Arial Unicode MS"/>
              </a:rPr>
            </a:br>
            <a:br>
              <a:rPr kumimoji="0" lang="es-ES" altLang="es-ES" sz="1200" b="0" i="0" u="none" strike="noStrike" cap="none" normalizeH="0" baseline="0" dirty="0">
                <a:ln>
                  <a:noFill/>
                </a:ln>
                <a:solidFill>
                  <a:srgbClr val="A9B7C6"/>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PilaCliente</a:t>
            </a: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aux</a:t>
            </a:r>
            <a:r>
              <a:rPr kumimoji="0" lang="es-ES" altLang="es-ES" sz="1200" b="0" i="0" u="none" strike="noStrike" cap="none" normalizeH="0" baseline="0" dirty="0">
                <a:ln>
                  <a:noFill/>
                </a:ln>
                <a:solidFill>
                  <a:srgbClr val="A9B7C6"/>
                </a:solidFill>
                <a:effectLst/>
                <a:latin typeface="Arial Unicode MS"/>
              </a:rPr>
              <a:t> = </a:t>
            </a:r>
            <a:r>
              <a:rPr kumimoji="0" lang="es-ES" altLang="es-ES" sz="1200" b="0" i="0" u="none" strike="noStrike" cap="none" normalizeH="0" baseline="0" dirty="0">
                <a:ln>
                  <a:noFill/>
                </a:ln>
                <a:solidFill>
                  <a:srgbClr val="CC7832"/>
                </a:solidFill>
                <a:effectLst/>
                <a:latin typeface="Arial Unicode MS"/>
              </a:rPr>
              <a:t>new </a:t>
            </a:r>
            <a:r>
              <a:rPr kumimoji="0" lang="es-ES" altLang="es-ES" sz="1200" b="0" i="0" u="none" strike="noStrike" cap="none" normalizeH="0" baseline="0" dirty="0" err="1">
                <a:ln>
                  <a:noFill/>
                </a:ln>
                <a:solidFill>
                  <a:srgbClr val="A9B7C6"/>
                </a:solidFill>
                <a:effectLst/>
                <a:latin typeface="Arial Unicode MS"/>
              </a:rPr>
              <a:t>PilaCliente</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a:ln>
                  <a:noFill/>
                </a:ln>
                <a:solidFill>
                  <a:srgbClr val="A9B7C6"/>
                </a:solidFill>
                <a:effectLst/>
                <a:latin typeface="Arial Unicode MS"/>
              </a:rPr>
              <a:t>Cliente </a:t>
            </a:r>
            <a:r>
              <a:rPr kumimoji="0" lang="es-ES" altLang="es-ES" sz="1200" b="0" i="0" u="none" strike="noStrike" cap="none" normalizeH="0" baseline="0" dirty="0" err="1">
                <a:ln>
                  <a:noFill/>
                </a:ln>
                <a:solidFill>
                  <a:srgbClr val="A9B7C6"/>
                </a:solidFill>
                <a:effectLst/>
                <a:latin typeface="Arial Unicode MS"/>
              </a:rPr>
              <a:t>clienteeliminado</a:t>
            </a:r>
            <a:r>
              <a:rPr kumimoji="0" lang="es-ES" altLang="es-ES" sz="1200" b="0" i="0" u="none" strike="noStrike" cap="none" normalizeH="0" baseline="0" dirty="0">
                <a:ln>
                  <a:noFill/>
                </a:ln>
                <a:solidFill>
                  <a:srgbClr val="A9B7C6"/>
                </a:solidFill>
                <a:effectLst/>
                <a:latin typeface="Arial Unicode MS"/>
              </a:rPr>
              <a:t> = </a:t>
            </a:r>
            <a:r>
              <a:rPr kumimoji="0" lang="es-ES" altLang="es-ES" sz="1200" b="0" i="0" u="none" strike="noStrike" cap="none" normalizeH="0" baseline="0" dirty="0" err="1">
                <a:ln>
                  <a:noFill/>
                </a:ln>
                <a:solidFill>
                  <a:srgbClr val="CC7832"/>
                </a:solidFill>
                <a:effectLst/>
                <a:latin typeface="Arial Unicode MS"/>
              </a:rPr>
              <a:t>null</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CC7832"/>
                </a:solidFill>
                <a:effectLst/>
                <a:latin typeface="Arial Unicode MS"/>
              </a:rPr>
              <a:t>while</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pila.esVacio</a:t>
            </a:r>
            <a:r>
              <a:rPr kumimoji="0" lang="es-ES" altLang="es-ES" sz="1200" b="0" i="0" u="none" strike="noStrike" cap="none" normalizeH="0" baseline="0" dirty="0">
                <a:ln>
                  <a:noFill/>
                </a:ln>
                <a:solidFill>
                  <a:srgbClr val="A9B7C6"/>
                </a:solidFill>
                <a:effectLst/>
                <a:latin typeface="Arial Unicode MS"/>
              </a:rPr>
              <a:t>()){</a:t>
            </a:r>
            <a:br>
              <a:rPr kumimoji="0" lang="es-ES" altLang="es-ES" sz="1200" b="0" i="0" u="none" strike="noStrike" cap="none" normalizeH="0" baseline="0" dirty="0">
                <a:ln>
                  <a:noFill/>
                </a:ln>
                <a:solidFill>
                  <a:srgbClr val="A9B7C6"/>
                </a:solidFill>
                <a:effectLst/>
                <a:latin typeface="Arial Unicode MS"/>
              </a:rPr>
            </a:br>
            <a:br>
              <a:rPr kumimoji="0" lang="es-ES" altLang="es-ES" sz="1200" b="0" i="0" u="none" strike="noStrike" cap="none" normalizeH="0" baseline="0" dirty="0">
                <a:ln>
                  <a:noFill/>
                </a:ln>
                <a:solidFill>
                  <a:srgbClr val="A9B7C6"/>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clienteeliminado</a:t>
            </a:r>
            <a:r>
              <a:rPr kumimoji="0" lang="es-ES" altLang="es-ES" sz="1200" b="0" i="0" u="none" strike="noStrike" cap="none" normalizeH="0" baseline="0" dirty="0">
                <a:ln>
                  <a:noFill/>
                </a:ln>
                <a:solidFill>
                  <a:srgbClr val="A9B7C6"/>
                </a:solidFill>
                <a:effectLst/>
                <a:latin typeface="Arial Unicode MS"/>
              </a:rPr>
              <a:t> = </a:t>
            </a:r>
            <a:r>
              <a:rPr kumimoji="0" lang="es-ES" altLang="es-ES" sz="1200" b="0" i="0" u="none" strike="noStrike" cap="none" normalizeH="0" baseline="0" dirty="0" err="1">
                <a:ln>
                  <a:noFill/>
                </a:ln>
                <a:solidFill>
                  <a:srgbClr val="A9B7C6"/>
                </a:solidFill>
                <a:effectLst/>
                <a:latin typeface="Arial Unicode MS"/>
              </a:rPr>
              <a:t>pila.eliminarCliente</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err="1">
                <a:ln>
                  <a:noFill/>
                </a:ln>
                <a:solidFill>
                  <a:srgbClr val="CC7832"/>
                </a:solidFill>
                <a:effectLst/>
                <a:latin typeface="Arial Unicode MS"/>
              </a:rPr>
              <a:t>if</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clienteeliminado.getGenero</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equals</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6A8759"/>
                </a:solidFill>
                <a:effectLst/>
                <a:latin typeface="Arial Unicode MS"/>
              </a:rPr>
              <a:t>"Femenino"</a:t>
            </a:r>
            <a:r>
              <a:rPr kumimoji="0" lang="es-ES" altLang="es-ES" sz="1200" b="0" i="0" u="none" strike="noStrike" cap="none" normalizeH="0" baseline="0" dirty="0">
                <a:ln>
                  <a:noFill/>
                </a:ln>
                <a:solidFill>
                  <a:srgbClr val="A9B7C6"/>
                </a:solidFill>
                <a:effectLst/>
                <a:latin typeface="Arial Unicode MS"/>
              </a:rPr>
              <a:t>)){</a:t>
            </a:r>
            <a:br>
              <a:rPr kumimoji="0" lang="es-ES" altLang="es-ES" sz="1200" b="0" i="0" u="none" strike="noStrike" cap="none" normalizeH="0" baseline="0" dirty="0">
                <a:ln>
                  <a:noFill/>
                </a:ln>
                <a:solidFill>
                  <a:srgbClr val="A9B7C6"/>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clienteeliminado.setDireccion</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nuevaDireccion</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a:ln>
                  <a:noFill/>
                </a:ln>
                <a:solidFill>
                  <a:srgbClr val="A9B7C6"/>
                </a:solidFill>
                <a:effectLst/>
                <a:latin typeface="Arial Unicode MS"/>
              </a:rPr>
              <a:t>}</a:t>
            </a:r>
            <a:br>
              <a:rPr kumimoji="0" lang="es-ES" altLang="es-ES" sz="1200" b="0" i="0" u="none" strike="noStrike" cap="none" normalizeH="0" baseline="0" dirty="0">
                <a:ln>
                  <a:noFill/>
                </a:ln>
                <a:solidFill>
                  <a:srgbClr val="A9B7C6"/>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aux.adicionarClientes</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clienteeliminado</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CC7832"/>
                </a:solidFill>
                <a:effectLst/>
                <a:latin typeface="Arial Unicode MS"/>
              </a:rPr>
              <a:t>    </a:t>
            </a:r>
            <a:r>
              <a:rPr kumimoji="0" lang="es-ES" altLang="es-ES" sz="1200" b="0" i="0" u="none" strike="noStrike" cap="none" normalizeH="0" baseline="0" dirty="0">
                <a:ln>
                  <a:noFill/>
                </a:ln>
                <a:solidFill>
                  <a:srgbClr val="A9B7C6"/>
                </a:solidFill>
                <a:effectLst/>
                <a:latin typeface="Arial Unicode MS"/>
              </a:rPr>
              <a:t>}</a:t>
            </a:r>
            <a:br>
              <a:rPr kumimoji="0" lang="es-ES" altLang="es-ES" sz="1200" b="0" i="0" u="none" strike="noStrike" cap="none" normalizeH="0" baseline="0" dirty="0">
                <a:ln>
                  <a:noFill/>
                </a:ln>
                <a:solidFill>
                  <a:srgbClr val="A9B7C6"/>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    </a:t>
            </a:r>
            <a:r>
              <a:rPr kumimoji="0" lang="es-ES" altLang="es-ES" sz="1200" b="0" i="0" u="none" strike="noStrike" cap="none" normalizeH="0" baseline="0" dirty="0" err="1">
                <a:ln>
                  <a:noFill/>
                </a:ln>
                <a:solidFill>
                  <a:srgbClr val="A9B7C6"/>
                </a:solidFill>
                <a:effectLst/>
                <a:latin typeface="Arial Unicode MS"/>
              </a:rPr>
              <a:t>pila.vaciar</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err="1">
                <a:ln>
                  <a:noFill/>
                </a:ln>
                <a:solidFill>
                  <a:srgbClr val="A9B7C6"/>
                </a:solidFill>
                <a:effectLst/>
                <a:latin typeface="Arial Unicode MS"/>
              </a:rPr>
              <a:t>aux</a:t>
            </a:r>
            <a:r>
              <a:rPr kumimoji="0" lang="es-ES" altLang="es-ES" sz="1200" b="0" i="0" u="none" strike="noStrike" cap="none" normalizeH="0" baseline="0" dirty="0">
                <a:ln>
                  <a:noFill/>
                </a:ln>
                <a:solidFill>
                  <a:srgbClr val="A9B7C6"/>
                </a:solidFill>
                <a:effectLst/>
                <a:latin typeface="Arial Unicode MS"/>
              </a:rPr>
              <a:t>)</a:t>
            </a:r>
            <a:r>
              <a:rPr kumimoji="0" lang="es-ES" altLang="es-ES" sz="1200" b="0" i="0" u="none" strike="noStrike" cap="none" normalizeH="0" baseline="0" dirty="0">
                <a:ln>
                  <a:noFill/>
                </a:ln>
                <a:solidFill>
                  <a:srgbClr val="CC7832"/>
                </a:solidFill>
                <a:effectLst/>
                <a:latin typeface="Arial Unicode MS"/>
              </a:rPr>
              <a:t>;</a:t>
            </a:r>
            <a:br>
              <a:rPr kumimoji="0" lang="es-ES" altLang="es-ES" sz="1200" b="0" i="0" u="none" strike="noStrike" cap="none" normalizeH="0" baseline="0" dirty="0">
                <a:ln>
                  <a:noFill/>
                </a:ln>
                <a:solidFill>
                  <a:srgbClr val="CC7832"/>
                </a:solidFill>
                <a:effectLst/>
                <a:latin typeface="Arial Unicode MS"/>
              </a:rPr>
            </a:br>
            <a:br>
              <a:rPr kumimoji="0" lang="es-ES" altLang="es-ES" sz="1200" b="0" i="0" u="none" strike="noStrike" cap="none" normalizeH="0" baseline="0" dirty="0">
                <a:ln>
                  <a:noFill/>
                </a:ln>
                <a:solidFill>
                  <a:srgbClr val="CC7832"/>
                </a:solidFill>
                <a:effectLst/>
                <a:latin typeface="Arial Unicode MS"/>
              </a:rPr>
            </a:br>
            <a:r>
              <a:rPr kumimoji="0" lang="es-ES" altLang="es-ES" sz="1200" b="0" i="0" u="none" strike="noStrike" cap="none" normalizeH="0" baseline="0" dirty="0">
                <a:ln>
                  <a:noFill/>
                </a:ln>
                <a:solidFill>
                  <a:srgbClr val="A9B7C6"/>
                </a:solidFill>
                <a:effectLst/>
                <a:latin typeface="Arial Unicode MS"/>
              </a:rPr>
              <a:t>}</a:t>
            </a:r>
            <a:endParaRPr kumimoji="0" lang="es-ES" altLang="es-ES" sz="2800" b="0" i="0" u="none" strike="noStrike" cap="none" normalizeH="0" baseline="0" dirty="0">
              <a:ln>
                <a:noFill/>
              </a:ln>
              <a:solidFill>
                <a:schemeClr val="tx1"/>
              </a:solidFill>
              <a:effectLst/>
              <a:latin typeface="Arial" panose="020B0604020202020204" pitchFamily="34" charset="0"/>
            </a:endParaRPr>
          </a:p>
        </p:txBody>
      </p:sp>
      <p:pic>
        <p:nvPicPr>
          <p:cNvPr id="12" name="Imagen 11">
            <a:extLst>
              <a:ext uri="{FF2B5EF4-FFF2-40B4-BE49-F238E27FC236}">
                <a16:creationId xmlns:a16="http://schemas.microsoft.com/office/drawing/2014/main" id="{194C6E01-6A8F-4147-B37A-31AE2C22BC53}"/>
              </a:ext>
            </a:extLst>
          </p:cNvPr>
          <p:cNvPicPr>
            <a:picLocks noChangeAspect="1"/>
          </p:cNvPicPr>
          <p:nvPr/>
        </p:nvPicPr>
        <p:blipFill>
          <a:blip r:embed="rId4"/>
          <a:stretch>
            <a:fillRect/>
          </a:stretch>
        </p:blipFill>
        <p:spPr>
          <a:xfrm>
            <a:off x="10264561" y="310695"/>
            <a:ext cx="1487350" cy="6334362"/>
          </a:xfrm>
          <a:prstGeom prst="rect">
            <a:avLst/>
          </a:prstGeom>
        </p:spPr>
      </p:pic>
    </p:spTree>
    <p:extLst>
      <p:ext uri="{BB962C8B-B14F-4D97-AF65-F5344CB8AC3E}">
        <p14:creationId xmlns:p14="http://schemas.microsoft.com/office/powerpoint/2010/main" val="302672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15</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6491607" cy="437061"/>
          </a:xfrm>
        </p:spPr>
        <p:txBody>
          <a:bodyPr>
            <a:noAutofit/>
          </a:bodyPr>
          <a:lstStyle/>
          <a:p>
            <a:r>
              <a:rPr lang="es-BO" sz="2400" cap="none" dirty="0">
                <a:latin typeface="Arial Black" panose="020B0A04020102020204" pitchFamily="34" charset="0"/>
              </a:rPr>
              <a:t>MOVER ITEMS DE LA PILA</a:t>
            </a:r>
            <a:endParaRPr lang="es-ES" sz="2400" cap="none" dirty="0">
              <a:latin typeface="Arial Black" panose="020B0A04020102020204" pitchFamily="34" charset="0"/>
            </a:endParaRPr>
          </a:p>
        </p:txBody>
      </p:sp>
      <p:sp>
        <p:nvSpPr>
          <p:cNvPr id="17" name="Subtítulo 2">
            <a:extLst>
              <a:ext uri="{FF2B5EF4-FFF2-40B4-BE49-F238E27FC236}">
                <a16:creationId xmlns:a16="http://schemas.microsoft.com/office/drawing/2014/main" id="{701C2A9F-719B-49DE-BFD0-4E0024DCEDF9}"/>
              </a:ext>
            </a:extLst>
          </p:cNvPr>
          <p:cNvSpPr>
            <a:spLocks noGrp="1"/>
          </p:cNvSpPr>
          <p:nvPr>
            <p:ph type="subTitle" idx="1"/>
          </p:nvPr>
        </p:nvSpPr>
        <p:spPr>
          <a:xfrm>
            <a:off x="510568" y="3477877"/>
            <a:ext cx="2839367" cy="2293004"/>
          </a:xfrm>
        </p:spPr>
        <p:txBody>
          <a:bodyPr>
            <a:normAutofit/>
          </a:bodyPr>
          <a:lstStyle/>
          <a:p>
            <a:r>
              <a:rPr lang="es-BO" sz="1200" b="1" dirty="0">
                <a:solidFill>
                  <a:srgbClr val="FFC000"/>
                </a:solidFill>
              </a:rPr>
              <a:t>1. El método deberá llamarse </a:t>
            </a:r>
            <a:r>
              <a:rPr lang="es-BO" sz="1200" b="1" dirty="0" err="1">
                <a:solidFill>
                  <a:srgbClr val="FFC000"/>
                </a:solidFill>
              </a:rPr>
              <a:t>reordenaPila</a:t>
            </a:r>
            <a:r>
              <a:rPr lang="es-BO" sz="1200" b="1" dirty="0">
                <a:solidFill>
                  <a:srgbClr val="FFC000"/>
                </a:solidFill>
              </a:rPr>
              <a:t>(Pila)</a:t>
            </a:r>
          </a:p>
          <a:p>
            <a:r>
              <a:rPr lang="es-BO" sz="1200" b="1" dirty="0">
                <a:solidFill>
                  <a:srgbClr val="FFC000"/>
                </a:solidFill>
              </a:rPr>
              <a:t>2. El método debe ser creado en la clase MAIN como un método estático.</a:t>
            </a:r>
          </a:p>
          <a:p>
            <a:r>
              <a:rPr lang="es-BO" sz="1200" b="1" dirty="0">
                <a:solidFill>
                  <a:srgbClr val="FFC000"/>
                </a:solidFill>
              </a:rPr>
              <a:t>3. El método recibe 1 parámetros</a:t>
            </a:r>
          </a:p>
          <a:p>
            <a:r>
              <a:rPr lang="es-BO" sz="1200" b="1" dirty="0">
                <a:solidFill>
                  <a:srgbClr val="FFC000"/>
                </a:solidFill>
              </a:rPr>
              <a:t>	- La Pila de Clientes</a:t>
            </a:r>
          </a:p>
          <a:p>
            <a:r>
              <a:rPr lang="es-BO" sz="1200" b="1" dirty="0">
                <a:solidFill>
                  <a:srgbClr val="FFC000"/>
                </a:solidFill>
              </a:rPr>
              <a:t>4. Mover a la base todos los clientes del genero masculino y los genero femenino moverlos al final.</a:t>
            </a:r>
          </a:p>
          <a:p>
            <a:endParaRPr lang="es-ES" sz="1200" b="1" dirty="0">
              <a:solidFill>
                <a:srgbClr val="FFC000"/>
              </a:solidFill>
            </a:endParaRPr>
          </a:p>
        </p:txBody>
      </p:sp>
      <p:pic>
        <p:nvPicPr>
          <p:cNvPr id="10" name="Imagen 9">
            <a:extLst>
              <a:ext uri="{FF2B5EF4-FFF2-40B4-BE49-F238E27FC236}">
                <a16:creationId xmlns:a16="http://schemas.microsoft.com/office/drawing/2014/main" id="{13C11E0F-397C-4495-952B-4B077495899C}"/>
              </a:ext>
            </a:extLst>
          </p:cNvPr>
          <p:cNvPicPr>
            <a:picLocks noChangeAspect="1"/>
          </p:cNvPicPr>
          <p:nvPr/>
        </p:nvPicPr>
        <p:blipFill>
          <a:blip r:embed="rId2"/>
          <a:stretch>
            <a:fillRect/>
          </a:stretch>
        </p:blipFill>
        <p:spPr>
          <a:xfrm>
            <a:off x="8243523" y="310695"/>
            <a:ext cx="1552941" cy="6334362"/>
          </a:xfrm>
          <a:prstGeom prst="rect">
            <a:avLst/>
          </a:prstGeom>
        </p:spPr>
      </p:pic>
      <p:sp>
        <p:nvSpPr>
          <p:cNvPr id="13" name="Subtítulo 2">
            <a:extLst>
              <a:ext uri="{FF2B5EF4-FFF2-40B4-BE49-F238E27FC236}">
                <a16:creationId xmlns:a16="http://schemas.microsoft.com/office/drawing/2014/main" id="{DAD3ED98-466B-4FC5-81A5-18BD2E9C3216}"/>
              </a:ext>
            </a:extLst>
          </p:cNvPr>
          <p:cNvSpPr txBox="1">
            <a:spLocks/>
          </p:cNvSpPr>
          <p:nvPr/>
        </p:nvSpPr>
        <p:spPr>
          <a:xfrm>
            <a:off x="8516861" y="63783"/>
            <a:ext cx="849080"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rPr>
              <a:t>ANTES</a:t>
            </a:r>
            <a:endParaRPr lang="es-ES" sz="1600" b="1" dirty="0">
              <a:solidFill>
                <a:srgbClr val="FFC000"/>
              </a:solidFill>
            </a:endParaRPr>
          </a:p>
        </p:txBody>
      </p:sp>
      <p:sp>
        <p:nvSpPr>
          <p:cNvPr id="14" name="Subtítulo 2">
            <a:extLst>
              <a:ext uri="{FF2B5EF4-FFF2-40B4-BE49-F238E27FC236}">
                <a16:creationId xmlns:a16="http://schemas.microsoft.com/office/drawing/2014/main" id="{C2A0A31B-BFC0-4E87-8A2B-8C69D408FD46}"/>
              </a:ext>
            </a:extLst>
          </p:cNvPr>
          <p:cNvSpPr txBox="1">
            <a:spLocks/>
          </p:cNvSpPr>
          <p:nvPr/>
        </p:nvSpPr>
        <p:spPr>
          <a:xfrm>
            <a:off x="10545189" y="22892"/>
            <a:ext cx="1049048" cy="29831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600" b="1" dirty="0">
                <a:solidFill>
                  <a:srgbClr val="FFC000"/>
                </a:solidFill>
                <a:highlight>
                  <a:srgbClr val="000000"/>
                </a:highlight>
              </a:rPr>
              <a:t>DESPUES</a:t>
            </a:r>
            <a:endParaRPr lang="es-ES" sz="1600" b="1" dirty="0">
              <a:solidFill>
                <a:srgbClr val="FFC000"/>
              </a:solidFill>
              <a:highlight>
                <a:srgbClr val="000000"/>
              </a:highlight>
            </a:endParaRPr>
          </a:p>
        </p:txBody>
      </p:sp>
      <p:pic>
        <p:nvPicPr>
          <p:cNvPr id="7" name="Imagen 6">
            <a:extLst>
              <a:ext uri="{FF2B5EF4-FFF2-40B4-BE49-F238E27FC236}">
                <a16:creationId xmlns:a16="http://schemas.microsoft.com/office/drawing/2014/main" id="{160CA226-E525-4A14-BED3-E2A848DA06E5}"/>
              </a:ext>
            </a:extLst>
          </p:cNvPr>
          <p:cNvPicPr>
            <a:picLocks noChangeAspect="1"/>
          </p:cNvPicPr>
          <p:nvPr/>
        </p:nvPicPr>
        <p:blipFill>
          <a:blip r:embed="rId3"/>
          <a:stretch>
            <a:fillRect/>
          </a:stretch>
        </p:blipFill>
        <p:spPr>
          <a:xfrm>
            <a:off x="556192" y="1350520"/>
            <a:ext cx="2793743" cy="1950719"/>
          </a:xfrm>
          <a:prstGeom prst="rect">
            <a:avLst/>
          </a:prstGeom>
        </p:spPr>
      </p:pic>
      <p:sp>
        <p:nvSpPr>
          <p:cNvPr id="9" name="Rectangle 1">
            <a:extLst>
              <a:ext uri="{FF2B5EF4-FFF2-40B4-BE49-F238E27FC236}">
                <a16:creationId xmlns:a16="http://schemas.microsoft.com/office/drawing/2014/main" id="{4603C043-2953-4CC4-95D5-EE5821F9C86B}"/>
              </a:ext>
            </a:extLst>
          </p:cNvPr>
          <p:cNvSpPr>
            <a:spLocks noChangeArrowheads="1"/>
          </p:cNvSpPr>
          <p:nvPr/>
        </p:nvSpPr>
        <p:spPr bwMode="auto">
          <a:xfrm>
            <a:off x="3413705" y="1350520"/>
            <a:ext cx="4766048"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err="1">
                <a:ln>
                  <a:noFill/>
                </a:ln>
                <a:solidFill>
                  <a:srgbClr val="CC7832"/>
                </a:solidFill>
                <a:effectLst/>
                <a:latin typeface="Arial Unicode MS"/>
              </a:rPr>
              <a:t>public</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static</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void</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FFC66D"/>
                </a:solidFill>
                <a:effectLst/>
                <a:latin typeface="Arial Unicode MS"/>
              </a:rPr>
              <a:t>reordenarPila</a:t>
            </a:r>
            <a:r>
              <a:rPr kumimoji="0" lang="es-ES" altLang="es-ES" sz="1400" b="0" i="0" u="none" strike="noStrike" cap="none" normalizeH="0" baseline="0" dirty="0">
                <a:ln>
                  <a:noFill/>
                </a:ln>
                <a:solidFill>
                  <a:srgbClr val="FFC66D"/>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 pila){</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aux</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a:ln>
                  <a:noFill/>
                </a:ln>
                <a:solidFill>
                  <a:srgbClr val="CC7832"/>
                </a:solidFill>
                <a:effectLst/>
                <a:latin typeface="Arial Unicode MS"/>
              </a:rPr>
              <a:t>new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Cliente </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err="1">
                <a:ln>
                  <a:noFill/>
                </a:ln>
                <a:solidFill>
                  <a:srgbClr val="CC7832"/>
                </a:solidFill>
                <a:effectLst/>
                <a:latin typeface="Arial Unicode MS"/>
              </a:rPr>
              <a:t>null</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 almacenador = </a:t>
            </a:r>
            <a:r>
              <a:rPr kumimoji="0" lang="es-ES" altLang="es-ES" sz="1400" b="0" i="0" u="none" strike="noStrike" cap="none" normalizeH="0" baseline="0" dirty="0">
                <a:ln>
                  <a:noFill/>
                </a:ln>
                <a:solidFill>
                  <a:srgbClr val="CC7832"/>
                </a:solidFill>
                <a:effectLst/>
                <a:latin typeface="Arial Unicode MS"/>
              </a:rPr>
              <a:t>new </a:t>
            </a:r>
            <a:r>
              <a:rPr kumimoji="0" lang="es-ES" altLang="es-ES" sz="1400" b="0" i="0" u="none" strike="noStrike" cap="none" normalizeH="0" baseline="0" dirty="0" err="1">
                <a:ln>
                  <a:noFill/>
                </a:ln>
                <a:solidFill>
                  <a:srgbClr val="A9B7C6"/>
                </a:solidFill>
                <a:effectLst/>
                <a:latin typeface="Arial Unicode MS"/>
              </a:rPr>
              <a:t>PilaCliente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while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pila.esVacio</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 = </a:t>
            </a:r>
            <a:r>
              <a:rPr kumimoji="0" lang="es-ES" altLang="es-ES" sz="1400" b="0" i="0" u="none" strike="noStrike" cap="none" normalizeH="0" baseline="0" dirty="0" err="1">
                <a:ln>
                  <a:noFill/>
                </a:ln>
                <a:solidFill>
                  <a:srgbClr val="A9B7C6"/>
                </a:solidFill>
                <a:effectLst/>
                <a:latin typeface="Arial Unicode MS"/>
              </a:rPr>
              <a:t>pila.eliminarCliente</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if</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clienteeliminado.getGenero</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equals</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6A8759"/>
                </a:solidFill>
                <a:effectLst/>
                <a:latin typeface="Arial Unicode MS"/>
              </a:rPr>
              <a:t>"Femenino"</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almacenador.adicionarClientes</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CC7832"/>
                </a:solidFill>
                <a:effectLst/>
                <a:latin typeface="Arial Unicode MS"/>
              </a:rPr>
              <a:t>else</a:t>
            </a: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aux.adicionarClientes</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clienteeliminado</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a:ln>
                  <a:noFill/>
                </a:ln>
                <a:solidFill>
                  <a:srgbClr val="A9B7C6"/>
                </a:solidFill>
                <a:effectLst/>
                <a:latin typeface="Arial Unicode MS"/>
              </a:rPr>
              <a:t>}</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br>
              <a:rPr kumimoji="0" lang="es-ES" altLang="es-ES" sz="1400" b="0" i="0" u="none" strike="noStrike" cap="none" normalizeH="0" baseline="0" dirty="0">
                <a:ln>
                  <a:noFill/>
                </a:ln>
                <a:solidFill>
                  <a:srgbClr val="A9B7C6"/>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pila.vaciar</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err="1">
                <a:ln>
                  <a:noFill/>
                </a:ln>
                <a:solidFill>
                  <a:srgbClr val="A9B7C6"/>
                </a:solidFill>
                <a:effectLst/>
                <a:latin typeface="Arial Unicode MS"/>
              </a:rPr>
              <a:t>aux</a:t>
            </a:r>
            <a:r>
              <a:rPr kumimoji="0" lang="es-ES" altLang="es-ES" sz="1400" b="0" i="0" u="none" strike="noStrike" cap="none" normalizeH="0" baseline="0" dirty="0">
                <a:ln>
                  <a:noFill/>
                </a:ln>
                <a:solidFill>
                  <a:srgbClr val="A9B7C6"/>
                </a:solidFill>
                <a:effectLst/>
                <a:latin typeface="Arial Unicode MS"/>
              </a:rPr>
              <a:t>)</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CC7832"/>
                </a:solidFill>
                <a:effectLst/>
                <a:latin typeface="Arial Unicode MS"/>
              </a:rPr>
              <a:t>    </a:t>
            </a:r>
            <a:r>
              <a:rPr kumimoji="0" lang="es-ES" altLang="es-ES" sz="1400" b="0" i="0" u="none" strike="noStrike" cap="none" normalizeH="0" baseline="0" dirty="0" err="1">
                <a:ln>
                  <a:noFill/>
                </a:ln>
                <a:solidFill>
                  <a:srgbClr val="A9B7C6"/>
                </a:solidFill>
                <a:effectLst/>
                <a:latin typeface="Arial Unicode MS"/>
              </a:rPr>
              <a:t>pila.vaciar</a:t>
            </a:r>
            <a:r>
              <a:rPr kumimoji="0" lang="es-ES" altLang="es-ES" sz="1400" b="0" i="0" u="none" strike="noStrike" cap="none" normalizeH="0" baseline="0" dirty="0">
                <a:ln>
                  <a:noFill/>
                </a:ln>
                <a:solidFill>
                  <a:srgbClr val="A9B7C6"/>
                </a:solidFill>
                <a:effectLst/>
                <a:latin typeface="Arial Unicode MS"/>
              </a:rPr>
              <a:t>(almacenador)</a:t>
            </a:r>
            <a:r>
              <a:rPr kumimoji="0" lang="es-ES" altLang="es-ES" sz="1400" b="0" i="0" u="none" strike="noStrike" cap="none" normalizeH="0" baseline="0" dirty="0">
                <a:ln>
                  <a:noFill/>
                </a:ln>
                <a:solidFill>
                  <a:srgbClr val="CC7832"/>
                </a:solidFill>
                <a:effectLst/>
                <a:latin typeface="Arial Unicode MS"/>
              </a:rPr>
              <a:t>;</a:t>
            </a:r>
            <a:br>
              <a:rPr kumimoji="0" lang="es-ES" altLang="es-ES" sz="1400" b="0" i="0" u="none" strike="noStrike" cap="none" normalizeH="0" baseline="0" dirty="0">
                <a:ln>
                  <a:noFill/>
                </a:ln>
                <a:solidFill>
                  <a:srgbClr val="CC7832"/>
                </a:solidFill>
                <a:effectLst/>
                <a:latin typeface="Arial Unicode MS"/>
              </a:rPr>
            </a:br>
            <a:r>
              <a:rPr kumimoji="0" lang="es-ES" altLang="es-ES" sz="1400" b="0" i="0" u="none" strike="noStrike" cap="none" normalizeH="0" baseline="0" dirty="0">
                <a:ln>
                  <a:noFill/>
                </a:ln>
                <a:solidFill>
                  <a:srgbClr val="A9B7C6"/>
                </a:solidFill>
                <a:effectLst/>
                <a:latin typeface="Arial Unicode MS"/>
              </a:rPr>
              <a:t>}</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A6D47EDA-AE68-405A-B0DD-93E843447E1B}"/>
              </a:ext>
            </a:extLst>
          </p:cNvPr>
          <p:cNvPicPr>
            <a:picLocks noChangeAspect="1"/>
          </p:cNvPicPr>
          <p:nvPr/>
        </p:nvPicPr>
        <p:blipFill>
          <a:blip r:embed="rId4"/>
          <a:stretch>
            <a:fillRect/>
          </a:stretch>
        </p:blipFill>
        <p:spPr>
          <a:xfrm>
            <a:off x="10261592" y="310695"/>
            <a:ext cx="1616241" cy="6334362"/>
          </a:xfrm>
          <a:prstGeom prst="rect">
            <a:avLst/>
          </a:prstGeom>
        </p:spPr>
      </p:pic>
    </p:spTree>
    <p:extLst>
      <p:ext uri="{BB962C8B-B14F-4D97-AF65-F5344CB8AC3E}">
        <p14:creationId xmlns:p14="http://schemas.microsoft.com/office/powerpoint/2010/main" val="200116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C1F7C-C591-429D-8435-E9F57D7730C5}"/>
              </a:ext>
            </a:extLst>
          </p:cNvPr>
          <p:cNvSpPr>
            <a:spLocks noGrp="1"/>
          </p:cNvSpPr>
          <p:nvPr>
            <p:ph type="ctrTitle"/>
          </p:nvPr>
        </p:nvSpPr>
        <p:spPr>
          <a:xfrm>
            <a:off x="2246051" y="2092910"/>
            <a:ext cx="8229600" cy="2672179"/>
          </a:xfrm>
        </p:spPr>
        <p:txBody>
          <a:bodyPr>
            <a:noAutofit/>
          </a:bodyPr>
          <a:lstStyle/>
          <a:p>
            <a:r>
              <a:rPr lang="es-ES" sz="8800" cap="none" dirty="0">
                <a:solidFill>
                  <a:srgbClr val="FFC000"/>
                </a:solidFill>
                <a:latin typeface="Arial Black" panose="020B0A04020102020204" pitchFamily="34" charset="0"/>
              </a:rPr>
              <a:t>MANEJO DE CONCEPTOS </a:t>
            </a:r>
            <a:endParaRPr lang="es-ES" sz="8800" cap="none" dirty="0">
              <a:latin typeface="Arial Black" panose="020B0A04020102020204" pitchFamily="34" charset="0"/>
            </a:endParaRPr>
          </a:p>
        </p:txBody>
      </p:sp>
    </p:spTree>
    <p:extLst>
      <p:ext uri="{BB962C8B-B14F-4D97-AF65-F5344CB8AC3E}">
        <p14:creationId xmlns:p14="http://schemas.microsoft.com/office/powerpoint/2010/main" val="44279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FB6A217-3136-47B1-97D1-E2F2252FAA3E}"/>
              </a:ext>
            </a:extLst>
          </p:cNvPr>
          <p:cNvSpPr>
            <a:spLocks noGrp="1"/>
          </p:cNvSpPr>
          <p:nvPr>
            <p:ph type="subTitle" idx="1"/>
          </p:nvPr>
        </p:nvSpPr>
        <p:spPr>
          <a:xfrm>
            <a:off x="1584662" y="1310640"/>
            <a:ext cx="9926618" cy="1056640"/>
          </a:xfrm>
        </p:spPr>
        <p:txBody>
          <a:bodyPr>
            <a:normAutofit lnSpcReduction="10000"/>
          </a:bodyPr>
          <a:lstStyle/>
          <a:p>
            <a:r>
              <a:rPr lang="es-BO" sz="1800" dirty="0">
                <a:solidFill>
                  <a:srgbClr val="FFC000"/>
                </a:solidFill>
              </a:rPr>
              <a:t>E</a:t>
            </a:r>
            <a:r>
              <a:rPr lang="es-ES" sz="1800" dirty="0">
                <a:solidFill>
                  <a:srgbClr val="FFC000"/>
                </a:solidFill>
              </a:rPr>
              <a:t>s la forma en que se organiza y almacenan los datos en una computadora para que puedan ser utilizados y procesados de forma eficiente. La estructura de datos bien diseñadas y  eficientes puede mejorar significativamente el rendimiento y la escalabilidad de los programas informáticos.</a:t>
            </a:r>
          </a:p>
        </p:txBody>
      </p:sp>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01</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9926618" cy="693150"/>
          </a:xfrm>
        </p:spPr>
        <p:txBody>
          <a:bodyPr>
            <a:noAutofit/>
          </a:bodyPr>
          <a:lstStyle/>
          <a:p>
            <a:r>
              <a:rPr lang="es-ES" sz="2400" cap="none" dirty="0">
                <a:latin typeface="Arial Black" panose="020B0A04020102020204" pitchFamily="34" charset="0"/>
              </a:rPr>
              <a:t>¿A QUE SE REFIERE CUANDO SE HABLA DE ESTRUCTURA DE DATOS</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9" name="Subtítulo 2">
            <a:extLst>
              <a:ext uri="{FF2B5EF4-FFF2-40B4-BE49-F238E27FC236}">
                <a16:creationId xmlns:a16="http://schemas.microsoft.com/office/drawing/2014/main" id="{56A89614-FE35-4DF2-BB00-2A32B377EBF2}"/>
              </a:ext>
            </a:extLst>
          </p:cNvPr>
          <p:cNvSpPr txBox="1">
            <a:spLocks/>
          </p:cNvSpPr>
          <p:nvPr/>
        </p:nvSpPr>
        <p:spPr>
          <a:xfrm>
            <a:off x="1503382" y="3154282"/>
            <a:ext cx="4226858" cy="20882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b="1" dirty="0">
                <a:solidFill>
                  <a:srgbClr val="FFC000"/>
                </a:solidFill>
                <a:latin typeface="+mj-lt"/>
              </a:rPr>
              <a:t>ESTRUCTURAS DE DATOS LINEALES</a:t>
            </a:r>
          </a:p>
          <a:p>
            <a:pPr marL="342900" indent="-342900">
              <a:buAutoNum type="arabicPeriod"/>
            </a:pPr>
            <a:r>
              <a:rPr lang="es-BO" sz="1800" dirty="0">
                <a:solidFill>
                  <a:srgbClr val="FFC000"/>
                </a:solidFill>
                <a:latin typeface="+mj-lt"/>
              </a:rPr>
              <a:t>Arreglos (</a:t>
            </a:r>
            <a:r>
              <a:rPr lang="es-BO" sz="1800" dirty="0" err="1">
                <a:solidFill>
                  <a:srgbClr val="FFC000"/>
                </a:solidFill>
                <a:latin typeface="+mj-lt"/>
              </a:rPr>
              <a:t>Arrays</a:t>
            </a:r>
            <a:r>
              <a:rPr lang="es-BO" sz="1800" dirty="0">
                <a:solidFill>
                  <a:srgbClr val="FFC000"/>
                </a:solidFill>
                <a:latin typeface="+mj-lt"/>
              </a:rPr>
              <a:t>)</a:t>
            </a:r>
          </a:p>
          <a:p>
            <a:pPr marL="342900" indent="-342900">
              <a:buAutoNum type="arabicPeriod"/>
            </a:pPr>
            <a:r>
              <a:rPr lang="es-BO" sz="1800" dirty="0">
                <a:solidFill>
                  <a:srgbClr val="FFC000"/>
                </a:solidFill>
                <a:latin typeface="+mj-lt"/>
              </a:rPr>
              <a:t>Listas (</a:t>
            </a:r>
            <a:r>
              <a:rPr lang="es-BO" sz="1800" dirty="0" err="1">
                <a:solidFill>
                  <a:srgbClr val="FFC000"/>
                </a:solidFill>
                <a:latin typeface="+mj-lt"/>
              </a:rPr>
              <a:t>Linked</a:t>
            </a:r>
            <a:r>
              <a:rPr lang="es-BO" sz="1800" dirty="0">
                <a:solidFill>
                  <a:srgbClr val="FFC000"/>
                </a:solidFill>
                <a:latin typeface="+mj-lt"/>
              </a:rPr>
              <a:t> </a:t>
            </a:r>
            <a:r>
              <a:rPr lang="es-BO" sz="1800" dirty="0" err="1">
                <a:solidFill>
                  <a:srgbClr val="FFC000"/>
                </a:solidFill>
                <a:latin typeface="+mj-lt"/>
              </a:rPr>
              <a:t>lists</a:t>
            </a:r>
            <a:r>
              <a:rPr lang="es-BO" sz="1800" dirty="0">
                <a:solidFill>
                  <a:srgbClr val="FFC000"/>
                </a:solidFill>
                <a:latin typeface="+mj-lt"/>
              </a:rPr>
              <a:t>)</a:t>
            </a:r>
          </a:p>
          <a:p>
            <a:pPr marL="342900" indent="-342900">
              <a:buAutoNum type="arabicPeriod"/>
            </a:pPr>
            <a:r>
              <a:rPr lang="es-BO" sz="1800" dirty="0">
                <a:solidFill>
                  <a:srgbClr val="FFC000"/>
                </a:solidFill>
                <a:latin typeface="+mj-lt"/>
              </a:rPr>
              <a:t>Pilas (</a:t>
            </a:r>
            <a:r>
              <a:rPr lang="es-BO" sz="1800" dirty="0" err="1">
                <a:solidFill>
                  <a:srgbClr val="FFC000"/>
                </a:solidFill>
                <a:latin typeface="+mj-lt"/>
              </a:rPr>
              <a:t>Stacks</a:t>
            </a:r>
            <a:r>
              <a:rPr lang="es-BO" sz="1800" dirty="0">
                <a:solidFill>
                  <a:srgbClr val="FFC000"/>
                </a:solidFill>
                <a:latin typeface="+mj-lt"/>
              </a:rPr>
              <a:t>)</a:t>
            </a:r>
          </a:p>
          <a:p>
            <a:pPr marL="342900" indent="-342900">
              <a:buAutoNum type="arabicPeriod"/>
            </a:pPr>
            <a:r>
              <a:rPr lang="es-BO" sz="1800" dirty="0">
                <a:solidFill>
                  <a:srgbClr val="FFC000"/>
                </a:solidFill>
                <a:latin typeface="+mj-lt"/>
              </a:rPr>
              <a:t>Colas (</a:t>
            </a:r>
            <a:r>
              <a:rPr lang="es-BO" sz="1800" dirty="0" err="1">
                <a:solidFill>
                  <a:srgbClr val="FFC000"/>
                </a:solidFill>
                <a:latin typeface="+mj-lt"/>
              </a:rPr>
              <a:t>Queues</a:t>
            </a:r>
            <a:r>
              <a:rPr lang="es-BO" sz="1800" dirty="0">
                <a:solidFill>
                  <a:srgbClr val="FFC000"/>
                </a:solidFill>
                <a:latin typeface="+mj-lt"/>
              </a:rPr>
              <a:t>)</a:t>
            </a:r>
            <a:endParaRPr lang="es-ES" sz="1800" dirty="0">
              <a:solidFill>
                <a:srgbClr val="FFC000"/>
              </a:solidFill>
              <a:latin typeface="+mj-lt"/>
            </a:endParaRPr>
          </a:p>
        </p:txBody>
      </p:sp>
      <p:grpSp>
        <p:nvGrpSpPr>
          <p:cNvPr id="10" name="Google Shape;2675;p43">
            <a:extLst>
              <a:ext uri="{FF2B5EF4-FFF2-40B4-BE49-F238E27FC236}">
                <a16:creationId xmlns:a16="http://schemas.microsoft.com/office/drawing/2014/main" id="{2E184C57-0462-4919-B5F3-FDD580ED6E44}"/>
              </a:ext>
            </a:extLst>
          </p:cNvPr>
          <p:cNvGrpSpPr/>
          <p:nvPr/>
        </p:nvGrpSpPr>
        <p:grpSpPr>
          <a:xfrm>
            <a:off x="474912" y="2367280"/>
            <a:ext cx="560012" cy="558601"/>
            <a:chOff x="851175" y="1582401"/>
            <a:chExt cx="964872" cy="964872"/>
          </a:xfrm>
        </p:grpSpPr>
        <p:sp>
          <p:nvSpPr>
            <p:cNvPr id="11" name="Google Shape;2676;p43">
              <a:extLst>
                <a:ext uri="{FF2B5EF4-FFF2-40B4-BE49-F238E27FC236}">
                  <a16:creationId xmlns:a16="http://schemas.microsoft.com/office/drawing/2014/main" id="{7B9D7A4C-1155-4CE4-ABE6-D706355BE29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12" name="Google Shape;2677;p43">
              <a:extLst>
                <a:ext uri="{FF2B5EF4-FFF2-40B4-BE49-F238E27FC236}">
                  <a16:creationId xmlns:a16="http://schemas.microsoft.com/office/drawing/2014/main" id="{CAACAE10-B046-4F2F-8D90-E075E9948004}"/>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02</a:t>
              </a:r>
              <a:endParaRPr sz="2000" dirty="0">
                <a:solidFill>
                  <a:schemeClr val="tx1">
                    <a:lumMod val="95000"/>
                  </a:schemeClr>
                </a:solidFill>
                <a:latin typeface="Arial Black" panose="020B0A04020102020204" pitchFamily="34" charset="0"/>
              </a:endParaRPr>
            </a:p>
          </p:txBody>
        </p:sp>
      </p:grpSp>
      <p:sp>
        <p:nvSpPr>
          <p:cNvPr id="13" name="Título 7">
            <a:extLst>
              <a:ext uri="{FF2B5EF4-FFF2-40B4-BE49-F238E27FC236}">
                <a16:creationId xmlns:a16="http://schemas.microsoft.com/office/drawing/2014/main" id="{06CE338B-9466-4817-81BD-D02DCCCE48E0}"/>
              </a:ext>
            </a:extLst>
          </p:cNvPr>
          <p:cNvSpPr txBox="1">
            <a:spLocks/>
          </p:cNvSpPr>
          <p:nvPr/>
        </p:nvSpPr>
        <p:spPr>
          <a:xfrm>
            <a:off x="1503383" y="2367280"/>
            <a:ext cx="9926618" cy="6931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¿CUÁLES SON LOS TIPOS DE ESTRUCTURA QUE EXISTE</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14" name="Subtítulo 2">
            <a:extLst>
              <a:ext uri="{FF2B5EF4-FFF2-40B4-BE49-F238E27FC236}">
                <a16:creationId xmlns:a16="http://schemas.microsoft.com/office/drawing/2014/main" id="{67E6979F-40DB-4678-894B-BC0375930403}"/>
              </a:ext>
            </a:extLst>
          </p:cNvPr>
          <p:cNvSpPr txBox="1">
            <a:spLocks/>
          </p:cNvSpPr>
          <p:nvPr/>
        </p:nvSpPr>
        <p:spPr>
          <a:xfrm>
            <a:off x="7111703" y="3154282"/>
            <a:ext cx="4318298" cy="20882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b="1" dirty="0">
                <a:solidFill>
                  <a:srgbClr val="FFC000"/>
                </a:solidFill>
                <a:latin typeface="+mj-lt"/>
              </a:rPr>
              <a:t>ESTRUCTURAS DE DATOS NO LINEALES</a:t>
            </a:r>
          </a:p>
          <a:p>
            <a:pPr marL="342900" indent="-342900">
              <a:buAutoNum type="arabicPeriod"/>
            </a:pPr>
            <a:r>
              <a:rPr lang="es-BO" sz="1800" dirty="0">
                <a:solidFill>
                  <a:srgbClr val="FFC000"/>
                </a:solidFill>
                <a:latin typeface="+mj-lt"/>
              </a:rPr>
              <a:t>Arboles(</a:t>
            </a:r>
            <a:r>
              <a:rPr lang="es-BO" sz="1800" dirty="0" err="1">
                <a:solidFill>
                  <a:srgbClr val="FFC000"/>
                </a:solidFill>
                <a:latin typeface="+mj-lt"/>
              </a:rPr>
              <a:t>Trees</a:t>
            </a:r>
            <a:r>
              <a:rPr lang="es-BO" sz="1800" dirty="0">
                <a:solidFill>
                  <a:srgbClr val="FFC000"/>
                </a:solidFill>
                <a:latin typeface="+mj-lt"/>
              </a:rPr>
              <a:t>)</a:t>
            </a:r>
          </a:p>
          <a:p>
            <a:pPr marL="342900" indent="-342900">
              <a:buAutoNum type="arabicPeriod"/>
            </a:pPr>
            <a:r>
              <a:rPr lang="es-BO" sz="1800" dirty="0">
                <a:solidFill>
                  <a:srgbClr val="FFC000"/>
                </a:solidFill>
                <a:latin typeface="+mj-lt"/>
              </a:rPr>
              <a:t>Grafos (</a:t>
            </a:r>
            <a:r>
              <a:rPr lang="es-BO" sz="1800" dirty="0" err="1">
                <a:solidFill>
                  <a:srgbClr val="FFC000"/>
                </a:solidFill>
                <a:latin typeface="+mj-lt"/>
              </a:rPr>
              <a:t>Graphs</a:t>
            </a:r>
            <a:r>
              <a:rPr lang="es-BO" sz="1800" dirty="0">
                <a:solidFill>
                  <a:srgbClr val="FFC000"/>
                </a:solidFill>
                <a:latin typeface="+mj-lt"/>
              </a:rPr>
              <a:t>)</a:t>
            </a:r>
          </a:p>
          <a:p>
            <a:pPr marL="342900" indent="-342900">
              <a:buAutoNum type="arabicPeriod"/>
            </a:pPr>
            <a:r>
              <a:rPr lang="es-BO" sz="1800" dirty="0">
                <a:solidFill>
                  <a:srgbClr val="FFC000"/>
                </a:solidFill>
                <a:latin typeface="+mj-lt"/>
              </a:rPr>
              <a:t>Tablas hash (Hash tables)</a:t>
            </a:r>
          </a:p>
          <a:p>
            <a:pPr marL="342900" indent="-342900">
              <a:buAutoNum type="arabicPeriod"/>
            </a:pPr>
            <a:r>
              <a:rPr lang="es-BO" sz="1800" dirty="0" err="1">
                <a:solidFill>
                  <a:srgbClr val="FFC000"/>
                </a:solidFill>
                <a:latin typeface="+mj-lt"/>
              </a:rPr>
              <a:t>Heaps</a:t>
            </a:r>
            <a:endParaRPr lang="es-ES" sz="1800" dirty="0">
              <a:solidFill>
                <a:srgbClr val="FFC000"/>
              </a:solidFill>
              <a:latin typeface="+mj-lt"/>
            </a:endParaRPr>
          </a:p>
        </p:txBody>
      </p:sp>
    </p:spTree>
    <p:extLst>
      <p:ext uri="{BB962C8B-B14F-4D97-AF65-F5344CB8AC3E}">
        <p14:creationId xmlns:p14="http://schemas.microsoft.com/office/powerpoint/2010/main" val="171892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FB6A217-3136-47B1-97D1-E2F2252FAA3E}"/>
              </a:ext>
            </a:extLst>
          </p:cNvPr>
          <p:cNvSpPr>
            <a:spLocks noGrp="1"/>
          </p:cNvSpPr>
          <p:nvPr>
            <p:ph type="subTitle" idx="1"/>
          </p:nvPr>
        </p:nvSpPr>
        <p:spPr>
          <a:xfrm>
            <a:off x="1584662" y="1310640"/>
            <a:ext cx="9926618" cy="1056640"/>
          </a:xfrm>
        </p:spPr>
        <p:txBody>
          <a:bodyPr>
            <a:normAutofit/>
          </a:bodyPr>
          <a:lstStyle/>
          <a:p>
            <a:r>
              <a:rPr lang="es-BO" sz="1800" dirty="0">
                <a:solidFill>
                  <a:srgbClr val="FFC000"/>
                </a:solidFill>
              </a:rPr>
              <a:t>L</a:t>
            </a:r>
            <a:r>
              <a:rPr lang="es-ES" sz="1800" dirty="0">
                <a:solidFill>
                  <a:srgbClr val="FFC000"/>
                </a:solidFill>
              </a:rPr>
              <a:t>as estructuras de datos son útiles porque nos permiten tener una batería de herramientas para poder solucionar ciertos problema, donde también lo utilizamos para hacer un software mas eficiente optimizando sus recursos.</a:t>
            </a:r>
          </a:p>
        </p:txBody>
      </p:sp>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03</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2" y="456363"/>
            <a:ext cx="9926618" cy="693150"/>
          </a:xfrm>
        </p:spPr>
        <p:txBody>
          <a:bodyPr>
            <a:noAutofit/>
          </a:bodyPr>
          <a:lstStyle/>
          <a:p>
            <a:r>
              <a:rPr lang="es-ES" sz="2400" cap="none" dirty="0">
                <a:latin typeface="Arial Black" panose="020B0A04020102020204" pitchFamily="34" charset="0"/>
              </a:rPr>
              <a:t>¿APOYANDOSE EN EL LINK ADJUNTO, EXPLIQUE, POR QUE SON UTILES LAS ESTRUCTURAS DE DATOS</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9" name="Subtítulo 2">
            <a:extLst>
              <a:ext uri="{FF2B5EF4-FFF2-40B4-BE49-F238E27FC236}">
                <a16:creationId xmlns:a16="http://schemas.microsoft.com/office/drawing/2014/main" id="{56A89614-FE35-4DF2-BB00-2A32B377EBF2}"/>
              </a:ext>
            </a:extLst>
          </p:cNvPr>
          <p:cNvSpPr txBox="1">
            <a:spLocks/>
          </p:cNvSpPr>
          <p:nvPr/>
        </p:nvSpPr>
        <p:spPr>
          <a:xfrm>
            <a:off x="1503382" y="3154282"/>
            <a:ext cx="9210338" cy="11239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dirty="0">
                <a:solidFill>
                  <a:srgbClr val="FFC000"/>
                </a:solidFill>
                <a:latin typeface="+mj-lt"/>
              </a:rPr>
              <a:t>Es una estructura de datos lineal, que sigue un política LIFO(</a:t>
            </a:r>
            <a:r>
              <a:rPr lang="es-BO" sz="1800" dirty="0" err="1">
                <a:solidFill>
                  <a:srgbClr val="FFC000"/>
                </a:solidFill>
                <a:latin typeface="+mj-lt"/>
              </a:rPr>
              <a:t>Last</a:t>
            </a:r>
            <a:r>
              <a:rPr lang="es-BO" sz="1800" dirty="0">
                <a:solidFill>
                  <a:srgbClr val="FFC000"/>
                </a:solidFill>
                <a:latin typeface="+mj-lt"/>
              </a:rPr>
              <a:t> In, </a:t>
            </a:r>
            <a:r>
              <a:rPr lang="es-BO" sz="1800" dirty="0" err="1">
                <a:solidFill>
                  <a:srgbClr val="FFC000"/>
                </a:solidFill>
                <a:latin typeface="+mj-lt"/>
              </a:rPr>
              <a:t>First</a:t>
            </a:r>
            <a:r>
              <a:rPr lang="es-BO" sz="1800" dirty="0">
                <a:solidFill>
                  <a:srgbClr val="FFC000"/>
                </a:solidFill>
                <a:latin typeface="+mj-lt"/>
              </a:rPr>
              <a:t> </a:t>
            </a:r>
            <a:r>
              <a:rPr lang="es-BO" sz="1800" dirty="0" err="1">
                <a:solidFill>
                  <a:srgbClr val="FFC000"/>
                </a:solidFill>
                <a:latin typeface="+mj-lt"/>
              </a:rPr>
              <a:t>Out</a:t>
            </a:r>
            <a:r>
              <a:rPr lang="es-BO" sz="1800" dirty="0">
                <a:solidFill>
                  <a:srgbClr val="FFC000"/>
                </a:solidFill>
                <a:latin typeface="+mj-lt"/>
              </a:rPr>
              <a:t>), lo que quiere decir que el primer ítem en ingresar será el ultimo ítem en salir. Esta estructura se lo utiliza </a:t>
            </a:r>
            <a:r>
              <a:rPr lang="es-BO" sz="1800" dirty="0" err="1">
                <a:solidFill>
                  <a:srgbClr val="FFC000"/>
                </a:solidFill>
                <a:latin typeface="+mj-lt"/>
              </a:rPr>
              <a:t>comunmente</a:t>
            </a:r>
            <a:r>
              <a:rPr lang="es-BO" sz="1800" dirty="0">
                <a:solidFill>
                  <a:srgbClr val="FFC000"/>
                </a:solidFill>
                <a:latin typeface="+mj-lt"/>
              </a:rPr>
              <a:t> para la planificación y la evaluación de expresiones matemáticas.</a:t>
            </a:r>
            <a:endParaRPr lang="es-ES" sz="1800" dirty="0">
              <a:solidFill>
                <a:srgbClr val="FFC000"/>
              </a:solidFill>
              <a:latin typeface="+mj-lt"/>
            </a:endParaRPr>
          </a:p>
        </p:txBody>
      </p:sp>
      <p:grpSp>
        <p:nvGrpSpPr>
          <p:cNvPr id="10" name="Google Shape;2675;p43">
            <a:extLst>
              <a:ext uri="{FF2B5EF4-FFF2-40B4-BE49-F238E27FC236}">
                <a16:creationId xmlns:a16="http://schemas.microsoft.com/office/drawing/2014/main" id="{2E184C57-0462-4919-B5F3-FDD580ED6E44}"/>
              </a:ext>
            </a:extLst>
          </p:cNvPr>
          <p:cNvGrpSpPr/>
          <p:nvPr/>
        </p:nvGrpSpPr>
        <p:grpSpPr>
          <a:xfrm>
            <a:off x="474912" y="2367280"/>
            <a:ext cx="560012" cy="558601"/>
            <a:chOff x="851175" y="1582401"/>
            <a:chExt cx="964872" cy="964872"/>
          </a:xfrm>
        </p:grpSpPr>
        <p:sp>
          <p:nvSpPr>
            <p:cNvPr id="11" name="Google Shape;2676;p43">
              <a:extLst>
                <a:ext uri="{FF2B5EF4-FFF2-40B4-BE49-F238E27FC236}">
                  <a16:creationId xmlns:a16="http://schemas.microsoft.com/office/drawing/2014/main" id="{7B9D7A4C-1155-4CE4-ABE6-D706355BE29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12" name="Google Shape;2677;p43">
              <a:extLst>
                <a:ext uri="{FF2B5EF4-FFF2-40B4-BE49-F238E27FC236}">
                  <a16:creationId xmlns:a16="http://schemas.microsoft.com/office/drawing/2014/main" id="{CAACAE10-B046-4F2F-8D90-E075E9948004}"/>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04</a:t>
              </a:r>
              <a:endParaRPr sz="2000" dirty="0">
                <a:solidFill>
                  <a:schemeClr val="tx1">
                    <a:lumMod val="95000"/>
                  </a:schemeClr>
                </a:solidFill>
                <a:latin typeface="Arial Black" panose="020B0A04020102020204" pitchFamily="34" charset="0"/>
              </a:endParaRPr>
            </a:p>
          </p:txBody>
        </p:sp>
      </p:grpSp>
      <p:sp>
        <p:nvSpPr>
          <p:cNvPr id="13" name="Título 7">
            <a:extLst>
              <a:ext uri="{FF2B5EF4-FFF2-40B4-BE49-F238E27FC236}">
                <a16:creationId xmlns:a16="http://schemas.microsoft.com/office/drawing/2014/main" id="{06CE338B-9466-4817-81BD-D02DCCCE48E0}"/>
              </a:ext>
            </a:extLst>
          </p:cNvPr>
          <p:cNvSpPr txBox="1">
            <a:spLocks/>
          </p:cNvSpPr>
          <p:nvPr/>
        </p:nvSpPr>
        <p:spPr>
          <a:xfrm>
            <a:off x="1503383" y="2367280"/>
            <a:ext cx="9926618" cy="6931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¿QUE ES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15" name="Subtítulo 2">
            <a:extLst>
              <a:ext uri="{FF2B5EF4-FFF2-40B4-BE49-F238E27FC236}">
                <a16:creationId xmlns:a16="http://schemas.microsoft.com/office/drawing/2014/main" id="{CCCFCC3E-29A7-4548-AA48-8F620DE7E3EE}"/>
              </a:ext>
            </a:extLst>
          </p:cNvPr>
          <p:cNvSpPr txBox="1">
            <a:spLocks/>
          </p:cNvSpPr>
          <p:nvPr/>
        </p:nvSpPr>
        <p:spPr>
          <a:xfrm>
            <a:off x="1478279" y="5065199"/>
            <a:ext cx="9210338" cy="15083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dirty="0">
                <a:solidFill>
                  <a:srgbClr val="FFC000"/>
                </a:solidFill>
                <a:highlight>
                  <a:srgbClr val="000000"/>
                </a:highlight>
                <a:latin typeface="+mj-lt"/>
              </a:rPr>
              <a:t>STACK  en java tiene algunas limitaciones a diferencia de una PILA, esta clase STACK es una subclase de la clase VECTOR, que se considera una estructura de datos obsoleta en Java.</a:t>
            </a:r>
          </a:p>
          <a:p>
            <a:r>
              <a:rPr lang="es-BO" sz="1800" dirty="0">
                <a:solidFill>
                  <a:srgbClr val="FFC000"/>
                </a:solidFill>
                <a:highlight>
                  <a:srgbClr val="000000"/>
                </a:highlight>
                <a:latin typeface="+mj-lt"/>
              </a:rPr>
              <a:t>Ahora si son iguales se diría que si ya que son términos iguales los cuales se pueden utilizar  de manera intercambiable cuando se habla de  la implementación de la estructura de datos.</a:t>
            </a:r>
            <a:endParaRPr lang="es-ES" sz="1800" dirty="0">
              <a:solidFill>
                <a:srgbClr val="FFC000"/>
              </a:solidFill>
              <a:highlight>
                <a:srgbClr val="000000"/>
              </a:highlight>
              <a:latin typeface="+mj-lt"/>
            </a:endParaRPr>
          </a:p>
        </p:txBody>
      </p:sp>
      <p:grpSp>
        <p:nvGrpSpPr>
          <p:cNvPr id="16" name="Google Shape;2675;p43">
            <a:extLst>
              <a:ext uri="{FF2B5EF4-FFF2-40B4-BE49-F238E27FC236}">
                <a16:creationId xmlns:a16="http://schemas.microsoft.com/office/drawing/2014/main" id="{2EA7F921-C29A-453F-AB1F-36B16F6C32CE}"/>
              </a:ext>
            </a:extLst>
          </p:cNvPr>
          <p:cNvGrpSpPr/>
          <p:nvPr/>
        </p:nvGrpSpPr>
        <p:grpSpPr>
          <a:xfrm>
            <a:off x="449809" y="4278197"/>
            <a:ext cx="560012" cy="558601"/>
            <a:chOff x="851175" y="1582401"/>
            <a:chExt cx="964872" cy="964872"/>
          </a:xfrm>
        </p:grpSpPr>
        <p:sp>
          <p:nvSpPr>
            <p:cNvPr id="17" name="Google Shape;2676;p43">
              <a:extLst>
                <a:ext uri="{FF2B5EF4-FFF2-40B4-BE49-F238E27FC236}">
                  <a16:creationId xmlns:a16="http://schemas.microsoft.com/office/drawing/2014/main" id="{7C1E61D8-2CFD-43E4-9F64-3DCF91DC4AF1}"/>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18" name="Google Shape;2677;p43">
              <a:extLst>
                <a:ext uri="{FF2B5EF4-FFF2-40B4-BE49-F238E27FC236}">
                  <a16:creationId xmlns:a16="http://schemas.microsoft.com/office/drawing/2014/main" id="{48B7A6D4-4047-48AC-B323-1557422E278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05</a:t>
              </a:r>
              <a:endParaRPr sz="2000" dirty="0">
                <a:solidFill>
                  <a:schemeClr val="tx1">
                    <a:lumMod val="95000"/>
                  </a:schemeClr>
                </a:solidFill>
                <a:latin typeface="Arial Black" panose="020B0A04020102020204" pitchFamily="34" charset="0"/>
              </a:endParaRPr>
            </a:p>
          </p:txBody>
        </p:sp>
      </p:grpSp>
      <p:sp>
        <p:nvSpPr>
          <p:cNvPr id="19" name="Título 7">
            <a:extLst>
              <a:ext uri="{FF2B5EF4-FFF2-40B4-BE49-F238E27FC236}">
                <a16:creationId xmlns:a16="http://schemas.microsoft.com/office/drawing/2014/main" id="{203FAC55-C067-4C08-9987-D29FFC80B103}"/>
              </a:ext>
            </a:extLst>
          </p:cNvPr>
          <p:cNvSpPr txBox="1">
            <a:spLocks/>
          </p:cNvSpPr>
          <p:nvPr/>
        </p:nvSpPr>
        <p:spPr>
          <a:xfrm>
            <a:off x="1478280" y="4278197"/>
            <a:ext cx="9926618" cy="6931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¿QUE ES STACK en JAVA, una STACK será lo mismo que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Tree>
    <p:extLst>
      <p:ext uri="{BB962C8B-B14F-4D97-AF65-F5344CB8AC3E}">
        <p14:creationId xmlns:p14="http://schemas.microsoft.com/office/powerpoint/2010/main" val="115718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FB6A217-3136-47B1-97D1-E2F2252FAA3E}"/>
              </a:ext>
            </a:extLst>
          </p:cNvPr>
          <p:cNvSpPr>
            <a:spLocks noGrp="1"/>
          </p:cNvSpPr>
          <p:nvPr>
            <p:ph type="subTitle" idx="1"/>
          </p:nvPr>
        </p:nvSpPr>
        <p:spPr>
          <a:xfrm>
            <a:off x="1584662" y="1310640"/>
            <a:ext cx="9926618" cy="693150"/>
          </a:xfrm>
        </p:spPr>
        <p:txBody>
          <a:bodyPr>
            <a:normAutofit/>
          </a:bodyPr>
          <a:lstStyle/>
          <a:p>
            <a:r>
              <a:rPr lang="es-BO" sz="1800" dirty="0">
                <a:solidFill>
                  <a:srgbClr val="FFC000"/>
                </a:solidFill>
              </a:rPr>
              <a:t>Tope es al cantidad de ELEMENTOS o ITEMS que se encuentran dentro del rango de </a:t>
            </a:r>
            <a:r>
              <a:rPr lang="es-BO" sz="1800" dirty="0" err="1">
                <a:solidFill>
                  <a:srgbClr val="FFC000"/>
                </a:solidFill>
              </a:rPr>
              <a:t>max</a:t>
            </a:r>
            <a:r>
              <a:rPr lang="es-BO" sz="1800" dirty="0">
                <a:solidFill>
                  <a:srgbClr val="FFC000"/>
                </a:solidFill>
              </a:rPr>
              <a:t> de la pila ya sea igual o menor a este.</a:t>
            </a:r>
            <a:endParaRPr lang="es-ES" sz="1800" dirty="0">
              <a:solidFill>
                <a:srgbClr val="FFC000"/>
              </a:solidFill>
            </a:endParaRPr>
          </a:p>
        </p:txBody>
      </p:sp>
      <p:grpSp>
        <p:nvGrpSpPr>
          <p:cNvPr id="4" name="Google Shape;2675;p43">
            <a:extLst>
              <a:ext uri="{FF2B5EF4-FFF2-40B4-BE49-F238E27FC236}">
                <a16:creationId xmlns:a16="http://schemas.microsoft.com/office/drawing/2014/main" id="{BD5EC728-B005-4FA8-8DCA-7DF15565AD29}"/>
              </a:ext>
            </a:extLst>
          </p:cNvPr>
          <p:cNvGrpSpPr/>
          <p:nvPr/>
        </p:nvGrpSpPr>
        <p:grpSpPr>
          <a:xfrm>
            <a:off x="679323" y="74488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06</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9926618" cy="693150"/>
          </a:xfrm>
        </p:spPr>
        <p:txBody>
          <a:bodyPr>
            <a:noAutofit/>
          </a:bodyPr>
          <a:lstStyle/>
          <a:p>
            <a:r>
              <a:rPr lang="es-ES" sz="2400" cap="none" dirty="0">
                <a:latin typeface="Arial Black" panose="020B0A04020102020204" pitchFamily="34" charset="0"/>
              </a:rPr>
              <a:t>¿QUE ES TOPE EN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9" name="Subtítulo 2">
            <a:extLst>
              <a:ext uri="{FF2B5EF4-FFF2-40B4-BE49-F238E27FC236}">
                <a16:creationId xmlns:a16="http://schemas.microsoft.com/office/drawing/2014/main" id="{56A89614-FE35-4DF2-BB00-2A32B377EBF2}"/>
              </a:ext>
            </a:extLst>
          </p:cNvPr>
          <p:cNvSpPr txBox="1">
            <a:spLocks/>
          </p:cNvSpPr>
          <p:nvPr/>
        </p:nvSpPr>
        <p:spPr>
          <a:xfrm>
            <a:off x="1748433" y="2913053"/>
            <a:ext cx="9926618" cy="8454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dirty="0">
                <a:solidFill>
                  <a:srgbClr val="FFC000"/>
                </a:solidFill>
                <a:latin typeface="+mj-lt"/>
              </a:rPr>
              <a:t>MAX es la cantidad de ELEMENTOS o ITEMS que puede recibir una pila por ejemplo si en un pila el </a:t>
            </a:r>
            <a:r>
              <a:rPr lang="es-BO" sz="1800" dirty="0" err="1">
                <a:solidFill>
                  <a:srgbClr val="FFC000"/>
                </a:solidFill>
                <a:latin typeface="+mj-lt"/>
              </a:rPr>
              <a:t>max</a:t>
            </a:r>
            <a:r>
              <a:rPr lang="es-BO" sz="1800" dirty="0">
                <a:solidFill>
                  <a:srgbClr val="FFC000"/>
                </a:solidFill>
                <a:latin typeface="+mj-lt"/>
              </a:rPr>
              <a:t> es 5 no se podrá ingresar mas 5 elementos el tope tendrá que ser menor a 5 o igual a 5 pero nunca mayor a 5. </a:t>
            </a:r>
            <a:endParaRPr lang="es-ES" sz="1800" dirty="0">
              <a:solidFill>
                <a:srgbClr val="FFC000"/>
              </a:solidFill>
              <a:latin typeface="+mj-lt"/>
            </a:endParaRPr>
          </a:p>
        </p:txBody>
      </p:sp>
      <p:grpSp>
        <p:nvGrpSpPr>
          <p:cNvPr id="10" name="Google Shape;2675;p43">
            <a:extLst>
              <a:ext uri="{FF2B5EF4-FFF2-40B4-BE49-F238E27FC236}">
                <a16:creationId xmlns:a16="http://schemas.microsoft.com/office/drawing/2014/main" id="{2E184C57-0462-4919-B5F3-FDD580ED6E44}"/>
              </a:ext>
            </a:extLst>
          </p:cNvPr>
          <p:cNvGrpSpPr/>
          <p:nvPr/>
        </p:nvGrpSpPr>
        <p:grpSpPr>
          <a:xfrm>
            <a:off x="679323" y="2257025"/>
            <a:ext cx="560012" cy="558601"/>
            <a:chOff x="851175" y="1582401"/>
            <a:chExt cx="964872" cy="964872"/>
          </a:xfrm>
        </p:grpSpPr>
        <p:sp>
          <p:nvSpPr>
            <p:cNvPr id="11" name="Google Shape;2676;p43">
              <a:extLst>
                <a:ext uri="{FF2B5EF4-FFF2-40B4-BE49-F238E27FC236}">
                  <a16:creationId xmlns:a16="http://schemas.microsoft.com/office/drawing/2014/main" id="{7B9D7A4C-1155-4CE4-ABE6-D706355BE29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12" name="Google Shape;2677;p43">
              <a:extLst>
                <a:ext uri="{FF2B5EF4-FFF2-40B4-BE49-F238E27FC236}">
                  <a16:creationId xmlns:a16="http://schemas.microsoft.com/office/drawing/2014/main" id="{CAACAE10-B046-4F2F-8D90-E075E9948004}"/>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07</a:t>
              </a:r>
              <a:endParaRPr sz="2000" dirty="0">
                <a:solidFill>
                  <a:schemeClr val="tx1">
                    <a:lumMod val="95000"/>
                  </a:schemeClr>
                </a:solidFill>
                <a:latin typeface="Arial Black" panose="020B0A04020102020204" pitchFamily="34" charset="0"/>
              </a:endParaRPr>
            </a:p>
          </p:txBody>
        </p:sp>
      </p:grpSp>
      <p:sp>
        <p:nvSpPr>
          <p:cNvPr id="13" name="Título 7">
            <a:extLst>
              <a:ext uri="{FF2B5EF4-FFF2-40B4-BE49-F238E27FC236}">
                <a16:creationId xmlns:a16="http://schemas.microsoft.com/office/drawing/2014/main" id="{06CE338B-9466-4817-81BD-D02DCCCE48E0}"/>
              </a:ext>
            </a:extLst>
          </p:cNvPr>
          <p:cNvSpPr txBox="1">
            <a:spLocks/>
          </p:cNvSpPr>
          <p:nvPr/>
        </p:nvSpPr>
        <p:spPr>
          <a:xfrm>
            <a:off x="1707793" y="2260600"/>
            <a:ext cx="9926618" cy="5586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¿QUE ES MAX EN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pic>
        <p:nvPicPr>
          <p:cNvPr id="1026" name="Picture 2" descr="Tema 1.4. Operaciones con pilas - Estructura de Datos - Instituto ...">
            <a:extLst>
              <a:ext uri="{FF2B5EF4-FFF2-40B4-BE49-F238E27FC236}">
                <a16:creationId xmlns:a16="http://schemas.microsoft.com/office/drawing/2014/main" id="{754E8F8C-E313-4FEE-9539-323D5CF551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3" t="7634" r="31029" b="22647"/>
          <a:stretch/>
        </p:blipFill>
        <p:spPr bwMode="auto">
          <a:xfrm>
            <a:off x="5151119" y="3852326"/>
            <a:ext cx="2397761" cy="288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4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2675;p43">
            <a:extLst>
              <a:ext uri="{FF2B5EF4-FFF2-40B4-BE49-F238E27FC236}">
                <a16:creationId xmlns:a16="http://schemas.microsoft.com/office/drawing/2014/main" id="{29B52147-906C-4051-AEDE-4E861857645C}"/>
              </a:ext>
            </a:extLst>
          </p:cNvPr>
          <p:cNvGrpSpPr/>
          <p:nvPr/>
        </p:nvGrpSpPr>
        <p:grpSpPr>
          <a:xfrm>
            <a:off x="495232" y="621048"/>
            <a:ext cx="560012" cy="558601"/>
            <a:chOff x="851175" y="1582401"/>
            <a:chExt cx="964872" cy="964872"/>
          </a:xfrm>
        </p:grpSpPr>
        <p:sp>
          <p:nvSpPr>
            <p:cNvPr id="20" name="Google Shape;2676;p43">
              <a:extLst>
                <a:ext uri="{FF2B5EF4-FFF2-40B4-BE49-F238E27FC236}">
                  <a16:creationId xmlns:a16="http://schemas.microsoft.com/office/drawing/2014/main" id="{B1FF5B6A-234D-4895-9E3E-1846F120F0B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21" name="Google Shape;2677;p43">
              <a:extLst>
                <a:ext uri="{FF2B5EF4-FFF2-40B4-BE49-F238E27FC236}">
                  <a16:creationId xmlns:a16="http://schemas.microsoft.com/office/drawing/2014/main" id="{008138FD-4077-47E9-87EA-DE15D47C5FF1}"/>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08</a:t>
              </a:r>
              <a:endParaRPr sz="2000" dirty="0">
                <a:solidFill>
                  <a:schemeClr val="tx1">
                    <a:lumMod val="95000"/>
                  </a:schemeClr>
                </a:solidFill>
                <a:latin typeface="Arial Black" panose="020B0A04020102020204" pitchFamily="34" charset="0"/>
              </a:endParaRPr>
            </a:p>
          </p:txBody>
        </p:sp>
      </p:grpSp>
      <p:sp>
        <p:nvSpPr>
          <p:cNvPr id="22" name="Título 7">
            <a:extLst>
              <a:ext uri="{FF2B5EF4-FFF2-40B4-BE49-F238E27FC236}">
                <a16:creationId xmlns:a16="http://schemas.microsoft.com/office/drawing/2014/main" id="{FA166A28-1B92-402C-AA80-A6B0DEE6AB7D}"/>
              </a:ext>
            </a:extLst>
          </p:cNvPr>
          <p:cNvSpPr txBox="1">
            <a:spLocks/>
          </p:cNvSpPr>
          <p:nvPr/>
        </p:nvSpPr>
        <p:spPr>
          <a:xfrm>
            <a:off x="1533862" y="526859"/>
            <a:ext cx="9926618" cy="74697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¿A QUE SE REFIERE LOS METODOS </a:t>
            </a:r>
            <a:r>
              <a:rPr lang="es-ES" sz="2400" cap="none" dirty="0" err="1">
                <a:latin typeface="Arial Black" panose="020B0A04020102020204" pitchFamily="34" charset="0"/>
              </a:rPr>
              <a:t>esVACIO</a:t>
            </a:r>
            <a:r>
              <a:rPr lang="es-ES" sz="2400" cap="none" dirty="0">
                <a:latin typeface="Arial Black" panose="020B0A04020102020204" pitchFamily="34" charset="0"/>
              </a:rPr>
              <a:t>() Y </a:t>
            </a:r>
            <a:r>
              <a:rPr lang="es-ES" sz="2400" cap="none" dirty="0" err="1">
                <a:latin typeface="Arial Black" panose="020B0A04020102020204" pitchFamily="34" charset="0"/>
              </a:rPr>
              <a:t>esLLENA</a:t>
            </a:r>
            <a:r>
              <a:rPr lang="es-ES" sz="2400" cap="none" dirty="0">
                <a:latin typeface="Arial Black" panose="020B0A04020102020204" pitchFamily="34" charset="0"/>
              </a:rPr>
              <a:t>() EN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17" name="Rectangle 2">
            <a:extLst>
              <a:ext uri="{FF2B5EF4-FFF2-40B4-BE49-F238E27FC236}">
                <a16:creationId xmlns:a16="http://schemas.microsoft.com/office/drawing/2014/main" id="{7E4899EB-31F3-474B-970F-13874D62E364}"/>
              </a:ext>
            </a:extLst>
          </p:cNvPr>
          <p:cNvSpPr>
            <a:spLocks noChangeArrowheads="1"/>
          </p:cNvSpPr>
          <p:nvPr/>
        </p:nvSpPr>
        <p:spPr bwMode="auto">
          <a:xfrm>
            <a:off x="1207644" y="2901047"/>
            <a:ext cx="306064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CC7832"/>
                </a:solidFill>
                <a:effectLst/>
                <a:latin typeface="Arial Unicode MS"/>
              </a:rPr>
              <a:t>public</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boolean</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err="1">
                <a:ln>
                  <a:noFill/>
                </a:ln>
                <a:solidFill>
                  <a:srgbClr val="FFC66D"/>
                </a:solidFill>
                <a:effectLst/>
                <a:latin typeface="Arial Unicode MS"/>
              </a:rPr>
              <a:t>esVacio</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if</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r>
              <a:rPr kumimoji="0" lang="es-ES" altLang="es-ES" sz="2000" b="0" i="0" u="none" strike="noStrike" cap="none" normalizeH="0" baseline="0" dirty="0">
                <a:ln>
                  <a:noFill/>
                </a:ln>
                <a:solidFill>
                  <a:srgbClr val="9876AA"/>
                </a:solidFill>
                <a:effectLst/>
                <a:latin typeface="Arial Unicode MS"/>
              </a:rPr>
              <a:t>tope</a:t>
            </a:r>
            <a:r>
              <a:rPr kumimoji="0" lang="es-ES" altLang="es-ES" sz="2000" b="0" i="0" u="none" strike="noStrike" cap="none" normalizeH="0" baseline="0" dirty="0">
                <a:ln>
                  <a:noFill/>
                </a:ln>
                <a:solidFill>
                  <a:srgbClr val="A9B7C6"/>
                </a:solidFill>
                <a:effectLst/>
                <a:latin typeface="Arial Unicode MS"/>
              </a:rPr>
              <a:t>==</a:t>
            </a:r>
            <a:r>
              <a:rPr kumimoji="0" lang="es-ES" altLang="es-ES" sz="2000" b="0" i="0" u="none" strike="noStrike" cap="none" normalizeH="0" baseline="0" dirty="0">
                <a:ln>
                  <a:noFill/>
                </a:ln>
                <a:solidFill>
                  <a:srgbClr val="6897BB"/>
                </a:solidFill>
                <a:effectLst/>
                <a:latin typeface="Arial Unicode MS"/>
              </a:rPr>
              <a:t>0</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return</a:t>
            </a:r>
            <a:r>
              <a:rPr kumimoji="0" lang="es-ES" altLang="es-ES" sz="2000" b="0" i="0" u="none" strike="noStrike" cap="none" normalizeH="0" baseline="0" dirty="0">
                <a:ln>
                  <a:noFill/>
                </a:ln>
                <a:solidFill>
                  <a:srgbClr val="CC7832"/>
                </a:solidFill>
                <a:effectLst/>
                <a:latin typeface="Arial Unicode MS"/>
              </a:rPr>
              <a:t> true;</a:t>
            </a:r>
            <a:br>
              <a:rPr kumimoji="0" lang="es-ES" altLang="es-ES" sz="2000" b="0" i="0" u="none" strike="noStrike" cap="none" normalizeH="0" baseline="0" dirty="0">
                <a:ln>
                  <a:noFill/>
                </a:ln>
                <a:solidFill>
                  <a:srgbClr val="CC7832"/>
                </a:solidFill>
                <a:effectLst/>
                <a:latin typeface="Arial Unicode MS"/>
              </a:rPr>
            </a:b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else</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return</a:t>
            </a:r>
            <a:r>
              <a:rPr kumimoji="0" lang="es-ES" altLang="es-ES" sz="2000" b="0" i="0" u="none" strike="noStrike" cap="none" normalizeH="0" baseline="0" dirty="0">
                <a:ln>
                  <a:noFill/>
                </a:ln>
                <a:solidFill>
                  <a:srgbClr val="CC7832"/>
                </a:solidFill>
                <a:effectLst/>
                <a:latin typeface="Arial Unicode MS"/>
              </a:rPr>
              <a:t> false;</a:t>
            </a:r>
            <a:br>
              <a:rPr kumimoji="0" lang="es-ES" altLang="es-ES" sz="2000" b="0" i="0" u="none" strike="noStrike" cap="none" normalizeH="0" baseline="0" dirty="0">
                <a:ln>
                  <a:noFill/>
                </a:ln>
                <a:solidFill>
                  <a:srgbClr val="CC7832"/>
                </a:solidFill>
                <a:effectLst/>
                <a:latin typeface="Arial Unicode MS"/>
              </a:rPr>
            </a:b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a:t>
            </a:r>
            <a:endParaRPr kumimoji="0" lang="es-ES" altLang="es-ES" sz="44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EB461201-985C-4BFD-8641-3C520745982A}"/>
              </a:ext>
            </a:extLst>
          </p:cNvPr>
          <p:cNvSpPr>
            <a:spLocks noChangeArrowheads="1"/>
          </p:cNvSpPr>
          <p:nvPr/>
        </p:nvSpPr>
        <p:spPr bwMode="auto">
          <a:xfrm>
            <a:off x="6466142" y="2901046"/>
            <a:ext cx="2980303"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err="1">
                <a:ln>
                  <a:noFill/>
                </a:ln>
                <a:solidFill>
                  <a:srgbClr val="CC7832"/>
                </a:solidFill>
                <a:effectLst/>
                <a:latin typeface="Arial Unicode MS"/>
              </a:rPr>
              <a:t>public</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boolean</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err="1">
                <a:ln>
                  <a:noFill/>
                </a:ln>
                <a:solidFill>
                  <a:srgbClr val="FFC66D"/>
                </a:solidFill>
                <a:effectLst/>
                <a:latin typeface="Arial Unicode MS"/>
              </a:rPr>
              <a:t>esllena</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if</a:t>
            </a: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r>
              <a:rPr kumimoji="0" lang="es-ES" altLang="es-ES" sz="2000" b="0" i="0" u="none" strike="noStrike" cap="none" normalizeH="0" baseline="0" dirty="0">
                <a:ln>
                  <a:noFill/>
                </a:ln>
                <a:solidFill>
                  <a:srgbClr val="9876AA"/>
                </a:solidFill>
                <a:effectLst/>
                <a:latin typeface="Arial Unicode MS"/>
              </a:rPr>
              <a:t>tope</a:t>
            </a:r>
            <a:r>
              <a:rPr kumimoji="0" lang="es-ES" altLang="es-ES" sz="2000" b="0" i="0" u="none" strike="noStrike" cap="none" normalizeH="0" baseline="0" dirty="0">
                <a:ln>
                  <a:noFill/>
                </a:ln>
                <a:solidFill>
                  <a:srgbClr val="A9B7C6"/>
                </a:solidFill>
                <a:effectLst/>
                <a:latin typeface="Arial Unicode MS"/>
              </a:rPr>
              <a:t>==</a:t>
            </a:r>
            <a:r>
              <a:rPr kumimoji="0" lang="es-ES" altLang="es-ES" sz="2000" b="0" i="0" u="none" strike="noStrike" cap="none" normalizeH="0" baseline="0" dirty="0" err="1">
                <a:ln>
                  <a:noFill/>
                </a:ln>
                <a:solidFill>
                  <a:srgbClr val="9876AA"/>
                </a:solidFill>
                <a:effectLst/>
                <a:latin typeface="Arial Unicode MS"/>
              </a:rPr>
              <a:t>max</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return</a:t>
            </a:r>
            <a:r>
              <a:rPr kumimoji="0" lang="es-ES" altLang="es-ES" sz="2000" b="0" i="0" u="none" strike="noStrike" cap="none" normalizeH="0" baseline="0" dirty="0">
                <a:ln>
                  <a:noFill/>
                </a:ln>
                <a:solidFill>
                  <a:srgbClr val="CC7832"/>
                </a:solidFill>
                <a:effectLst/>
                <a:latin typeface="Arial Unicode MS"/>
              </a:rPr>
              <a:t> true;</a:t>
            </a:r>
            <a:br>
              <a:rPr kumimoji="0" lang="es-ES" altLang="es-ES" sz="2000" b="0" i="0" u="none" strike="noStrike" cap="none" normalizeH="0" baseline="0" dirty="0">
                <a:ln>
                  <a:noFill/>
                </a:ln>
                <a:solidFill>
                  <a:srgbClr val="CC7832"/>
                </a:solidFill>
                <a:effectLst/>
                <a:latin typeface="Arial Unicode MS"/>
              </a:rPr>
            </a:b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else</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        </a:t>
            </a:r>
            <a:r>
              <a:rPr kumimoji="0" lang="es-ES" altLang="es-ES" sz="2000" b="0" i="0" u="none" strike="noStrike" cap="none" normalizeH="0" baseline="0" dirty="0" err="1">
                <a:ln>
                  <a:noFill/>
                </a:ln>
                <a:solidFill>
                  <a:srgbClr val="CC7832"/>
                </a:solidFill>
                <a:effectLst/>
                <a:latin typeface="Arial Unicode MS"/>
              </a:rPr>
              <a:t>return</a:t>
            </a:r>
            <a:r>
              <a:rPr kumimoji="0" lang="es-ES" altLang="es-ES" sz="2000" b="0" i="0" u="none" strike="noStrike" cap="none" normalizeH="0" baseline="0" dirty="0">
                <a:ln>
                  <a:noFill/>
                </a:ln>
                <a:solidFill>
                  <a:srgbClr val="CC7832"/>
                </a:solidFill>
                <a:effectLst/>
                <a:latin typeface="Arial Unicode MS"/>
              </a:rPr>
              <a:t> false;</a:t>
            </a:r>
            <a:br>
              <a:rPr kumimoji="0" lang="es-ES" altLang="es-ES" sz="2000" b="0" i="0" u="none" strike="noStrike" cap="none" normalizeH="0" baseline="0" dirty="0">
                <a:ln>
                  <a:noFill/>
                </a:ln>
                <a:solidFill>
                  <a:srgbClr val="CC7832"/>
                </a:solidFill>
                <a:effectLst/>
                <a:latin typeface="Arial Unicode MS"/>
              </a:rPr>
            </a:br>
            <a:r>
              <a:rPr kumimoji="0" lang="es-ES" altLang="es-ES" sz="2000" b="0" i="0" u="none" strike="noStrike" cap="none" normalizeH="0" baseline="0" dirty="0">
                <a:ln>
                  <a:noFill/>
                </a:ln>
                <a:solidFill>
                  <a:srgbClr val="CC7832"/>
                </a:solidFill>
                <a:effectLst/>
                <a:latin typeface="Arial Unicode MS"/>
              </a:rPr>
              <a:t>    </a:t>
            </a:r>
            <a:r>
              <a:rPr kumimoji="0" lang="es-ES" altLang="es-ES" sz="2000" b="0" i="0" u="none" strike="noStrike" cap="none" normalizeH="0" baseline="0" dirty="0">
                <a:ln>
                  <a:noFill/>
                </a:ln>
                <a:solidFill>
                  <a:srgbClr val="A9B7C6"/>
                </a:solidFill>
                <a:effectLst/>
                <a:latin typeface="Arial Unicode MS"/>
              </a:rPr>
              <a:t>}</a:t>
            </a:r>
            <a:br>
              <a:rPr kumimoji="0" lang="es-ES" altLang="es-ES" sz="2000" b="0" i="0" u="none" strike="noStrike" cap="none" normalizeH="0" baseline="0" dirty="0">
                <a:ln>
                  <a:noFill/>
                </a:ln>
                <a:solidFill>
                  <a:srgbClr val="A9B7C6"/>
                </a:solidFill>
                <a:effectLst/>
                <a:latin typeface="Arial Unicode MS"/>
              </a:rPr>
            </a:br>
            <a:r>
              <a:rPr kumimoji="0" lang="es-ES" altLang="es-ES" sz="2000" b="0" i="0" u="none" strike="noStrike" cap="none" normalizeH="0" baseline="0" dirty="0">
                <a:ln>
                  <a:noFill/>
                </a:ln>
                <a:solidFill>
                  <a:srgbClr val="A9B7C6"/>
                </a:solidFill>
                <a:effectLst/>
                <a:latin typeface="Arial Unicode MS"/>
              </a:rPr>
              <a:t>}</a:t>
            </a:r>
            <a:endParaRPr kumimoji="0" lang="es-ES" altLang="es-ES" sz="4400" b="0" i="0" u="none" strike="noStrike" cap="none" normalizeH="0" baseline="0" dirty="0">
              <a:ln>
                <a:noFill/>
              </a:ln>
              <a:solidFill>
                <a:schemeClr val="tx1"/>
              </a:solidFill>
              <a:effectLst/>
              <a:latin typeface="Arial" panose="020B0604020202020204" pitchFamily="34" charset="0"/>
            </a:endParaRPr>
          </a:p>
        </p:txBody>
      </p:sp>
      <p:sp>
        <p:nvSpPr>
          <p:cNvPr id="24" name="Subtítulo 2">
            <a:extLst>
              <a:ext uri="{FF2B5EF4-FFF2-40B4-BE49-F238E27FC236}">
                <a16:creationId xmlns:a16="http://schemas.microsoft.com/office/drawing/2014/main" id="{675AADDE-C321-4542-811F-6E606FE82EBB}"/>
              </a:ext>
            </a:extLst>
          </p:cNvPr>
          <p:cNvSpPr txBox="1">
            <a:spLocks/>
          </p:cNvSpPr>
          <p:nvPr/>
        </p:nvSpPr>
        <p:spPr>
          <a:xfrm>
            <a:off x="1207644" y="1722866"/>
            <a:ext cx="3445636" cy="11219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b="1" dirty="0">
                <a:solidFill>
                  <a:srgbClr val="FFC000"/>
                </a:solidFill>
                <a:latin typeface="+mj-lt"/>
              </a:rPr>
              <a:t>El método </a:t>
            </a:r>
            <a:r>
              <a:rPr lang="es-BO" sz="1800" b="1" dirty="0" err="1">
                <a:solidFill>
                  <a:srgbClr val="FFC000"/>
                </a:solidFill>
                <a:latin typeface="+mj-lt"/>
              </a:rPr>
              <a:t>esVAcio</a:t>
            </a:r>
            <a:r>
              <a:rPr lang="es-BO" sz="1800" b="1" dirty="0">
                <a:solidFill>
                  <a:srgbClr val="FFC000"/>
                </a:solidFill>
                <a:latin typeface="+mj-lt"/>
              </a:rPr>
              <a:t>(): </a:t>
            </a:r>
            <a:r>
              <a:rPr lang="es-BO" sz="1800" dirty="0">
                <a:solidFill>
                  <a:srgbClr val="FFC000"/>
                </a:solidFill>
                <a:latin typeface="+mj-lt"/>
              </a:rPr>
              <a:t> lo utilizamos para verificar si la pila esta vacía o tiene algún ítem dentro.</a:t>
            </a:r>
            <a:endParaRPr lang="es-ES" sz="1800" b="1" dirty="0">
              <a:solidFill>
                <a:srgbClr val="FFC000"/>
              </a:solidFill>
              <a:latin typeface="+mj-lt"/>
            </a:endParaRPr>
          </a:p>
        </p:txBody>
      </p:sp>
      <p:sp>
        <p:nvSpPr>
          <p:cNvPr id="25" name="Subtítulo 2">
            <a:extLst>
              <a:ext uri="{FF2B5EF4-FFF2-40B4-BE49-F238E27FC236}">
                <a16:creationId xmlns:a16="http://schemas.microsoft.com/office/drawing/2014/main" id="{891A7745-0C29-46C4-B457-C7BAA8E2306C}"/>
              </a:ext>
            </a:extLst>
          </p:cNvPr>
          <p:cNvSpPr txBox="1">
            <a:spLocks/>
          </p:cNvSpPr>
          <p:nvPr/>
        </p:nvSpPr>
        <p:spPr>
          <a:xfrm>
            <a:off x="6466142" y="1722866"/>
            <a:ext cx="3445636" cy="11219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b="1" dirty="0">
                <a:solidFill>
                  <a:srgbClr val="FFC000"/>
                </a:solidFill>
                <a:latin typeface="+mj-lt"/>
              </a:rPr>
              <a:t>El método </a:t>
            </a:r>
            <a:r>
              <a:rPr lang="es-BO" sz="1800" b="1" dirty="0" err="1">
                <a:solidFill>
                  <a:srgbClr val="FFC000"/>
                </a:solidFill>
                <a:latin typeface="+mj-lt"/>
              </a:rPr>
              <a:t>esLLena</a:t>
            </a:r>
            <a:r>
              <a:rPr lang="es-BO" sz="1800" b="1" dirty="0">
                <a:solidFill>
                  <a:srgbClr val="FFC000"/>
                </a:solidFill>
                <a:latin typeface="+mj-lt"/>
              </a:rPr>
              <a:t>(): </a:t>
            </a:r>
            <a:r>
              <a:rPr lang="es-BO" sz="1800" dirty="0">
                <a:solidFill>
                  <a:srgbClr val="FFC000"/>
                </a:solidFill>
                <a:latin typeface="+mj-lt"/>
              </a:rPr>
              <a:t> lo utilizamos para verificar si la pila esta llena o si la pila a un puede recibir ítems.</a:t>
            </a:r>
            <a:endParaRPr lang="es-ES" sz="1800" b="1" dirty="0">
              <a:solidFill>
                <a:srgbClr val="FFC000"/>
              </a:solidFill>
              <a:latin typeface="+mj-lt"/>
            </a:endParaRPr>
          </a:p>
        </p:txBody>
      </p:sp>
    </p:spTree>
    <p:extLst>
      <p:ext uri="{BB962C8B-B14F-4D97-AF65-F5344CB8AC3E}">
        <p14:creationId xmlns:p14="http://schemas.microsoft.com/office/powerpoint/2010/main" val="68778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2675;p43">
            <a:extLst>
              <a:ext uri="{FF2B5EF4-FFF2-40B4-BE49-F238E27FC236}">
                <a16:creationId xmlns:a16="http://schemas.microsoft.com/office/drawing/2014/main" id="{29B52147-906C-4051-AEDE-4E861857645C}"/>
              </a:ext>
            </a:extLst>
          </p:cNvPr>
          <p:cNvGrpSpPr/>
          <p:nvPr/>
        </p:nvGrpSpPr>
        <p:grpSpPr>
          <a:xfrm>
            <a:off x="495232" y="621048"/>
            <a:ext cx="560012" cy="558601"/>
            <a:chOff x="851175" y="1582401"/>
            <a:chExt cx="964872" cy="964872"/>
          </a:xfrm>
        </p:grpSpPr>
        <p:sp>
          <p:nvSpPr>
            <p:cNvPr id="20" name="Google Shape;2676;p43">
              <a:extLst>
                <a:ext uri="{FF2B5EF4-FFF2-40B4-BE49-F238E27FC236}">
                  <a16:creationId xmlns:a16="http://schemas.microsoft.com/office/drawing/2014/main" id="{B1FF5B6A-234D-4895-9E3E-1846F120F0B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21" name="Google Shape;2677;p43">
              <a:extLst>
                <a:ext uri="{FF2B5EF4-FFF2-40B4-BE49-F238E27FC236}">
                  <a16:creationId xmlns:a16="http://schemas.microsoft.com/office/drawing/2014/main" id="{008138FD-4077-47E9-87EA-DE15D47C5FF1}"/>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09</a:t>
              </a:r>
              <a:endParaRPr sz="2000" dirty="0">
                <a:solidFill>
                  <a:schemeClr val="tx1">
                    <a:lumMod val="95000"/>
                  </a:schemeClr>
                </a:solidFill>
                <a:latin typeface="Arial Black" panose="020B0A04020102020204" pitchFamily="34" charset="0"/>
              </a:endParaRPr>
            </a:p>
          </p:txBody>
        </p:sp>
      </p:grpSp>
      <p:sp>
        <p:nvSpPr>
          <p:cNvPr id="22" name="Título 7">
            <a:extLst>
              <a:ext uri="{FF2B5EF4-FFF2-40B4-BE49-F238E27FC236}">
                <a16:creationId xmlns:a16="http://schemas.microsoft.com/office/drawing/2014/main" id="{FA166A28-1B92-402C-AA80-A6B0DEE6AB7D}"/>
              </a:ext>
            </a:extLst>
          </p:cNvPr>
          <p:cNvSpPr txBox="1">
            <a:spLocks/>
          </p:cNvSpPr>
          <p:nvPr/>
        </p:nvSpPr>
        <p:spPr>
          <a:xfrm>
            <a:off x="1533862" y="526859"/>
            <a:ext cx="9926618" cy="74697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¿QUE SON LOS METODOS ESTATICOS EN JAVA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sp>
        <p:nvSpPr>
          <p:cNvPr id="24" name="Subtítulo 2">
            <a:extLst>
              <a:ext uri="{FF2B5EF4-FFF2-40B4-BE49-F238E27FC236}">
                <a16:creationId xmlns:a16="http://schemas.microsoft.com/office/drawing/2014/main" id="{675AADDE-C321-4542-811F-6E606FE82EBB}"/>
              </a:ext>
            </a:extLst>
          </p:cNvPr>
          <p:cNvSpPr txBox="1">
            <a:spLocks/>
          </p:cNvSpPr>
          <p:nvPr/>
        </p:nvSpPr>
        <p:spPr>
          <a:xfrm>
            <a:off x="1533862" y="1434109"/>
            <a:ext cx="8342756" cy="11219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dirty="0">
                <a:solidFill>
                  <a:srgbClr val="FFC000"/>
                </a:solidFill>
                <a:latin typeface="+mj-lt"/>
              </a:rPr>
              <a:t>Los métodos estáticos, son métodos que pertenecen a una clase en lugar de a una instancia de la clase. Esto significa que se puede llamar a un método estático en cualquier parte del código sin crear un objeto de la clase que lo contiene. </a:t>
            </a:r>
            <a:endParaRPr lang="es-ES" sz="1800" dirty="0">
              <a:solidFill>
                <a:srgbClr val="FFC000"/>
              </a:solidFill>
              <a:latin typeface="+mj-lt"/>
            </a:endParaRPr>
          </a:p>
        </p:txBody>
      </p:sp>
      <p:grpSp>
        <p:nvGrpSpPr>
          <p:cNvPr id="10" name="Google Shape;2675;p43">
            <a:extLst>
              <a:ext uri="{FF2B5EF4-FFF2-40B4-BE49-F238E27FC236}">
                <a16:creationId xmlns:a16="http://schemas.microsoft.com/office/drawing/2014/main" id="{A6003F19-8750-4441-8734-4AEEA3B1E8C3}"/>
              </a:ext>
            </a:extLst>
          </p:cNvPr>
          <p:cNvGrpSpPr/>
          <p:nvPr/>
        </p:nvGrpSpPr>
        <p:grpSpPr>
          <a:xfrm>
            <a:off x="358874" y="2807895"/>
            <a:ext cx="560012" cy="531489"/>
            <a:chOff x="851175" y="1582401"/>
            <a:chExt cx="964872" cy="964872"/>
          </a:xfrm>
        </p:grpSpPr>
        <p:sp>
          <p:nvSpPr>
            <p:cNvPr id="11" name="Google Shape;2676;p43">
              <a:extLst>
                <a:ext uri="{FF2B5EF4-FFF2-40B4-BE49-F238E27FC236}">
                  <a16:creationId xmlns:a16="http://schemas.microsoft.com/office/drawing/2014/main" id="{BD243C1A-6549-4236-BA93-CCCF5D7E0DF2}"/>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12" name="Google Shape;2677;p43">
              <a:extLst>
                <a:ext uri="{FF2B5EF4-FFF2-40B4-BE49-F238E27FC236}">
                  <a16:creationId xmlns:a16="http://schemas.microsoft.com/office/drawing/2014/main" id="{6CB05928-F9AE-4D23-8082-44392AF278E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BO" sz="2000" dirty="0">
                  <a:solidFill>
                    <a:schemeClr val="tx1">
                      <a:lumMod val="95000"/>
                    </a:schemeClr>
                  </a:solidFill>
                  <a:latin typeface="Arial Black" panose="020B0A04020102020204" pitchFamily="34" charset="0"/>
                </a:rPr>
                <a:t>1</a:t>
              </a:r>
              <a:r>
                <a:rPr lang="es-ES" sz="2000" dirty="0">
                  <a:solidFill>
                    <a:schemeClr val="tx1">
                      <a:lumMod val="95000"/>
                    </a:schemeClr>
                  </a:solidFill>
                  <a:latin typeface="Arial Black" panose="020B0A04020102020204" pitchFamily="34" charset="0"/>
                </a:rPr>
                <a:t>0</a:t>
              </a:r>
              <a:endParaRPr sz="2000" dirty="0">
                <a:solidFill>
                  <a:schemeClr val="tx1">
                    <a:lumMod val="95000"/>
                  </a:schemeClr>
                </a:solidFill>
                <a:latin typeface="Arial Black" panose="020B0A04020102020204" pitchFamily="34" charset="0"/>
              </a:endParaRPr>
            </a:p>
          </p:txBody>
        </p:sp>
      </p:grpSp>
      <p:sp>
        <p:nvSpPr>
          <p:cNvPr id="13" name="Título 7">
            <a:extLst>
              <a:ext uri="{FF2B5EF4-FFF2-40B4-BE49-F238E27FC236}">
                <a16:creationId xmlns:a16="http://schemas.microsoft.com/office/drawing/2014/main" id="{675EE1EA-61C2-4534-A51F-01716FE7562B}"/>
              </a:ext>
            </a:extLst>
          </p:cNvPr>
          <p:cNvSpPr txBox="1">
            <a:spLocks/>
          </p:cNvSpPr>
          <p:nvPr/>
        </p:nvSpPr>
        <p:spPr>
          <a:xfrm>
            <a:off x="1397504" y="2718277"/>
            <a:ext cx="9926618" cy="7107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s-ES" sz="2400" cap="none" dirty="0">
                <a:latin typeface="Arial Black" panose="020B0A04020102020204" pitchFamily="34" charset="0"/>
              </a:rPr>
              <a:t>¿A TRAVÉS DE UN GRAFICO, MUESTRE LOS MÉTODOS MÍNIMOS QUE DEBERÍA TENER UNA PILA</a:t>
            </a:r>
            <a:r>
              <a:rPr lang="es-BO" sz="2400" cap="none" dirty="0">
                <a:latin typeface="Arial Black" panose="020B0A04020102020204" pitchFamily="34" charset="0"/>
              </a:rPr>
              <a:t>?</a:t>
            </a:r>
            <a:endParaRPr lang="es-ES" sz="2400" cap="none" dirty="0">
              <a:latin typeface="Arial Black" panose="020B0A04020102020204" pitchFamily="34" charset="0"/>
            </a:endParaRPr>
          </a:p>
        </p:txBody>
      </p:sp>
      <p:pic>
        <p:nvPicPr>
          <p:cNvPr id="4" name="Imagen 3">
            <a:extLst>
              <a:ext uri="{FF2B5EF4-FFF2-40B4-BE49-F238E27FC236}">
                <a16:creationId xmlns:a16="http://schemas.microsoft.com/office/drawing/2014/main" id="{FB901CF1-8B72-4945-88BA-7B1D7BC3BAF9}"/>
              </a:ext>
            </a:extLst>
          </p:cNvPr>
          <p:cNvPicPr>
            <a:picLocks noChangeAspect="1"/>
          </p:cNvPicPr>
          <p:nvPr/>
        </p:nvPicPr>
        <p:blipFill>
          <a:blip r:embed="rId2"/>
          <a:stretch>
            <a:fillRect/>
          </a:stretch>
        </p:blipFill>
        <p:spPr>
          <a:xfrm>
            <a:off x="4114121" y="3517377"/>
            <a:ext cx="2575166" cy="3196758"/>
          </a:xfrm>
          <a:prstGeom prst="rect">
            <a:avLst/>
          </a:prstGeom>
        </p:spPr>
      </p:pic>
    </p:spTree>
    <p:extLst>
      <p:ext uri="{BB962C8B-B14F-4D97-AF65-F5344CB8AC3E}">
        <p14:creationId xmlns:p14="http://schemas.microsoft.com/office/powerpoint/2010/main" val="42054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C1F7C-C591-429D-8435-E9F57D7730C5}"/>
              </a:ext>
            </a:extLst>
          </p:cNvPr>
          <p:cNvSpPr>
            <a:spLocks noGrp="1"/>
          </p:cNvSpPr>
          <p:nvPr>
            <p:ph type="ctrTitle"/>
          </p:nvPr>
        </p:nvSpPr>
        <p:spPr>
          <a:xfrm>
            <a:off x="2246051" y="2092910"/>
            <a:ext cx="8229600" cy="2672179"/>
          </a:xfrm>
        </p:spPr>
        <p:txBody>
          <a:bodyPr>
            <a:noAutofit/>
          </a:bodyPr>
          <a:lstStyle/>
          <a:p>
            <a:r>
              <a:rPr lang="es-ES" sz="8800" cap="none" dirty="0">
                <a:solidFill>
                  <a:srgbClr val="FFC000"/>
                </a:solidFill>
                <a:latin typeface="Arial Black" panose="020B0A04020102020204" pitchFamily="34" charset="0"/>
              </a:rPr>
              <a:t>PARTE PRACTICA</a:t>
            </a:r>
            <a:endParaRPr lang="es-ES" sz="8800" cap="none" dirty="0">
              <a:latin typeface="Arial Black" panose="020B0A04020102020204" pitchFamily="34" charset="0"/>
            </a:endParaRPr>
          </a:p>
        </p:txBody>
      </p:sp>
    </p:spTree>
    <p:extLst>
      <p:ext uri="{BB962C8B-B14F-4D97-AF65-F5344CB8AC3E}">
        <p14:creationId xmlns:p14="http://schemas.microsoft.com/office/powerpoint/2010/main" val="102228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675;p43">
            <a:extLst>
              <a:ext uri="{FF2B5EF4-FFF2-40B4-BE49-F238E27FC236}">
                <a16:creationId xmlns:a16="http://schemas.microsoft.com/office/drawing/2014/main" id="{BD5EC728-B005-4FA8-8DCA-7DF15565AD29}"/>
              </a:ext>
            </a:extLst>
          </p:cNvPr>
          <p:cNvGrpSpPr/>
          <p:nvPr/>
        </p:nvGrpSpPr>
        <p:grpSpPr>
          <a:xfrm>
            <a:off x="556192" y="523638"/>
            <a:ext cx="560012" cy="558601"/>
            <a:chOff x="851175" y="1582401"/>
            <a:chExt cx="964872" cy="964872"/>
          </a:xfrm>
        </p:grpSpPr>
        <p:sp>
          <p:nvSpPr>
            <p:cNvPr id="5" name="Google Shape;2676;p43">
              <a:extLst>
                <a:ext uri="{FF2B5EF4-FFF2-40B4-BE49-F238E27FC236}">
                  <a16:creationId xmlns:a16="http://schemas.microsoft.com/office/drawing/2014/main" id="{1678C2C1-7322-4275-A2EB-1CEE29810C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tx1">
                    <a:lumMod val="95000"/>
                  </a:schemeClr>
                </a:solidFill>
              </a:endParaRPr>
            </a:p>
          </p:txBody>
        </p:sp>
        <p:sp>
          <p:nvSpPr>
            <p:cNvPr id="6" name="Google Shape;2677;p43">
              <a:extLst>
                <a:ext uri="{FF2B5EF4-FFF2-40B4-BE49-F238E27FC236}">
                  <a16:creationId xmlns:a16="http://schemas.microsoft.com/office/drawing/2014/main" id="{67926343-F8BC-4881-A4CB-4CD92B1AB55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2000" dirty="0">
                  <a:solidFill>
                    <a:schemeClr val="tx1">
                      <a:lumMod val="95000"/>
                    </a:schemeClr>
                  </a:solidFill>
                  <a:latin typeface="Arial Black" panose="020B0A04020102020204" pitchFamily="34" charset="0"/>
                </a:rPr>
                <a:t>11</a:t>
              </a:r>
              <a:endParaRPr sz="2000" dirty="0">
                <a:solidFill>
                  <a:schemeClr val="tx1">
                    <a:lumMod val="95000"/>
                  </a:schemeClr>
                </a:solidFill>
                <a:latin typeface="Arial Black" panose="020B0A04020102020204" pitchFamily="34" charset="0"/>
              </a:endParaRPr>
            </a:p>
          </p:txBody>
        </p:sp>
      </p:grpSp>
      <p:sp>
        <p:nvSpPr>
          <p:cNvPr id="8" name="Título 7">
            <a:extLst>
              <a:ext uri="{FF2B5EF4-FFF2-40B4-BE49-F238E27FC236}">
                <a16:creationId xmlns:a16="http://schemas.microsoft.com/office/drawing/2014/main" id="{CB10281E-2305-4684-8D0A-1B55280FFF25}"/>
              </a:ext>
            </a:extLst>
          </p:cNvPr>
          <p:cNvSpPr>
            <a:spLocks noGrp="1"/>
          </p:cNvSpPr>
          <p:nvPr>
            <p:ph type="ctrTitle"/>
          </p:nvPr>
        </p:nvSpPr>
        <p:spPr>
          <a:xfrm>
            <a:off x="1584663" y="523638"/>
            <a:ext cx="7204230" cy="693150"/>
          </a:xfrm>
        </p:spPr>
        <p:txBody>
          <a:bodyPr>
            <a:noAutofit/>
          </a:bodyPr>
          <a:lstStyle/>
          <a:p>
            <a:r>
              <a:rPr lang="es-BO" sz="2400" cap="none" dirty="0">
                <a:latin typeface="Arial Black" panose="020B0A04020102020204" pitchFamily="34" charset="0"/>
              </a:rPr>
              <a:t>CREAR LAS CLASES NECESARIAS PARA LA PILA CLIENTES</a:t>
            </a:r>
            <a:endParaRPr lang="es-ES" sz="2400" cap="none" dirty="0">
              <a:latin typeface="Arial Black" panose="020B0A04020102020204" pitchFamily="34" charset="0"/>
            </a:endParaRPr>
          </a:p>
        </p:txBody>
      </p:sp>
      <p:pic>
        <p:nvPicPr>
          <p:cNvPr id="16" name="Imagen 15">
            <a:extLst>
              <a:ext uri="{FF2B5EF4-FFF2-40B4-BE49-F238E27FC236}">
                <a16:creationId xmlns:a16="http://schemas.microsoft.com/office/drawing/2014/main" id="{29187DEE-7C55-4EB7-928A-3FA96F472BD1}"/>
              </a:ext>
            </a:extLst>
          </p:cNvPr>
          <p:cNvPicPr>
            <a:picLocks noChangeAspect="1"/>
          </p:cNvPicPr>
          <p:nvPr/>
        </p:nvPicPr>
        <p:blipFill>
          <a:blip r:embed="rId2"/>
          <a:stretch>
            <a:fillRect/>
          </a:stretch>
        </p:blipFill>
        <p:spPr>
          <a:xfrm>
            <a:off x="556192" y="1216788"/>
            <a:ext cx="3370886" cy="2106305"/>
          </a:xfrm>
          <a:prstGeom prst="rect">
            <a:avLst/>
          </a:prstGeom>
        </p:spPr>
      </p:pic>
      <p:sp>
        <p:nvSpPr>
          <p:cNvPr id="17" name="Subtítulo 2">
            <a:extLst>
              <a:ext uri="{FF2B5EF4-FFF2-40B4-BE49-F238E27FC236}">
                <a16:creationId xmlns:a16="http://schemas.microsoft.com/office/drawing/2014/main" id="{701C2A9F-719B-49DE-BFD0-4E0024DCEDF9}"/>
              </a:ext>
            </a:extLst>
          </p:cNvPr>
          <p:cNvSpPr>
            <a:spLocks noGrp="1"/>
          </p:cNvSpPr>
          <p:nvPr>
            <p:ph type="subTitle" idx="1"/>
          </p:nvPr>
        </p:nvSpPr>
        <p:spPr>
          <a:xfrm>
            <a:off x="556192" y="3429000"/>
            <a:ext cx="3292712" cy="1118039"/>
          </a:xfrm>
        </p:spPr>
        <p:txBody>
          <a:bodyPr>
            <a:normAutofit/>
          </a:bodyPr>
          <a:lstStyle/>
          <a:p>
            <a:r>
              <a:rPr lang="es-BO" sz="1050" b="1" dirty="0">
                <a:solidFill>
                  <a:srgbClr val="FFC000"/>
                </a:solidFill>
              </a:rPr>
              <a:t>1. Crear la clase clientes.</a:t>
            </a:r>
          </a:p>
          <a:p>
            <a:r>
              <a:rPr lang="es-BO" sz="1050" b="1" dirty="0">
                <a:solidFill>
                  <a:srgbClr val="FFC000"/>
                </a:solidFill>
              </a:rPr>
              <a:t>2. Crear la clase </a:t>
            </a:r>
            <a:r>
              <a:rPr lang="es-BO" sz="1050" b="1" dirty="0" err="1">
                <a:solidFill>
                  <a:srgbClr val="FFC000"/>
                </a:solidFill>
              </a:rPr>
              <a:t>PilaCliente</a:t>
            </a:r>
            <a:r>
              <a:rPr lang="es-BO" sz="1050" b="1" dirty="0">
                <a:solidFill>
                  <a:srgbClr val="FFC000"/>
                </a:solidFill>
              </a:rPr>
              <a:t>.</a:t>
            </a:r>
          </a:p>
          <a:p>
            <a:r>
              <a:rPr lang="es-BO" sz="1050" b="1" dirty="0">
                <a:solidFill>
                  <a:srgbClr val="FFC000"/>
                </a:solidFill>
              </a:rPr>
              <a:t>3. Crear la clase </a:t>
            </a:r>
            <a:r>
              <a:rPr lang="es-BO" sz="1050" b="1" dirty="0" err="1">
                <a:solidFill>
                  <a:srgbClr val="FFC000"/>
                </a:solidFill>
              </a:rPr>
              <a:t>main</a:t>
            </a:r>
            <a:r>
              <a:rPr lang="es-BO" sz="1050" b="1" dirty="0">
                <a:solidFill>
                  <a:srgbClr val="FFC000"/>
                </a:solidFill>
              </a:rPr>
              <a:t> </a:t>
            </a:r>
          </a:p>
          <a:p>
            <a:r>
              <a:rPr lang="es-BO" sz="1050" b="1" dirty="0">
                <a:solidFill>
                  <a:srgbClr val="FFC000"/>
                </a:solidFill>
              </a:rPr>
              <a:t>4. Crear un paquee de nombre </a:t>
            </a:r>
            <a:r>
              <a:rPr lang="es-BO" sz="1050" b="1" dirty="0" err="1">
                <a:solidFill>
                  <a:srgbClr val="FFC000"/>
                </a:solidFill>
              </a:rPr>
              <a:t>PilaDeClientes</a:t>
            </a:r>
            <a:endParaRPr lang="es-BO" sz="1050" b="1" dirty="0">
              <a:solidFill>
                <a:srgbClr val="FFC000"/>
              </a:solidFill>
            </a:endParaRPr>
          </a:p>
          <a:p>
            <a:endParaRPr lang="es-ES" sz="1050" b="1" dirty="0">
              <a:solidFill>
                <a:srgbClr val="FFC000"/>
              </a:solidFill>
            </a:endParaRPr>
          </a:p>
        </p:txBody>
      </p:sp>
      <p:sp>
        <p:nvSpPr>
          <p:cNvPr id="19" name="Rectangle 2">
            <a:extLst>
              <a:ext uri="{FF2B5EF4-FFF2-40B4-BE49-F238E27FC236}">
                <a16:creationId xmlns:a16="http://schemas.microsoft.com/office/drawing/2014/main" id="{4DEECEC5-4940-45CF-8CEB-475374D84883}"/>
              </a:ext>
            </a:extLst>
          </p:cNvPr>
          <p:cNvSpPr>
            <a:spLocks noChangeArrowheads="1"/>
          </p:cNvSpPr>
          <p:nvPr/>
        </p:nvSpPr>
        <p:spPr bwMode="auto">
          <a:xfrm>
            <a:off x="4068080" y="1216788"/>
            <a:ext cx="5259773"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s-ES" altLang="es-ES" sz="1050" b="0" i="0" u="none" strike="noStrike" cap="none" normalizeH="0" baseline="0" dirty="0" err="1">
                <a:ln>
                  <a:noFill/>
                </a:ln>
                <a:solidFill>
                  <a:srgbClr val="CC7832"/>
                </a:solidFill>
                <a:effectLst/>
                <a:latin typeface="Arial Unicode MS"/>
              </a:rPr>
              <a:t>package</a:t>
            </a:r>
            <a:r>
              <a:rPr kumimoji="0" lang="es-ES" altLang="es-ES" sz="1050" b="0" i="0" u="none" strike="noStrike" cap="none" normalizeH="0" baseline="0" dirty="0">
                <a:ln>
                  <a:noFill/>
                </a:ln>
                <a:solidFill>
                  <a:srgbClr val="CC7832"/>
                </a:solidFill>
                <a:effectLst/>
                <a:latin typeface="Arial Unicode MS"/>
              </a:rPr>
              <a:t> </a:t>
            </a:r>
            <a:r>
              <a:rPr lang="es-ES" altLang="es-ES" sz="1050" dirty="0" err="1">
                <a:solidFill>
                  <a:srgbClr val="A9B7C6"/>
                </a:solidFill>
                <a:latin typeface="Arial Unicode MS"/>
              </a:rPr>
              <a:t>PilaDeClientes</a:t>
            </a:r>
            <a:r>
              <a:rPr lang="es-ES" altLang="es-ES" sz="1050" dirty="0">
                <a:solidFill>
                  <a:srgbClr val="CC7832"/>
                </a:solidFill>
                <a:latin typeface="Arial Unicode MS"/>
              </a:rPr>
              <a:t>;</a:t>
            </a:r>
            <a:br>
              <a:rPr kumimoji="0" lang="es-ES" altLang="es-ES" sz="1050" b="0" i="0" u="none" strike="noStrike" cap="none" normalizeH="0" baseline="0" dirty="0">
                <a:ln>
                  <a:noFill/>
                </a:ln>
                <a:solidFill>
                  <a:srgbClr val="CC7832"/>
                </a:solidFill>
                <a:effectLst/>
                <a:latin typeface="Arial Unicode MS"/>
              </a:rPr>
            </a:b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err="1">
                <a:ln>
                  <a:noFill/>
                </a:ln>
                <a:solidFill>
                  <a:srgbClr val="CC7832"/>
                </a:solidFill>
                <a:effectLst/>
                <a:latin typeface="Arial Unicode MS"/>
              </a:rPr>
              <a:t>public</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class</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MianClientes</a:t>
            </a:r>
            <a:r>
              <a:rPr kumimoji="0" lang="es-ES" altLang="es-ES" sz="1050" b="0" i="0" u="none" strike="noStrike" cap="none" normalizeH="0" baseline="0" dirty="0">
                <a:ln>
                  <a:noFill/>
                </a:ln>
                <a:solidFill>
                  <a:srgbClr val="A9B7C6"/>
                </a:solidFill>
                <a:effectLst/>
                <a:latin typeface="Arial Unicode MS"/>
              </a:rPr>
              <a:t> {</a:t>
            </a:r>
            <a:br>
              <a:rPr kumimoji="0" lang="es-ES" altLang="es-ES" sz="1050" b="0" i="0" u="none" strike="noStrike" cap="none" normalizeH="0" baseline="0" dirty="0">
                <a:ln>
                  <a:noFill/>
                </a:ln>
                <a:solidFill>
                  <a:srgbClr val="A9B7C6"/>
                </a:solidFill>
                <a:effectLst/>
                <a:latin typeface="Arial Unicode MS"/>
              </a:rPr>
            </a:br>
            <a:br>
              <a:rPr kumimoji="0" lang="es-ES" altLang="es-ES" sz="1050" b="0" i="0" u="none" strike="noStrike" cap="none" normalizeH="0" baseline="0" dirty="0">
                <a:ln>
                  <a:noFill/>
                </a:ln>
                <a:solidFill>
                  <a:srgbClr val="A9B7C6"/>
                </a:solidFill>
                <a:effectLst/>
                <a:latin typeface="Arial Unicode MS"/>
              </a:rPr>
            </a:br>
            <a:r>
              <a:rPr kumimoji="0" lang="es-ES" altLang="es-ES" sz="1050" b="0" i="0" u="none" strike="noStrike" cap="none" normalizeH="0" baseline="0" dirty="0">
                <a:ln>
                  <a:noFill/>
                </a:ln>
                <a:solidFill>
                  <a:srgbClr val="A9B7C6"/>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public</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static</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void</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FFC66D"/>
                </a:solidFill>
                <a:effectLst/>
                <a:latin typeface="Arial Unicode MS"/>
              </a:rPr>
              <a:t>main</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err="1">
                <a:ln>
                  <a:noFill/>
                </a:ln>
                <a:solidFill>
                  <a:srgbClr val="A9B7C6"/>
                </a:solidFill>
                <a:effectLst/>
                <a:latin typeface="Arial Unicode MS"/>
              </a:rPr>
              <a:t>String</a:t>
            </a:r>
            <a:r>
              <a:rPr kumimoji="0" lang="es-ES" altLang="es-ES" sz="1050" b="0" i="0" u="none" strike="noStrike" cap="none" normalizeH="0" baseline="0" dirty="0">
                <a:ln>
                  <a:noFill/>
                </a:ln>
                <a:solidFill>
                  <a:srgbClr val="A9B7C6"/>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args</a:t>
            </a:r>
            <a:r>
              <a:rPr kumimoji="0" lang="es-ES" altLang="es-ES" sz="1050" b="0" i="0" u="none" strike="noStrike" cap="none" normalizeH="0" baseline="0" dirty="0">
                <a:ln>
                  <a:noFill/>
                </a:ln>
                <a:solidFill>
                  <a:srgbClr val="A9B7C6"/>
                </a:solidFill>
                <a:effectLst/>
                <a:latin typeface="Arial Unicode MS"/>
              </a:rPr>
              <a:t>) {</a:t>
            </a:r>
            <a:br>
              <a:rPr kumimoji="0" lang="es-ES" altLang="es-ES" sz="1050" b="0" i="0" u="none" strike="noStrike" cap="none" normalizeH="0" baseline="0" dirty="0">
                <a:ln>
                  <a:noFill/>
                </a:ln>
                <a:solidFill>
                  <a:srgbClr val="A9B7C6"/>
                </a:solidFill>
                <a:effectLst/>
                <a:latin typeface="Arial Unicode MS"/>
              </a:rPr>
            </a:br>
            <a:br>
              <a:rPr kumimoji="0" lang="es-ES" altLang="es-ES" sz="1050" b="0" i="0" u="none" strike="noStrike" cap="none" normalizeH="0" baseline="0" dirty="0">
                <a:ln>
                  <a:noFill/>
                </a:ln>
                <a:solidFill>
                  <a:srgbClr val="A9B7C6"/>
                </a:solidFill>
                <a:effectLst/>
                <a:latin typeface="Arial Unicode MS"/>
              </a:rPr>
            </a:br>
            <a:r>
              <a:rPr kumimoji="0" lang="es-ES" altLang="es-ES" sz="1050" b="0" i="0" u="none" strike="noStrike" cap="none" normalizeH="0" baseline="0" dirty="0">
                <a:ln>
                  <a:noFill/>
                </a:ln>
                <a:solidFill>
                  <a:srgbClr val="A9B7C6"/>
                </a:solidFill>
                <a:effectLst/>
                <a:latin typeface="Arial Unicode MS"/>
              </a:rPr>
              <a:t>        Cliente clie1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a:ln>
                  <a:noFill/>
                </a:ln>
                <a:solidFill>
                  <a:srgbClr val="A9B7C6"/>
                </a:solidFill>
                <a:effectLst/>
                <a:latin typeface="Arial Unicode MS"/>
              </a:rPr>
              <a:t>Cliente(</a:t>
            </a:r>
            <a:r>
              <a:rPr kumimoji="0" lang="es-ES" altLang="es-ES" sz="1050" b="0" i="0" u="none" strike="noStrike" cap="none" normalizeH="0" baseline="0" dirty="0">
                <a:ln>
                  <a:noFill/>
                </a:ln>
                <a:solidFill>
                  <a:srgbClr val="6A8759"/>
                </a:solidFill>
                <a:effectLst/>
                <a:latin typeface="Arial Unicode MS"/>
              </a:rPr>
              <a:t>"Luis"</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"Alvarez"</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897BB"/>
                </a:solidFill>
                <a:effectLst/>
                <a:latin typeface="Arial Unicode MS"/>
              </a:rPr>
              <a:t>19</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"direccion1"</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"Masculino"</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A9B7C6"/>
                </a:solidFill>
                <a:effectLst/>
                <a:latin typeface="Arial Unicode MS"/>
              </a:rPr>
              <a:t>Cliente clie2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a:ln>
                  <a:noFill/>
                </a:ln>
                <a:solidFill>
                  <a:srgbClr val="A9B7C6"/>
                </a:solidFill>
                <a:effectLst/>
                <a:latin typeface="Arial Unicode MS"/>
              </a:rPr>
              <a:t>Cliente(</a:t>
            </a:r>
            <a:r>
              <a:rPr kumimoji="0" lang="es-ES" altLang="es-ES" sz="1050" b="0" i="0" u="none" strike="noStrike" cap="none" normalizeH="0" baseline="0" dirty="0">
                <a:ln>
                  <a:noFill/>
                </a:ln>
                <a:solidFill>
                  <a:srgbClr val="6A8759"/>
                </a:solidFill>
                <a:effectLst/>
                <a:latin typeface="Arial Unicode MS"/>
              </a:rPr>
              <a:t>"</a:t>
            </a:r>
            <a:r>
              <a:rPr kumimoji="0" lang="es-ES" altLang="es-ES" sz="1050" b="0" i="0" u="none" strike="noStrike" cap="none" normalizeH="0" baseline="0" dirty="0" err="1">
                <a:ln>
                  <a:noFill/>
                </a:ln>
                <a:solidFill>
                  <a:srgbClr val="6A8759"/>
                </a:solidFill>
                <a:effectLst/>
                <a:latin typeface="Arial Unicode MS"/>
              </a:rPr>
              <a:t>Yamiley</a:t>
            </a:r>
            <a:r>
              <a:rPr kumimoji="0" lang="es-ES" altLang="es-ES" sz="1050" b="0" i="0" u="none" strike="noStrike" cap="none" normalizeH="0" baseline="0" dirty="0">
                <a:ln>
                  <a:noFill/>
                </a:ln>
                <a:solidFill>
                  <a:srgbClr val="6A8759"/>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"Lipe"</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897BB"/>
                </a:solidFill>
                <a:effectLst/>
                <a:latin typeface="Arial Unicode MS"/>
              </a:rPr>
              <a:t>18</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"direccion2"</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"Femenino"</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A9B7C6"/>
                </a:solidFill>
                <a:effectLst/>
                <a:latin typeface="Arial Unicode MS"/>
              </a:rPr>
              <a:t>Cliente clie3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a:ln>
                  <a:noFill/>
                </a:ln>
                <a:solidFill>
                  <a:srgbClr val="A9B7C6"/>
                </a:solidFill>
                <a:effectLst/>
                <a:latin typeface="Arial Unicode MS"/>
              </a:rPr>
              <a:t>Cliente(</a:t>
            </a:r>
            <a:r>
              <a:rPr kumimoji="0" lang="es-ES" altLang="es-ES" sz="1050" b="0" i="0" u="none" strike="noStrike" cap="none" normalizeH="0" baseline="0" dirty="0">
                <a:ln>
                  <a:noFill/>
                </a:ln>
                <a:solidFill>
                  <a:srgbClr val="6A8759"/>
                </a:solidFill>
                <a:effectLst/>
                <a:latin typeface="Arial Unicode MS"/>
              </a:rPr>
              <a:t>"Juan"</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"Mamani"</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897BB"/>
                </a:solidFill>
                <a:effectLst/>
                <a:latin typeface="Arial Unicode MS"/>
              </a:rPr>
              <a:t>20</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"direccion3"</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"Masculino"</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A9B7C6"/>
                </a:solidFill>
                <a:effectLst/>
                <a:latin typeface="Arial Unicode MS"/>
              </a:rPr>
              <a:t>Cliente clie4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a:ln>
                  <a:noFill/>
                </a:ln>
                <a:solidFill>
                  <a:srgbClr val="A9B7C6"/>
                </a:solidFill>
                <a:effectLst/>
                <a:latin typeface="Arial Unicode MS"/>
              </a:rPr>
              <a:t>Cliente(</a:t>
            </a:r>
            <a:r>
              <a:rPr kumimoji="0" lang="es-ES" altLang="es-ES" sz="1050" b="0" i="0" u="none" strike="noStrike" cap="none" normalizeH="0" baseline="0" dirty="0">
                <a:ln>
                  <a:noFill/>
                </a:ln>
                <a:solidFill>
                  <a:srgbClr val="6A8759"/>
                </a:solidFill>
                <a:effectLst/>
                <a:latin typeface="Arial Unicode MS"/>
              </a:rPr>
              <a:t>"Carolina"</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a:t>
            </a:r>
            <a:r>
              <a:rPr kumimoji="0" lang="es-ES" altLang="es-ES" sz="1050" b="0" i="0" u="none" strike="noStrike" cap="none" normalizeH="0" baseline="0" dirty="0" err="1">
                <a:ln>
                  <a:noFill/>
                </a:ln>
                <a:solidFill>
                  <a:srgbClr val="6A8759"/>
                </a:solidFill>
                <a:effectLst/>
                <a:latin typeface="Arial Unicode MS"/>
              </a:rPr>
              <a:t>Paucara</a:t>
            </a:r>
            <a:r>
              <a:rPr kumimoji="0" lang="es-ES" altLang="es-ES" sz="1050" b="0" i="0" u="none" strike="noStrike" cap="none" normalizeH="0" baseline="0" dirty="0">
                <a:ln>
                  <a:noFill/>
                </a:ln>
                <a:solidFill>
                  <a:srgbClr val="6A8759"/>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897BB"/>
                </a:solidFill>
                <a:effectLst/>
                <a:latin typeface="Arial Unicode MS"/>
              </a:rPr>
              <a:t>22</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"direccion4"</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"Femenino"</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A9B7C6"/>
                </a:solidFill>
                <a:effectLst/>
                <a:latin typeface="Arial Unicode MS"/>
              </a:rPr>
              <a:t>Cliente clie5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a:ln>
                  <a:noFill/>
                </a:ln>
                <a:solidFill>
                  <a:srgbClr val="A9B7C6"/>
                </a:solidFill>
                <a:effectLst/>
                <a:latin typeface="Arial Unicode MS"/>
              </a:rPr>
              <a:t>Cliente(</a:t>
            </a:r>
            <a:r>
              <a:rPr kumimoji="0" lang="es-ES" altLang="es-ES" sz="1050" b="0" i="0" u="none" strike="noStrike" cap="none" normalizeH="0" baseline="0" dirty="0">
                <a:ln>
                  <a:noFill/>
                </a:ln>
                <a:solidFill>
                  <a:srgbClr val="6A8759"/>
                </a:solidFill>
                <a:effectLst/>
                <a:latin typeface="Arial Unicode MS"/>
              </a:rPr>
              <a:t>"Eddy"</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"Apaza"</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897BB"/>
                </a:solidFill>
                <a:effectLst/>
                <a:latin typeface="Arial Unicode MS"/>
              </a:rPr>
              <a:t>25</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"direccion5"</a:t>
            </a: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6A8759"/>
                </a:solidFill>
                <a:effectLst/>
                <a:latin typeface="Arial Unicode MS"/>
              </a:rPr>
              <a:t>"Masculino"</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PilaCliente</a:t>
            </a:r>
            <a:r>
              <a:rPr kumimoji="0" lang="es-ES" altLang="es-ES" sz="1050" b="0" i="0" u="none" strike="noStrike" cap="none" normalizeH="0" baseline="0" dirty="0">
                <a:ln>
                  <a:noFill/>
                </a:ln>
                <a:solidFill>
                  <a:srgbClr val="A9B7C6"/>
                </a:solidFill>
                <a:effectLst/>
                <a:latin typeface="Arial Unicode MS"/>
              </a:rPr>
              <a:t> clientes = </a:t>
            </a:r>
            <a:r>
              <a:rPr kumimoji="0" lang="es-ES" altLang="es-ES" sz="1050" b="0" i="0" u="none" strike="noStrike" cap="none" normalizeH="0" baseline="0" dirty="0">
                <a:ln>
                  <a:noFill/>
                </a:ln>
                <a:solidFill>
                  <a:srgbClr val="CC7832"/>
                </a:solidFill>
                <a:effectLst/>
                <a:latin typeface="Arial Unicode MS"/>
              </a:rPr>
              <a:t>new </a:t>
            </a:r>
            <a:r>
              <a:rPr kumimoji="0" lang="es-ES" altLang="es-ES" sz="1050" b="0" i="0" u="none" strike="noStrike" cap="none" normalizeH="0" baseline="0" dirty="0" err="1">
                <a:ln>
                  <a:noFill/>
                </a:ln>
                <a:solidFill>
                  <a:srgbClr val="A9B7C6"/>
                </a:solidFill>
                <a:effectLst/>
                <a:latin typeface="Arial Unicode MS"/>
              </a:rPr>
              <a:t>PilaCliente</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clientes.adicionarClientes</a:t>
            </a:r>
            <a:r>
              <a:rPr kumimoji="0" lang="es-ES" altLang="es-ES" sz="1050" b="0" i="0" u="none" strike="noStrike" cap="none" normalizeH="0" baseline="0" dirty="0">
                <a:ln>
                  <a:noFill/>
                </a:ln>
                <a:solidFill>
                  <a:srgbClr val="A9B7C6"/>
                </a:solidFill>
                <a:effectLst/>
                <a:latin typeface="Arial Unicode MS"/>
              </a:rPr>
              <a:t>(clie1)</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clientes.adicionarClientes</a:t>
            </a:r>
            <a:r>
              <a:rPr kumimoji="0" lang="es-ES" altLang="es-ES" sz="1050" b="0" i="0" u="none" strike="noStrike" cap="none" normalizeH="0" baseline="0" dirty="0">
                <a:ln>
                  <a:noFill/>
                </a:ln>
                <a:solidFill>
                  <a:srgbClr val="A9B7C6"/>
                </a:solidFill>
                <a:effectLst/>
                <a:latin typeface="Arial Unicode MS"/>
              </a:rPr>
              <a:t>(clie2)</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clientes.adicionarClientes</a:t>
            </a:r>
            <a:r>
              <a:rPr kumimoji="0" lang="es-ES" altLang="es-ES" sz="1050" b="0" i="0" u="none" strike="noStrike" cap="none" normalizeH="0" baseline="0" dirty="0">
                <a:ln>
                  <a:noFill/>
                </a:ln>
                <a:solidFill>
                  <a:srgbClr val="A9B7C6"/>
                </a:solidFill>
                <a:effectLst/>
                <a:latin typeface="Arial Unicode MS"/>
              </a:rPr>
              <a:t>(clie3)</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clientes.adicionarClientes</a:t>
            </a:r>
            <a:r>
              <a:rPr kumimoji="0" lang="es-ES" altLang="es-ES" sz="1050" b="0" i="0" u="none" strike="noStrike" cap="none" normalizeH="0" baseline="0" dirty="0">
                <a:ln>
                  <a:noFill/>
                </a:ln>
                <a:solidFill>
                  <a:srgbClr val="A9B7C6"/>
                </a:solidFill>
                <a:effectLst/>
                <a:latin typeface="Arial Unicode MS"/>
              </a:rPr>
              <a:t>(clie4)</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A9B7C6"/>
                </a:solidFill>
                <a:effectLst/>
                <a:latin typeface="Arial Unicode MS"/>
              </a:rPr>
              <a:t>clientes.adicionarClientes</a:t>
            </a:r>
            <a:r>
              <a:rPr kumimoji="0" lang="es-ES" altLang="es-ES" sz="1050" b="0" i="0" u="none" strike="noStrike" cap="none" normalizeH="0" baseline="0" dirty="0">
                <a:ln>
                  <a:noFill/>
                </a:ln>
                <a:solidFill>
                  <a:srgbClr val="A9B7C6"/>
                </a:solidFill>
                <a:effectLst/>
                <a:latin typeface="Arial Unicode MS"/>
              </a:rPr>
              <a:t>(clie5)</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A9B7C6"/>
                </a:solidFill>
                <a:effectLst/>
                <a:latin typeface="Arial Unicode MS"/>
              </a:rPr>
              <a:t>}</a:t>
            </a:r>
            <a:br>
              <a:rPr kumimoji="0" lang="es-ES" altLang="es-ES" sz="1050" b="0" i="0" u="none" strike="noStrike" cap="none" normalizeH="0" baseline="0" dirty="0">
                <a:ln>
                  <a:noFill/>
                </a:ln>
                <a:solidFill>
                  <a:srgbClr val="A9B7C6"/>
                </a:solidFill>
                <a:effectLst/>
                <a:latin typeface="Arial Unicode MS"/>
              </a:rPr>
            </a:br>
            <a:r>
              <a:rPr kumimoji="0" lang="es-ES" altLang="es-ES" sz="1050" b="0" i="0" u="none" strike="noStrike" cap="none" normalizeH="0" baseline="0" dirty="0">
                <a:ln>
                  <a:noFill/>
                </a:ln>
                <a:solidFill>
                  <a:srgbClr val="A9B7C6"/>
                </a:solidFill>
                <a:effectLst/>
                <a:latin typeface="Arial Unicode MS"/>
              </a:rPr>
              <a:t>}</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pic>
        <p:nvPicPr>
          <p:cNvPr id="22" name="Imagen 21">
            <a:extLst>
              <a:ext uri="{FF2B5EF4-FFF2-40B4-BE49-F238E27FC236}">
                <a16:creationId xmlns:a16="http://schemas.microsoft.com/office/drawing/2014/main" id="{70052DE1-A4A4-4201-9A6D-99244D836AFE}"/>
              </a:ext>
            </a:extLst>
          </p:cNvPr>
          <p:cNvPicPr>
            <a:picLocks noChangeAspect="1"/>
          </p:cNvPicPr>
          <p:nvPr/>
        </p:nvPicPr>
        <p:blipFill>
          <a:blip r:embed="rId3"/>
          <a:stretch>
            <a:fillRect/>
          </a:stretch>
        </p:blipFill>
        <p:spPr>
          <a:xfrm>
            <a:off x="9406027" y="291685"/>
            <a:ext cx="2532434" cy="6274630"/>
          </a:xfrm>
          <a:prstGeom prst="rect">
            <a:avLst/>
          </a:prstGeom>
        </p:spPr>
      </p:pic>
    </p:spTree>
    <p:extLst>
      <p:ext uri="{BB962C8B-B14F-4D97-AF65-F5344CB8AC3E}">
        <p14:creationId xmlns:p14="http://schemas.microsoft.com/office/powerpoint/2010/main" val="636507195"/>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199</TotalTime>
  <Words>820</Words>
  <Application>Microsoft Office PowerPoint</Application>
  <PresentationFormat>Panorámica</PresentationFormat>
  <Paragraphs>93</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Black</vt:lpstr>
      <vt:lpstr>Arial Unicode MS</vt:lpstr>
      <vt:lpstr>Century Gothic</vt:lpstr>
      <vt:lpstr>Estela de condensación</vt:lpstr>
      <vt:lpstr>Evaluación procesual hito 3 </vt:lpstr>
      <vt:lpstr>MANEJO DE CONCEPTOS </vt:lpstr>
      <vt:lpstr>¿A QUE SE REFIERE CUANDO SE HABLA DE ESTRUCTURA DE DATOS?</vt:lpstr>
      <vt:lpstr>¿APOYANDOSE EN EL LINK ADJUNTO, EXPLIQUE, POR QUE SON UTILES LAS ESTRUCTURAS DE DATOS?</vt:lpstr>
      <vt:lpstr>¿QUE ES TOPE EN UNA PILA?</vt:lpstr>
      <vt:lpstr>Presentación de PowerPoint</vt:lpstr>
      <vt:lpstr>Presentación de PowerPoint</vt:lpstr>
      <vt:lpstr>PARTE PRACTICA</vt:lpstr>
      <vt:lpstr>CREAR LAS CLASES NECESARIAS PARA LA PILA CLIENTES</vt:lpstr>
      <vt:lpstr>DETERMINAR CUANTOS CLIENTES SON MAYORES DE 20 AÑOS</vt:lpstr>
      <vt:lpstr>MOVER EL KESIMO ELEMENTO DE LA PILA</vt:lpstr>
      <vt:lpstr>CAMBIAR LA DIRECCION DE ALGUNOS CLIENTES DE LA PILA.</vt:lpstr>
      <vt:lpstr>MOVER ITEMS DE LA PILA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Hito 3</dc:title>
  <dc:creator>Luis Alvarez</dc:creator>
  <cp:lastModifiedBy>Luis Alvarez</cp:lastModifiedBy>
  <cp:revision>15</cp:revision>
  <dcterms:created xsi:type="dcterms:W3CDTF">2023-05-02T18:17:48Z</dcterms:created>
  <dcterms:modified xsi:type="dcterms:W3CDTF">2023-05-02T21:37:35Z</dcterms:modified>
</cp:coreProperties>
</file>