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2"/>
  </p:notesMasterIdLst>
  <p:sldIdLst>
    <p:sldId id="256" r:id="rId2"/>
    <p:sldId id="258" r:id="rId3"/>
    <p:sldId id="259" r:id="rId4"/>
    <p:sldId id="314" r:id="rId5"/>
    <p:sldId id="315" r:id="rId6"/>
    <p:sldId id="316" r:id="rId7"/>
    <p:sldId id="317" r:id="rId8"/>
    <p:sldId id="318" r:id="rId9"/>
    <p:sldId id="320" r:id="rId10"/>
    <p:sldId id="269" r:id="rId11"/>
    <p:sldId id="322" r:id="rId12"/>
    <p:sldId id="324" r:id="rId13"/>
    <p:sldId id="326" r:id="rId14"/>
    <p:sldId id="325" r:id="rId15"/>
    <p:sldId id="327" r:id="rId16"/>
    <p:sldId id="328" r:id="rId17"/>
    <p:sldId id="329" r:id="rId18"/>
    <p:sldId id="330" r:id="rId19"/>
    <p:sldId id="331" r:id="rId20"/>
    <p:sldId id="333" r:id="rId21"/>
  </p:sldIdLst>
  <p:sldSz cx="9144000" cy="5143500" type="screen16x9"/>
  <p:notesSz cx="6858000" cy="9144000"/>
  <p:embeddedFontLst>
    <p:embeddedFont>
      <p:font typeface="Play" panose="020B0604020202020204"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61107A-C14B-415C-BB0C-9EB90B7A40EC}">
  <a:tblStyle styleId="{2861107A-C14B-415C-BB0C-9EB90B7A40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35" autoAdjust="0"/>
  </p:normalViewPr>
  <p:slideViewPr>
    <p:cSldViewPr snapToGrid="0">
      <p:cViewPr>
        <p:scale>
          <a:sx n="125" d="100"/>
          <a:sy n="125" d="100"/>
        </p:scale>
        <p:origin x="2904" y="-432"/>
      </p:cViewPr>
      <p:guideLst>
        <p:guide pos="531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721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3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59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90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26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838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58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65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1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88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46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606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7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86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1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31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59" r:id="rId4"/>
    <p:sldLayoutId id="2147483665" r:id="rId5"/>
    <p:sldLayoutId id="2147483681" r:id="rId6"/>
    <p:sldLayoutId id="214748368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4400" dirty="0"/>
              <a:t>EVALUACIÓN PROCESUAL HITO 2</a:t>
            </a:r>
            <a:br>
              <a:rPr lang="es-ES" sz="4400" dirty="0"/>
            </a:br>
            <a:br>
              <a:rPr lang="es-ES" sz="2800" dirty="0"/>
            </a:br>
            <a:r>
              <a:rPr lang="es-ES" sz="2400" dirty="0">
                <a:solidFill>
                  <a:schemeClr val="lt2"/>
                </a:solidFill>
              </a:rPr>
              <a:t>ESTRUCTURA DE DATOS</a:t>
            </a:r>
            <a:br>
              <a:rPr lang="es-ES" sz="2400" dirty="0">
                <a:solidFill>
                  <a:schemeClr val="lt2"/>
                </a:solidFill>
              </a:rPr>
            </a:br>
            <a:r>
              <a:rPr lang="es-ES" sz="2400" dirty="0">
                <a:solidFill>
                  <a:schemeClr val="lt2"/>
                </a:solidFill>
              </a:rPr>
              <a:t>LUIS ALVAREZ MEDINA</a:t>
            </a:r>
            <a:endParaRPr lang="es-ES" dirty="0"/>
          </a:p>
        </p:txBody>
      </p:sp>
      <p:cxnSp>
        <p:nvCxnSpPr>
          <p:cNvPr id="2640" name="Google Shape;2640;p40"/>
          <p:cNvCxnSpPr/>
          <p:nvPr/>
        </p:nvCxnSpPr>
        <p:spPr>
          <a:xfrm>
            <a:off x="2550975" y="3615953"/>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48175" y="1004528"/>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251900" y="1284675"/>
            <a:ext cx="6640200" cy="21288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s-ES" sz="7200" dirty="0">
                <a:solidFill>
                  <a:srgbClr val="FF0000"/>
                </a:solidFill>
              </a:rPr>
              <a:t>Parte Practica</a:t>
            </a:r>
            <a:endParaRPr sz="7200" dirty="0">
              <a:solidFill>
                <a:srgbClr val="FF0000"/>
              </a:solidFill>
            </a:endParaRPr>
          </a:p>
        </p:txBody>
      </p:sp>
      <p:cxnSp>
        <p:nvCxnSpPr>
          <p:cNvPr id="3047" name="Google Shape;3047;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050" name="Google Shape;3050;p53"/>
          <p:cNvGrpSpPr/>
          <p:nvPr/>
        </p:nvGrpSpPr>
        <p:grpSpPr>
          <a:xfrm>
            <a:off x="2540925" y="3436495"/>
            <a:ext cx="4062150" cy="135300"/>
            <a:chOff x="2540925" y="3436495"/>
            <a:chExt cx="4062150" cy="135300"/>
          </a:xfrm>
        </p:grpSpPr>
        <p:sp>
          <p:nvSpPr>
            <p:cNvPr id="3048" name="Google Shape;3048;p53"/>
            <p:cNvSpPr/>
            <p:nvPr/>
          </p:nvSpPr>
          <p:spPr>
            <a:xfrm>
              <a:off x="254092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3"/>
            <p:cNvSpPr/>
            <p:nvPr/>
          </p:nvSpPr>
          <p:spPr>
            <a:xfrm>
              <a:off x="646777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1" name="Google Shape;3051;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11</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Generar la clase Provincia</a:t>
            </a:r>
            <a:endParaRPr dirty="0"/>
          </a:p>
        </p:txBody>
      </p:sp>
      <p:sp>
        <p:nvSpPr>
          <p:cNvPr id="5" name="Rectangle 1">
            <a:extLst>
              <a:ext uri="{FF2B5EF4-FFF2-40B4-BE49-F238E27FC236}">
                <a16:creationId xmlns:a16="http://schemas.microsoft.com/office/drawing/2014/main" id="{D1733686-3780-4FD0-85DB-A267E76C9ED5}"/>
              </a:ext>
            </a:extLst>
          </p:cNvPr>
          <p:cNvSpPr>
            <a:spLocks noChangeArrowheads="1"/>
          </p:cNvSpPr>
          <p:nvPr/>
        </p:nvSpPr>
        <p:spPr bwMode="auto">
          <a:xfrm>
            <a:off x="852524" y="1094452"/>
            <a:ext cx="2068195"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package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ProcesualHIto2</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Provincia</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getNombre</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muestraProvincia</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getNombre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A3FDB16-EB7A-470C-9427-42F5ABF36818}"/>
              </a:ext>
            </a:extLst>
          </p:cNvPr>
          <p:cNvSpPr>
            <a:spLocks noChangeArrowheads="1"/>
          </p:cNvSpPr>
          <p:nvPr/>
        </p:nvSpPr>
        <p:spPr bwMode="auto">
          <a:xfrm>
            <a:off x="3641346" y="1843190"/>
            <a:ext cx="199445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static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args</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808080"/>
                </a:solidFill>
                <a:effectLst/>
                <a:latin typeface="Arial Unicode MS"/>
              </a:rPr>
            </a:br>
            <a:br>
              <a:rPr kumimoji="0" lang="es-ES" altLang="es-ES" sz="800" b="0" i="0" u="none" strike="noStrike" cap="none" normalizeH="0" baseline="0" dirty="0">
                <a:ln>
                  <a:noFill/>
                </a:ln>
                <a:solidFill>
                  <a:srgbClr val="808080"/>
                </a:solidFill>
                <a:effectLst/>
                <a:latin typeface="Arial Unicode MS"/>
              </a:rPr>
            </a:br>
            <a:r>
              <a:rPr kumimoji="0" lang="es-ES" altLang="es-ES" sz="800" b="0" i="0" u="none" strike="noStrike" cap="none" normalizeH="0" baseline="0" dirty="0">
                <a:ln>
                  <a:noFill/>
                </a:ln>
                <a:solidFill>
                  <a:srgbClr val="808080"/>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A9B7C6"/>
                </a:solidFill>
                <a:effectLst/>
                <a:latin typeface="Arial Unicode MS"/>
              </a:rPr>
              <a:t>prv</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prv.setNombre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Pacajes</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prv.muestraProvincia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800" dirty="0">
                <a:solidFill>
                  <a:schemeClr val="bg1">
                    <a:lumMod val="65000"/>
                  </a:schemeClr>
                </a:solidFill>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chemeClr val="bg1">
                    <a:lumMod val="65000"/>
                  </a:schemeClr>
                </a:solidFill>
                <a:effectLst/>
                <a:latin typeface="Arial Unicode MS"/>
              </a:rPr>
              <a:t>}</a:t>
            </a:r>
            <a:endParaRPr kumimoji="0" lang="es-ES" altLang="es-ES" b="0" i="0" u="none" strike="noStrike" cap="none" normalizeH="0" baseline="0" dirty="0">
              <a:ln>
                <a:noFill/>
              </a:ln>
              <a:solidFill>
                <a:schemeClr val="bg1">
                  <a:lumMod val="65000"/>
                </a:schemeClr>
              </a:solidFill>
              <a:effectLst/>
              <a:latin typeface="Arial" panose="020B0604020202020204" pitchFamily="34" charset="0"/>
            </a:endParaRPr>
          </a:p>
        </p:txBody>
      </p:sp>
      <p:pic>
        <p:nvPicPr>
          <p:cNvPr id="7" name="Imagen 6">
            <a:extLst>
              <a:ext uri="{FF2B5EF4-FFF2-40B4-BE49-F238E27FC236}">
                <a16:creationId xmlns:a16="http://schemas.microsoft.com/office/drawing/2014/main" id="{752A98B6-3E33-4D15-A4E8-C20C7FB30814}"/>
              </a:ext>
            </a:extLst>
          </p:cNvPr>
          <p:cNvPicPr>
            <a:picLocks noChangeAspect="1"/>
          </p:cNvPicPr>
          <p:nvPr/>
        </p:nvPicPr>
        <p:blipFill>
          <a:blip r:embed="rId3"/>
          <a:stretch>
            <a:fillRect/>
          </a:stretch>
        </p:blipFill>
        <p:spPr>
          <a:xfrm>
            <a:off x="6452355" y="1183830"/>
            <a:ext cx="2408856" cy="1982800"/>
          </a:xfrm>
          <a:prstGeom prst="rect">
            <a:avLst/>
          </a:prstGeom>
        </p:spPr>
      </p:pic>
    </p:spTree>
    <p:extLst>
      <p:ext uri="{BB962C8B-B14F-4D97-AF65-F5344CB8AC3E}">
        <p14:creationId xmlns:p14="http://schemas.microsoft.com/office/powerpoint/2010/main" val="418568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12</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Generar la clase Departamento.</a:t>
            </a:r>
            <a:endParaRPr dirty="0"/>
          </a:p>
        </p:txBody>
      </p:sp>
      <p:sp>
        <p:nvSpPr>
          <p:cNvPr id="2" name="Rectangle 1">
            <a:extLst>
              <a:ext uri="{FF2B5EF4-FFF2-40B4-BE49-F238E27FC236}">
                <a16:creationId xmlns:a16="http://schemas.microsoft.com/office/drawing/2014/main" id="{A7F37770-EB86-443B-98DD-A60230151B57}"/>
              </a:ext>
            </a:extLst>
          </p:cNvPr>
          <p:cNvSpPr>
            <a:spLocks noChangeArrowheads="1"/>
          </p:cNvSpPr>
          <p:nvPr/>
        </p:nvSpPr>
        <p:spPr bwMode="auto">
          <a:xfrm>
            <a:off x="553979" y="998005"/>
            <a:ext cx="240001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Departamento</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Provincia[] </a:t>
            </a:r>
            <a:r>
              <a:rPr kumimoji="0" lang="es-ES" altLang="es-ES" sz="800" b="0" i="0" u="none" strike="noStrike" cap="none" normalizeH="0" baseline="0" dirty="0" err="1">
                <a:ln>
                  <a:noFill/>
                </a:ln>
                <a:solidFill>
                  <a:srgbClr val="A9B7C6"/>
                </a:solidFill>
                <a:effectLst/>
                <a:latin typeface="Arial Unicode MS"/>
              </a:rPr>
              <a:t>nroProvincia</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nroProvincia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getNombre1</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FFC66D"/>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F5A7077-A054-42F1-B9B0-8082CA032C5B}"/>
              </a:ext>
            </a:extLst>
          </p:cNvPr>
          <p:cNvSpPr>
            <a:spLocks noChangeArrowheads="1"/>
          </p:cNvSpPr>
          <p:nvPr/>
        </p:nvSpPr>
        <p:spPr bwMode="auto">
          <a:xfrm>
            <a:off x="3078018" y="988536"/>
            <a:ext cx="2299864"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setNroDeProvicias</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A9B7C6"/>
                </a:solidFill>
                <a:effectLst/>
                <a:latin typeface="Arial Unicode MS"/>
              </a:rPr>
              <a:t>nroDeProvicias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nroDeProvicias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muestraDepartamento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especifico){</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(getNombre1())</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i=especifico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Provincia: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err="1">
                <a:ln>
                  <a:noFill/>
                </a:ln>
                <a:solidFill>
                  <a:srgbClr val="A9B7C6"/>
                </a:solidFill>
                <a:effectLst/>
                <a:latin typeface="Arial Unicode MS"/>
              </a:rPr>
              <a:t>muestraProvincia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D461B69F-F39D-4AE6-8D44-A51C6D077C75}"/>
              </a:ext>
            </a:extLst>
          </p:cNvPr>
          <p:cNvSpPr>
            <a:spLocks noChangeArrowheads="1"/>
          </p:cNvSpPr>
          <p:nvPr/>
        </p:nvSpPr>
        <p:spPr bwMode="auto">
          <a:xfrm>
            <a:off x="5501906" y="222052"/>
            <a:ext cx="236314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static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args</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lang="es-ES" altLang="es-ES" sz="800" dirty="0">
                <a:solidFill>
                  <a:srgbClr val="A9B7C6"/>
                </a:solidFill>
                <a:latin typeface="Arial Unicode MS"/>
              </a:rPr>
              <a:t>Departamento </a:t>
            </a:r>
            <a:r>
              <a:rPr lang="es-ES" altLang="es-ES" sz="800" dirty="0" err="1">
                <a:solidFill>
                  <a:srgbClr val="A9B7C6"/>
                </a:solidFill>
                <a:latin typeface="Arial Unicode MS"/>
              </a:rPr>
              <a:t>dep</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Departamento()</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err="1">
                <a:solidFill>
                  <a:srgbClr val="A9B7C6"/>
                </a:solidFill>
                <a:latin typeface="Arial Unicode MS"/>
              </a:rPr>
              <a:t>dep.setNombre</a:t>
            </a:r>
            <a:r>
              <a:rPr lang="es-ES" altLang="es-ES" sz="800" dirty="0">
                <a:solidFill>
                  <a:srgbClr val="A9B7C6"/>
                </a:solidFill>
                <a:latin typeface="Arial Unicode MS"/>
              </a:rPr>
              <a:t>(</a:t>
            </a:r>
            <a:r>
              <a:rPr lang="es-ES" altLang="es-ES" sz="800" dirty="0">
                <a:solidFill>
                  <a:srgbClr val="6A8759"/>
                </a:solidFill>
                <a:latin typeface="Arial Unicode MS"/>
              </a:rPr>
              <a:t>"La Paz"</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a:solidFill>
                  <a:srgbClr val="A9B7C6"/>
                </a:solidFill>
                <a:latin typeface="Arial Unicode MS"/>
              </a:rPr>
              <a:t>Provincia[] </a:t>
            </a:r>
            <a:r>
              <a:rPr lang="es-ES" altLang="es-ES" sz="800" dirty="0" err="1">
                <a:solidFill>
                  <a:srgbClr val="A9B7C6"/>
                </a:solidFill>
                <a:latin typeface="Arial Unicode MS"/>
              </a:rPr>
              <a:t>nroDEProvincias</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Provincia[</a:t>
            </a:r>
            <a:r>
              <a:rPr lang="es-ES" altLang="es-ES" sz="800" dirty="0">
                <a:solidFill>
                  <a:srgbClr val="6897BB"/>
                </a:solidFill>
                <a:latin typeface="Arial Unicode MS"/>
              </a:rPr>
              <a:t>2</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err="1">
                <a:solidFill>
                  <a:srgbClr val="A9B7C6"/>
                </a:solidFill>
                <a:latin typeface="Arial Unicode MS"/>
              </a:rPr>
              <a:t>nroDEProvincias</a:t>
            </a:r>
            <a:r>
              <a:rPr lang="es-ES" altLang="es-ES" sz="800" dirty="0">
                <a:solidFill>
                  <a:srgbClr val="A9B7C6"/>
                </a:solidFill>
                <a:latin typeface="Arial Unicode MS"/>
              </a:rPr>
              <a:t>[</a:t>
            </a:r>
            <a:r>
              <a:rPr lang="es-ES" altLang="es-ES" sz="800" dirty="0">
                <a:solidFill>
                  <a:srgbClr val="6897BB"/>
                </a:solidFill>
                <a:latin typeface="Arial Unicode MS"/>
              </a:rPr>
              <a:t>0</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Provincia()</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A9B7C6"/>
                </a:solidFill>
                <a:latin typeface="Arial Unicode MS"/>
              </a:rPr>
              <a:t>nroDEProvincias</a:t>
            </a:r>
            <a:r>
              <a:rPr lang="es-ES" altLang="es-ES" sz="800" dirty="0">
                <a:solidFill>
                  <a:srgbClr val="A9B7C6"/>
                </a:solidFill>
                <a:latin typeface="Arial Unicode MS"/>
              </a:rPr>
              <a:t>[</a:t>
            </a:r>
            <a:r>
              <a:rPr lang="es-ES" altLang="es-ES" sz="800" dirty="0">
                <a:solidFill>
                  <a:srgbClr val="6897BB"/>
                </a:solidFill>
                <a:latin typeface="Arial Unicode MS"/>
              </a:rPr>
              <a:t>1</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Provincia()</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err="1">
                <a:solidFill>
                  <a:srgbClr val="A9B7C6"/>
                </a:solidFill>
                <a:latin typeface="Arial Unicode MS"/>
              </a:rPr>
              <a:t>nroDEProvincias</a:t>
            </a:r>
            <a:r>
              <a:rPr lang="es-ES" altLang="es-ES" sz="800" dirty="0">
                <a:solidFill>
                  <a:srgbClr val="A9B7C6"/>
                </a:solidFill>
                <a:latin typeface="Arial Unicode MS"/>
              </a:rPr>
              <a:t>[</a:t>
            </a:r>
            <a:r>
              <a:rPr lang="es-ES" altLang="es-ES" sz="800" dirty="0">
                <a:solidFill>
                  <a:srgbClr val="6897BB"/>
                </a:solidFill>
                <a:latin typeface="Arial Unicode MS"/>
              </a:rPr>
              <a:t>0</a:t>
            </a:r>
            <a:r>
              <a:rPr lang="es-ES" altLang="es-ES" sz="800" dirty="0">
                <a:solidFill>
                  <a:srgbClr val="A9B7C6"/>
                </a:solidFill>
                <a:latin typeface="Arial Unicode MS"/>
              </a:rPr>
              <a:t>].</a:t>
            </a:r>
            <a:r>
              <a:rPr lang="es-ES" altLang="es-ES" sz="800" dirty="0" err="1">
                <a:solidFill>
                  <a:srgbClr val="A9B7C6"/>
                </a:solidFill>
                <a:latin typeface="Arial Unicode MS"/>
              </a:rPr>
              <a:t>setNombre</a:t>
            </a:r>
            <a:r>
              <a:rPr lang="es-ES" altLang="es-ES" sz="800" dirty="0">
                <a:solidFill>
                  <a:srgbClr val="A9B7C6"/>
                </a:solidFill>
                <a:latin typeface="Arial Unicode MS"/>
              </a:rPr>
              <a:t>(</a:t>
            </a:r>
            <a:r>
              <a:rPr lang="es-ES" altLang="es-ES" sz="800" dirty="0">
                <a:solidFill>
                  <a:srgbClr val="6A8759"/>
                </a:solidFill>
                <a:latin typeface="Arial Unicode MS"/>
              </a:rPr>
              <a:t>"</a:t>
            </a:r>
            <a:r>
              <a:rPr lang="es-ES" altLang="es-ES" sz="800" dirty="0" err="1">
                <a:solidFill>
                  <a:srgbClr val="6A8759"/>
                </a:solidFill>
                <a:latin typeface="Arial Unicode MS"/>
              </a:rPr>
              <a:t>Pacajes</a:t>
            </a:r>
            <a:r>
              <a:rPr lang="es-ES" altLang="es-ES" sz="800" dirty="0">
                <a:solidFill>
                  <a:srgbClr val="6A8759"/>
                </a:solidFill>
                <a:latin typeface="Arial Unicode MS"/>
              </a:rPr>
              <a:t>"</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A9B7C6"/>
                </a:solidFill>
                <a:latin typeface="Arial Unicode MS"/>
              </a:rPr>
              <a:t>nroDEProvincias</a:t>
            </a:r>
            <a:r>
              <a:rPr lang="es-ES" altLang="es-ES" sz="800" dirty="0">
                <a:solidFill>
                  <a:srgbClr val="A9B7C6"/>
                </a:solidFill>
                <a:latin typeface="Arial Unicode MS"/>
              </a:rPr>
              <a:t>[</a:t>
            </a:r>
            <a:r>
              <a:rPr lang="es-ES" altLang="es-ES" sz="800" dirty="0">
                <a:solidFill>
                  <a:srgbClr val="6897BB"/>
                </a:solidFill>
                <a:latin typeface="Arial Unicode MS"/>
              </a:rPr>
              <a:t>1</a:t>
            </a:r>
            <a:r>
              <a:rPr lang="es-ES" altLang="es-ES" sz="800" dirty="0">
                <a:solidFill>
                  <a:srgbClr val="A9B7C6"/>
                </a:solidFill>
                <a:latin typeface="Arial Unicode MS"/>
              </a:rPr>
              <a:t>].</a:t>
            </a:r>
            <a:r>
              <a:rPr lang="es-ES" altLang="es-ES" sz="800" dirty="0" err="1">
                <a:solidFill>
                  <a:srgbClr val="A9B7C6"/>
                </a:solidFill>
                <a:latin typeface="Arial Unicode MS"/>
              </a:rPr>
              <a:t>setNombre</a:t>
            </a:r>
            <a:r>
              <a:rPr lang="es-ES" altLang="es-ES" sz="800" dirty="0">
                <a:solidFill>
                  <a:srgbClr val="A9B7C6"/>
                </a:solidFill>
                <a:latin typeface="Arial Unicode MS"/>
              </a:rPr>
              <a:t>(</a:t>
            </a:r>
            <a:r>
              <a:rPr lang="es-ES" altLang="es-ES" sz="800" dirty="0">
                <a:solidFill>
                  <a:srgbClr val="6A8759"/>
                </a:solidFill>
                <a:latin typeface="Arial Unicode MS"/>
              </a:rPr>
              <a:t>"Los Andes"</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err="1">
                <a:solidFill>
                  <a:srgbClr val="A9B7C6"/>
                </a:solidFill>
                <a:latin typeface="Arial Unicode MS"/>
              </a:rPr>
              <a:t>dep.setNroDeProvicias</a:t>
            </a:r>
            <a:r>
              <a:rPr lang="es-ES" altLang="es-ES" sz="800" dirty="0">
                <a:solidFill>
                  <a:srgbClr val="A9B7C6"/>
                </a:solidFill>
                <a:latin typeface="Arial Unicode MS"/>
              </a:rPr>
              <a:t>(</a:t>
            </a:r>
            <a:r>
              <a:rPr lang="es-ES" altLang="es-ES" sz="800" dirty="0" err="1">
                <a:solidFill>
                  <a:srgbClr val="A9B7C6"/>
                </a:solidFill>
                <a:latin typeface="Arial Unicode MS"/>
              </a:rPr>
              <a:t>nroDEProvincias</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A9B7C6"/>
                </a:solidFill>
                <a:latin typeface="Arial Unicode MS"/>
              </a:rPr>
              <a:t>dep.muestraDepartamento</a:t>
            </a:r>
            <a:r>
              <a:rPr lang="es-ES" altLang="es-ES" sz="800" dirty="0">
                <a:solidFill>
                  <a:srgbClr val="A9B7C6"/>
                </a:solidFill>
                <a:latin typeface="Arial Unicode MS"/>
              </a:rPr>
              <a:t>(</a:t>
            </a:r>
            <a:r>
              <a:rPr lang="es-ES" altLang="es-ES" sz="800" dirty="0">
                <a:solidFill>
                  <a:srgbClr val="6897BB"/>
                </a:solidFill>
                <a:latin typeface="Arial Unicode MS"/>
              </a:rPr>
              <a:t>0</a:t>
            </a:r>
            <a:r>
              <a:rPr lang="es-ES" altLang="es-ES" sz="800" dirty="0">
                <a:solidFill>
                  <a:srgbClr val="A9B7C6"/>
                </a:solidFill>
                <a:latin typeface="Arial Unicode MS"/>
              </a:rPr>
              <a:t>)</a:t>
            </a:r>
            <a:r>
              <a:rPr lang="es-ES" altLang="es-ES" sz="800" dirty="0">
                <a:solidFill>
                  <a:srgbClr val="CC7832"/>
                </a:solidFill>
                <a:latin typeface="Arial Unicode MS"/>
              </a:rPr>
              <a:t>;</a:t>
            </a:r>
            <a:endParaRPr kumimoji="0" lang="es-ES" altLang="es-ES" sz="8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800" dirty="0">
                <a:solidFill>
                  <a:schemeClr val="bg1">
                    <a:lumMod val="65000"/>
                  </a:schemeClr>
                </a:solidFill>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chemeClr val="bg1">
                    <a:lumMod val="65000"/>
                  </a:schemeClr>
                </a:solidFill>
                <a:effectLst/>
                <a:latin typeface="Arial Unicode MS"/>
              </a:rPr>
              <a:t>}</a:t>
            </a:r>
            <a:endParaRPr kumimoji="0" lang="es-ES" altLang="es-ES" b="0" i="0" u="none" strike="noStrike" cap="none" normalizeH="0" baseline="0" dirty="0">
              <a:ln>
                <a:noFill/>
              </a:ln>
              <a:solidFill>
                <a:schemeClr val="bg1">
                  <a:lumMod val="65000"/>
                </a:schemeClr>
              </a:solidFill>
              <a:effectLst/>
              <a:latin typeface="Arial" panose="020B0604020202020204" pitchFamily="34" charset="0"/>
            </a:endParaRPr>
          </a:p>
        </p:txBody>
      </p:sp>
      <p:pic>
        <p:nvPicPr>
          <p:cNvPr id="9" name="Imagen 8">
            <a:extLst>
              <a:ext uri="{FF2B5EF4-FFF2-40B4-BE49-F238E27FC236}">
                <a16:creationId xmlns:a16="http://schemas.microsoft.com/office/drawing/2014/main" id="{9A255EF2-DFCC-463F-90A5-879A55299F11}"/>
              </a:ext>
            </a:extLst>
          </p:cNvPr>
          <p:cNvPicPr>
            <a:picLocks noChangeAspect="1"/>
          </p:cNvPicPr>
          <p:nvPr/>
        </p:nvPicPr>
        <p:blipFill>
          <a:blip r:embed="rId3"/>
          <a:stretch>
            <a:fillRect/>
          </a:stretch>
        </p:blipFill>
        <p:spPr>
          <a:xfrm>
            <a:off x="6091536" y="2571750"/>
            <a:ext cx="2574685" cy="2526236"/>
          </a:xfrm>
          <a:prstGeom prst="rect">
            <a:avLst/>
          </a:prstGeom>
        </p:spPr>
      </p:pic>
    </p:spTree>
    <p:extLst>
      <p:ext uri="{BB962C8B-B14F-4D97-AF65-F5344CB8AC3E}">
        <p14:creationId xmlns:p14="http://schemas.microsoft.com/office/powerpoint/2010/main" val="117007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13</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Generar la clase País.</a:t>
            </a:r>
            <a:endParaRPr dirty="0"/>
          </a:p>
        </p:txBody>
      </p:sp>
      <p:sp>
        <p:nvSpPr>
          <p:cNvPr id="2" name="Rectangle 1">
            <a:extLst>
              <a:ext uri="{FF2B5EF4-FFF2-40B4-BE49-F238E27FC236}">
                <a16:creationId xmlns:a16="http://schemas.microsoft.com/office/drawing/2014/main" id="{01CEC1DB-CC93-4EF4-A9EE-E8BA65F93CF2}"/>
              </a:ext>
            </a:extLst>
          </p:cNvPr>
          <p:cNvSpPr>
            <a:spLocks noChangeArrowheads="1"/>
          </p:cNvSpPr>
          <p:nvPr/>
        </p:nvSpPr>
        <p:spPr bwMode="auto">
          <a:xfrm>
            <a:off x="685800" y="1048256"/>
            <a:ext cx="314380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a:ln>
                  <a:noFill/>
                </a:ln>
                <a:solidFill>
                  <a:srgbClr val="CC7832"/>
                </a:solidFill>
                <a:effectLst/>
                <a:latin typeface="Arial Unicode MS"/>
              </a:rPr>
              <a:t>public class </a:t>
            </a:r>
            <a:r>
              <a:rPr kumimoji="0" lang="es-ES" altLang="es-ES" sz="800" b="0" i="0" u="none" strike="noStrike" cap="none" normalizeH="0" baseline="0">
                <a:ln>
                  <a:noFill/>
                </a:ln>
                <a:solidFill>
                  <a:srgbClr val="A9B7C6"/>
                </a:solidFill>
                <a:effectLst/>
                <a:latin typeface="Arial Unicode MS"/>
              </a:rPr>
              <a:t>Pais {</a:t>
            </a:r>
            <a:br>
              <a:rPr kumimoji="0" lang="es-ES" altLang="es-ES" sz="800" b="0" i="0" u="none" strike="noStrike" cap="none" normalizeH="0" baseline="0">
                <a:ln>
                  <a:noFill/>
                </a:ln>
                <a:solidFill>
                  <a:srgbClr val="A9B7C6"/>
                </a:solidFill>
                <a:effectLst/>
                <a:latin typeface="Arial Unicode MS"/>
              </a:rPr>
            </a:b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private </a:t>
            </a:r>
            <a:r>
              <a:rPr kumimoji="0" lang="es-ES" altLang="es-ES" sz="800" b="0" i="0" u="none" strike="noStrike" cap="none" normalizeH="0" baseline="0">
                <a:ln>
                  <a:noFill/>
                </a:ln>
                <a:solidFill>
                  <a:srgbClr val="A9B7C6"/>
                </a:solidFill>
                <a:effectLst/>
                <a:latin typeface="Arial Unicode MS"/>
              </a:rPr>
              <a:t>String </a:t>
            </a:r>
            <a:r>
              <a:rPr kumimoji="0" lang="es-ES" altLang="es-ES" sz="800" b="0" i="0" u="none" strike="noStrike" cap="none" normalizeH="0" baseline="0">
                <a:ln>
                  <a:noFill/>
                </a:ln>
                <a:solidFill>
                  <a:srgbClr val="9876AA"/>
                </a:solidFill>
                <a:effectLst/>
                <a:latin typeface="Arial Unicode MS"/>
              </a:rPr>
              <a:t>nombre</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private int </a:t>
            </a:r>
            <a:r>
              <a:rPr kumimoji="0" lang="es-ES" altLang="es-ES" sz="800" b="0" i="0" u="none" strike="noStrike" cap="none" normalizeH="0" baseline="0">
                <a:ln>
                  <a:noFill/>
                </a:ln>
                <a:solidFill>
                  <a:srgbClr val="9876AA"/>
                </a:solidFill>
                <a:effectLst/>
                <a:latin typeface="Arial Unicode MS"/>
              </a:rPr>
              <a:t>nroDEpartamentos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private </a:t>
            </a:r>
            <a:r>
              <a:rPr kumimoji="0" lang="es-ES" altLang="es-ES" sz="800" b="0" i="0" u="none" strike="noStrike" cap="none" normalizeH="0" baseline="0">
                <a:ln>
                  <a:noFill/>
                </a:ln>
                <a:solidFill>
                  <a:srgbClr val="A9B7C6"/>
                </a:solidFill>
                <a:effectLst/>
                <a:latin typeface="Arial Unicode MS"/>
              </a:rPr>
              <a:t>Departamento[] </a:t>
            </a:r>
            <a:r>
              <a:rPr kumimoji="0" lang="es-ES" altLang="es-ES" sz="800" b="0" i="0" u="none" strike="noStrike" cap="none" normalizeH="0" baseline="0">
                <a:ln>
                  <a:noFill/>
                </a:ln>
                <a:solidFill>
                  <a:srgbClr val="9876AA"/>
                </a:solidFill>
                <a:effectLst/>
                <a:latin typeface="Arial Unicode MS"/>
              </a:rPr>
              <a:t>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public </a:t>
            </a:r>
            <a:r>
              <a:rPr kumimoji="0" lang="es-ES" altLang="es-ES" sz="800" b="0" i="0" u="none" strike="noStrike" cap="none" normalizeH="0" baseline="0">
                <a:ln>
                  <a:noFill/>
                </a:ln>
                <a:solidFill>
                  <a:srgbClr val="FFC66D"/>
                </a:solidFill>
                <a:effectLst/>
                <a:latin typeface="Arial Unicode MS"/>
              </a:rPr>
              <a:t>Pais</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Departamento[] nroDepartamentos = </a:t>
            </a:r>
            <a:r>
              <a:rPr kumimoji="0" lang="es-ES" altLang="es-ES" sz="800" b="0" i="0" u="none" strike="noStrike" cap="none" normalizeH="0" baseline="0">
                <a:ln>
                  <a:noFill/>
                </a:ln>
                <a:solidFill>
                  <a:srgbClr val="CC7832"/>
                </a:solidFill>
                <a:effectLst/>
                <a:latin typeface="Arial Unicode MS"/>
              </a:rPr>
              <a:t>new </a:t>
            </a:r>
            <a:r>
              <a:rPr kumimoji="0" lang="es-ES" altLang="es-ES" sz="800" b="0" i="0" u="none" strike="noStrike" cap="none" normalizeH="0" baseline="0">
                <a:ln>
                  <a:noFill/>
                </a:ln>
                <a:solidFill>
                  <a:srgbClr val="A9B7C6"/>
                </a:solidFill>
                <a:effectLst/>
                <a:latin typeface="Arial Unicode MS"/>
              </a:rPr>
              <a:t>Departamento[</a:t>
            </a:r>
            <a:r>
              <a:rPr kumimoji="0" lang="es-ES" altLang="es-ES" sz="800" b="0" i="0" u="none" strike="noStrike" cap="none" normalizeH="0" baseline="0">
                <a:ln>
                  <a:noFill/>
                </a:ln>
                <a:solidFill>
                  <a:srgbClr val="6897BB"/>
                </a:solidFill>
                <a:effectLst/>
                <a:latin typeface="Arial Unicode MS"/>
              </a:rPr>
              <a:t>0</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this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9876AA"/>
                </a:solidFill>
                <a:effectLst/>
                <a:latin typeface="Arial Unicode MS"/>
              </a:rPr>
              <a:t>nombre </a:t>
            </a: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6A8759"/>
                </a:solidFill>
                <a:effectLst/>
                <a:latin typeface="Arial Unicode MS"/>
              </a:rPr>
              <a:t>" "</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this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9876AA"/>
                </a:solidFill>
                <a:effectLst/>
                <a:latin typeface="Arial Unicode MS"/>
              </a:rPr>
              <a:t>nroDEpartamentos </a:t>
            </a: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6897BB"/>
                </a:solidFill>
                <a:effectLst/>
                <a:latin typeface="Arial Unicode MS"/>
              </a:rPr>
              <a:t>0</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this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9876AA"/>
                </a:solidFill>
                <a:effectLst/>
                <a:latin typeface="Arial Unicode MS"/>
              </a:rPr>
              <a:t>departamentos </a:t>
            </a:r>
            <a:r>
              <a:rPr kumimoji="0" lang="es-ES" altLang="es-ES" sz="800" b="0" i="0" u="none" strike="noStrike" cap="none" normalizeH="0" baseline="0">
                <a:ln>
                  <a:noFill/>
                </a:ln>
                <a:solidFill>
                  <a:srgbClr val="A9B7C6"/>
                </a:solidFill>
                <a:effectLst/>
                <a:latin typeface="Arial Unicode MS"/>
              </a:rPr>
              <a:t>= nroDepartamentos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public </a:t>
            </a:r>
            <a:r>
              <a:rPr kumimoji="0" lang="es-ES" altLang="es-ES" sz="800" b="0" i="0" u="none" strike="noStrike" cap="none" normalizeH="0" baseline="0">
                <a:ln>
                  <a:noFill/>
                </a:ln>
                <a:solidFill>
                  <a:srgbClr val="A9B7C6"/>
                </a:solidFill>
                <a:effectLst/>
                <a:latin typeface="Arial Unicode MS"/>
              </a:rPr>
              <a:t>String </a:t>
            </a:r>
            <a:r>
              <a:rPr kumimoji="0" lang="es-ES" altLang="es-ES" sz="800" b="0" i="0" u="none" strike="noStrike" cap="none" normalizeH="0" baseline="0">
                <a:ln>
                  <a:noFill/>
                </a:ln>
                <a:solidFill>
                  <a:srgbClr val="FFC66D"/>
                </a:solidFill>
                <a:effectLst/>
                <a:latin typeface="Arial Unicode MS"/>
              </a:rPr>
              <a:t>getNombre</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return  </a:t>
            </a:r>
            <a:r>
              <a:rPr kumimoji="0" lang="es-ES" altLang="es-ES" sz="800" b="0" i="0" u="none" strike="noStrike" cap="none" normalizeH="0" baseline="0">
                <a:ln>
                  <a:noFill/>
                </a:ln>
                <a:solidFill>
                  <a:srgbClr val="9876AA"/>
                </a:solidFill>
                <a:effectLst/>
                <a:latin typeface="Arial Unicode MS"/>
              </a:rPr>
              <a:t>nombre</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public int </a:t>
            </a:r>
            <a:r>
              <a:rPr kumimoji="0" lang="es-ES" altLang="es-ES" sz="800" b="0" i="0" u="none" strike="noStrike" cap="none" normalizeH="0" baseline="0">
                <a:ln>
                  <a:noFill/>
                </a:ln>
                <a:solidFill>
                  <a:srgbClr val="FFC66D"/>
                </a:solidFill>
                <a:effectLst/>
                <a:latin typeface="Arial Unicode MS"/>
              </a:rPr>
              <a:t>getNroDEpartamentos</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return </a:t>
            </a:r>
            <a:r>
              <a:rPr kumimoji="0" lang="es-ES" altLang="es-ES" sz="800" b="0" i="0" u="none" strike="noStrike" cap="none" normalizeH="0" baseline="0">
                <a:ln>
                  <a:noFill/>
                </a:ln>
                <a:solidFill>
                  <a:srgbClr val="9876AA"/>
                </a:solidFill>
                <a:effectLst/>
                <a:latin typeface="Arial Unicode MS"/>
              </a:rPr>
              <a:t>nroDEpartamentos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public </a:t>
            </a:r>
            <a:r>
              <a:rPr kumimoji="0" lang="es-ES" altLang="es-ES" sz="800" b="0" i="0" u="none" strike="noStrike" cap="none" normalizeH="0" baseline="0">
                <a:ln>
                  <a:noFill/>
                </a:ln>
                <a:solidFill>
                  <a:srgbClr val="A9B7C6"/>
                </a:solidFill>
                <a:effectLst/>
                <a:latin typeface="Arial Unicode MS"/>
              </a:rPr>
              <a:t>Departamento[] </a:t>
            </a:r>
            <a:r>
              <a:rPr kumimoji="0" lang="es-ES" altLang="es-ES" sz="800" b="0" i="0" u="none" strike="noStrike" cap="none" normalizeH="0" baseline="0">
                <a:ln>
                  <a:noFill/>
                </a:ln>
                <a:solidFill>
                  <a:srgbClr val="FFC66D"/>
                </a:solidFill>
                <a:effectLst/>
                <a:latin typeface="Arial Unicode MS"/>
              </a:rPr>
              <a:t>getDepartamentos</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return </a:t>
            </a:r>
            <a:r>
              <a:rPr kumimoji="0" lang="es-ES" altLang="es-ES" sz="800" b="0" i="0" u="none" strike="noStrike" cap="none" normalizeH="0" baseline="0">
                <a:ln>
                  <a:noFill/>
                </a:ln>
                <a:solidFill>
                  <a:srgbClr val="9876AA"/>
                </a:solidFill>
                <a:effectLst/>
                <a:latin typeface="Arial Unicode MS"/>
              </a:rPr>
              <a:t>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a:t>
            </a:r>
            <a:endParaRPr kumimoji="0" lang="es-ES" altLang="es-ES"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6A51B3B-4DF6-4653-8C3A-3A9C68F81785}"/>
              </a:ext>
            </a:extLst>
          </p:cNvPr>
          <p:cNvSpPr>
            <a:spLocks noChangeArrowheads="1"/>
          </p:cNvSpPr>
          <p:nvPr/>
        </p:nvSpPr>
        <p:spPr bwMode="auto">
          <a:xfrm>
            <a:off x="4030980" y="1048256"/>
            <a:ext cx="4233851"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a:ln>
                  <a:noFill/>
                </a:ln>
                <a:solidFill>
                  <a:srgbClr val="CC7832"/>
                </a:solidFill>
                <a:effectLst/>
                <a:latin typeface="Arial Unicode MS"/>
              </a:rPr>
              <a:t>public void </a:t>
            </a:r>
            <a:r>
              <a:rPr kumimoji="0" lang="es-ES" altLang="es-ES" sz="800" b="0" i="0" u="none" strike="noStrike" cap="none" normalizeH="0" baseline="0">
                <a:ln>
                  <a:noFill/>
                </a:ln>
                <a:solidFill>
                  <a:srgbClr val="FFC66D"/>
                </a:solidFill>
                <a:effectLst/>
                <a:latin typeface="Arial Unicode MS"/>
              </a:rPr>
              <a:t>setNombre</a:t>
            </a:r>
            <a:r>
              <a:rPr kumimoji="0" lang="es-ES" altLang="es-ES" sz="800" b="0" i="0" u="none" strike="noStrike" cap="none" normalizeH="0" baseline="0">
                <a:ln>
                  <a:noFill/>
                </a:ln>
                <a:solidFill>
                  <a:srgbClr val="A9B7C6"/>
                </a:solidFill>
                <a:effectLst/>
                <a:latin typeface="Arial Unicode MS"/>
              </a:rPr>
              <a:t>(String nombre){</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this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9876AA"/>
                </a:solidFill>
                <a:effectLst/>
                <a:latin typeface="Arial Unicode MS"/>
              </a:rPr>
              <a:t>nombre</a:t>
            </a:r>
            <a:r>
              <a:rPr kumimoji="0" lang="es-ES" altLang="es-ES" sz="800" b="0" i="0" u="none" strike="noStrike" cap="none" normalizeH="0" baseline="0">
                <a:ln>
                  <a:noFill/>
                </a:ln>
                <a:solidFill>
                  <a:srgbClr val="A9B7C6"/>
                </a:solidFill>
                <a:effectLst/>
                <a:latin typeface="Arial Unicode MS"/>
              </a:rPr>
              <a:t>= nombre</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CC7832"/>
                </a:solidFill>
                <a:effectLst/>
                <a:latin typeface="Arial Unicode MS"/>
              </a:rPr>
              <a:t>public void </a:t>
            </a:r>
            <a:r>
              <a:rPr kumimoji="0" lang="es-ES" altLang="es-ES" sz="800" b="0" i="0" u="none" strike="noStrike" cap="none" normalizeH="0" baseline="0">
                <a:ln>
                  <a:noFill/>
                </a:ln>
                <a:solidFill>
                  <a:srgbClr val="FFC66D"/>
                </a:solidFill>
                <a:effectLst/>
                <a:latin typeface="Arial Unicode MS"/>
              </a:rPr>
              <a:t>setNroDEpartamentos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int </a:t>
            </a:r>
            <a:r>
              <a:rPr kumimoji="0" lang="es-ES" altLang="es-ES" sz="800" b="0" i="0" u="none" strike="noStrike" cap="none" normalizeH="0" baseline="0">
                <a:ln>
                  <a:noFill/>
                </a:ln>
                <a:solidFill>
                  <a:srgbClr val="A9B7C6"/>
                </a:solidFill>
                <a:effectLst/>
                <a:latin typeface="Arial Unicode MS"/>
              </a:rPr>
              <a:t>nroDEpartamentos){</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this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9876AA"/>
                </a:solidFill>
                <a:effectLst/>
                <a:latin typeface="Arial Unicode MS"/>
              </a:rPr>
              <a:t>nroDEpartamentos</a:t>
            </a:r>
            <a:r>
              <a:rPr kumimoji="0" lang="es-ES" altLang="es-ES" sz="800" b="0" i="0" u="none" strike="noStrike" cap="none" normalizeH="0" baseline="0">
                <a:ln>
                  <a:noFill/>
                </a:ln>
                <a:solidFill>
                  <a:srgbClr val="A9B7C6"/>
                </a:solidFill>
                <a:effectLst/>
                <a:latin typeface="Arial Unicode MS"/>
              </a:rPr>
              <a:t>=nroDEpartamentos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CC7832"/>
                </a:solidFill>
                <a:effectLst/>
                <a:latin typeface="Arial Unicode MS"/>
              </a:rPr>
              <a:t>public void </a:t>
            </a:r>
            <a:r>
              <a:rPr kumimoji="0" lang="es-ES" altLang="es-ES" sz="800" b="0" i="0" u="none" strike="noStrike" cap="none" normalizeH="0" baseline="0">
                <a:ln>
                  <a:noFill/>
                </a:ln>
                <a:solidFill>
                  <a:srgbClr val="FFC66D"/>
                </a:solidFill>
                <a:effectLst/>
                <a:latin typeface="Arial Unicode MS"/>
              </a:rPr>
              <a:t>setDepartamentos</a:t>
            </a:r>
            <a:r>
              <a:rPr kumimoji="0" lang="es-ES" altLang="es-ES" sz="800" b="0" i="0" u="none" strike="noStrike" cap="none" normalizeH="0" baseline="0">
                <a:ln>
                  <a:noFill/>
                </a:ln>
                <a:solidFill>
                  <a:srgbClr val="A9B7C6"/>
                </a:solidFill>
                <a:effectLst/>
                <a:latin typeface="Arial Unicode MS"/>
              </a:rPr>
              <a:t>(Departamento[] departamentos){</a:t>
            </a:r>
            <a:br>
              <a:rPr kumimoji="0" lang="es-ES" altLang="es-ES" sz="800" b="0" i="0" u="none" strike="noStrike" cap="none" normalizeH="0" baseline="0">
                <a:ln>
                  <a:noFill/>
                </a:ln>
                <a:solidFill>
                  <a:srgbClr val="A9B7C6"/>
                </a:solidFill>
                <a:effectLst/>
                <a:latin typeface="Arial Unicode MS"/>
              </a:rPr>
            </a:b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this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9876AA"/>
                </a:solidFill>
                <a:effectLst/>
                <a:latin typeface="Arial Unicode MS"/>
              </a:rPr>
              <a:t>departamentos</a:t>
            </a:r>
            <a:r>
              <a:rPr kumimoji="0" lang="es-ES" altLang="es-ES" sz="800" b="0" i="0" u="none" strike="noStrike" cap="none" normalizeH="0" baseline="0">
                <a:ln>
                  <a:noFill/>
                </a:ln>
                <a:solidFill>
                  <a:srgbClr val="A9B7C6"/>
                </a:solidFill>
                <a:effectLst/>
                <a:latin typeface="Arial Unicode MS"/>
              </a:rPr>
              <a:t>=departamentos</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CC7832"/>
                </a:solidFill>
                <a:effectLst/>
                <a:latin typeface="Arial Unicode MS"/>
              </a:rPr>
              <a:t>public void </a:t>
            </a:r>
            <a:r>
              <a:rPr kumimoji="0" lang="es-ES" altLang="es-ES" sz="800" b="0" i="0" u="none" strike="noStrike" cap="none" normalizeH="0" baseline="0">
                <a:ln>
                  <a:noFill/>
                </a:ln>
                <a:solidFill>
                  <a:srgbClr val="FFC66D"/>
                </a:solidFill>
                <a:effectLst/>
                <a:latin typeface="Arial Unicode MS"/>
              </a:rPr>
              <a:t>muestraPais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int </a:t>
            </a:r>
            <a:r>
              <a:rPr kumimoji="0" lang="es-ES" altLang="es-ES" sz="800" b="0" i="0" u="none" strike="noStrike" cap="none" normalizeH="0" baseline="0">
                <a:ln>
                  <a:noFill/>
                </a:ln>
                <a:solidFill>
                  <a:srgbClr val="A9B7C6"/>
                </a:solidFill>
                <a:effectLst/>
                <a:latin typeface="Arial Unicode MS"/>
              </a:rPr>
              <a:t>especifico){</a:t>
            </a:r>
            <a:br>
              <a:rPr kumimoji="0" lang="es-ES" altLang="es-ES" sz="800" b="0" i="0" u="none" strike="noStrike" cap="none" normalizeH="0" baseline="0">
                <a:ln>
                  <a:noFill/>
                </a:ln>
                <a:solidFill>
                  <a:srgbClr val="A9B7C6"/>
                </a:solidFill>
                <a:effectLst/>
                <a:latin typeface="Arial Unicode MS"/>
              </a:rPr>
            </a:b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for</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int </a:t>
            </a:r>
            <a:r>
              <a:rPr kumimoji="0" lang="es-ES" altLang="es-ES" sz="800" b="0" i="0" u="none" strike="noStrike" cap="none" normalizeH="0" baseline="0">
                <a:ln>
                  <a:noFill/>
                </a:ln>
                <a:solidFill>
                  <a:srgbClr val="A9B7C6"/>
                </a:solidFill>
                <a:effectLst/>
                <a:latin typeface="Arial Unicode MS"/>
              </a:rPr>
              <a:t>i=especifico</a:t>
            </a: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i &lt; </a:t>
            </a:r>
            <a:r>
              <a:rPr kumimoji="0" lang="es-ES" altLang="es-ES" sz="800" b="0" i="0" u="none" strike="noStrike" cap="none" normalizeH="0" baseline="0">
                <a:ln>
                  <a:noFill/>
                </a:ln>
                <a:solidFill>
                  <a:srgbClr val="CC7832"/>
                </a:solidFill>
                <a:effectLst/>
                <a:latin typeface="Arial Unicode MS"/>
              </a:rPr>
              <a:t>this</a:t>
            </a:r>
            <a:r>
              <a:rPr kumimoji="0" lang="es-ES" altLang="es-ES" sz="800" b="0" i="0" u="none" strike="noStrike" cap="none" normalizeH="0" baseline="0">
                <a:ln>
                  <a:noFill/>
                </a:ln>
                <a:solidFill>
                  <a:srgbClr val="A9B7C6"/>
                </a:solidFill>
                <a:effectLst/>
                <a:latin typeface="Arial Unicode MS"/>
              </a:rPr>
              <a:t>.getNroDEpartamentos() </a:t>
            </a: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i++){</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System.</a:t>
            </a:r>
            <a:r>
              <a:rPr kumimoji="0" lang="es-ES" altLang="es-ES" sz="800" b="0" i="1" u="none" strike="noStrike" cap="none" normalizeH="0" baseline="0">
                <a:ln>
                  <a:noFill/>
                </a:ln>
                <a:solidFill>
                  <a:srgbClr val="9876AA"/>
                </a:solidFill>
                <a:effectLst/>
                <a:latin typeface="Arial Unicode MS"/>
              </a:rPr>
              <a:t>out</a:t>
            </a:r>
            <a:r>
              <a:rPr kumimoji="0" lang="es-ES" altLang="es-ES" sz="800" b="0" i="0" u="none" strike="noStrike" cap="none" normalizeH="0" baseline="0">
                <a:ln>
                  <a:noFill/>
                </a:ln>
                <a:solidFill>
                  <a:srgbClr val="A9B7C6"/>
                </a:solidFill>
                <a:effectLst/>
                <a:latin typeface="Arial Unicode MS"/>
              </a:rPr>
              <a:t>.println(</a:t>
            </a:r>
            <a:r>
              <a:rPr kumimoji="0" lang="es-ES" altLang="es-ES" sz="800" b="0" i="0" u="none" strike="noStrike" cap="none" normalizeH="0" baseline="0">
                <a:ln>
                  <a:noFill/>
                </a:ln>
                <a:solidFill>
                  <a:srgbClr val="6A8759"/>
                </a:solidFill>
                <a:effectLst/>
                <a:latin typeface="Arial Unicode MS"/>
              </a:rPr>
              <a:t>" DEPARTAMENTO:"</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this</a:t>
            </a:r>
            <a:r>
              <a:rPr kumimoji="0" lang="es-ES" altLang="es-ES" sz="800" b="0" i="0" u="none" strike="noStrike" cap="none" normalizeH="0" baseline="0">
                <a:ln>
                  <a:noFill/>
                </a:ln>
                <a:solidFill>
                  <a:srgbClr val="A9B7C6"/>
                </a:solidFill>
                <a:effectLst/>
                <a:latin typeface="Arial Unicode MS"/>
              </a:rPr>
              <a:t>.getDepartamentos()[i].getNombre1())</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endParaRPr kumimoji="0" lang="es-ES" altLang="es-E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262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13</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Generar la clase País.</a:t>
            </a:r>
            <a:endParaRPr dirty="0"/>
          </a:p>
        </p:txBody>
      </p:sp>
      <p:sp>
        <p:nvSpPr>
          <p:cNvPr id="12" name="Rectangle 2">
            <a:extLst>
              <a:ext uri="{FF2B5EF4-FFF2-40B4-BE49-F238E27FC236}">
                <a16:creationId xmlns:a16="http://schemas.microsoft.com/office/drawing/2014/main" id="{291BCD4A-F13D-48A6-A523-5181275EB478}"/>
              </a:ext>
            </a:extLst>
          </p:cNvPr>
          <p:cNvSpPr>
            <a:spLocks noChangeArrowheads="1"/>
          </p:cNvSpPr>
          <p:nvPr/>
        </p:nvSpPr>
        <p:spPr bwMode="auto">
          <a:xfrm>
            <a:off x="1432195" y="1294409"/>
            <a:ext cx="2747868"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static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args</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808080"/>
                </a:solidFill>
                <a:effectLst/>
                <a:latin typeface="Arial Unicode MS"/>
              </a:rPr>
            </a:br>
            <a:r>
              <a:rPr kumimoji="0" lang="es-ES" altLang="es-ES" sz="800" b="0" i="0" u="none" strike="noStrike" cap="none" normalizeH="0" baseline="0" dirty="0">
                <a:ln>
                  <a:noFill/>
                </a:ln>
                <a:solidFill>
                  <a:srgbClr val="808080"/>
                </a:solidFill>
                <a:effectLst/>
                <a:latin typeface="Arial Unicode MS"/>
              </a:rPr>
              <a:t>        </a:t>
            </a:r>
            <a:r>
              <a:rPr lang="es-ES" altLang="es-ES" sz="800" dirty="0" err="1">
                <a:solidFill>
                  <a:srgbClr val="A9B7C6"/>
                </a:solidFill>
                <a:latin typeface="Arial Unicode MS"/>
              </a:rPr>
              <a:t>Pais</a:t>
            </a:r>
            <a:r>
              <a:rPr lang="es-ES" altLang="es-ES" sz="800" dirty="0">
                <a:solidFill>
                  <a:srgbClr val="A9B7C6"/>
                </a:solidFill>
                <a:latin typeface="Arial Unicode MS"/>
              </a:rPr>
              <a:t> </a:t>
            </a:r>
            <a:r>
              <a:rPr lang="es-ES" altLang="es-ES" sz="800" dirty="0" err="1">
                <a:solidFill>
                  <a:srgbClr val="A9B7C6"/>
                </a:solidFill>
                <a:latin typeface="Arial Unicode MS"/>
              </a:rPr>
              <a:t>ps</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err="1">
                <a:solidFill>
                  <a:srgbClr val="A9B7C6"/>
                </a:solidFill>
                <a:latin typeface="Arial Unicode MS"/>
              </a:rPr>
              <a:t>Pais</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A9B7C6"/>
                </a:solidFill>
                <a:latin typeface="Arial Unicode MS"/>
              </a:rPr>
              <a:t>ps.setNombre</a:t>
            </a:r>
            <a:r>
              <a:rPr lang="es-ES" altLang="es-ES" sz="800" dirty="0">
                <a:solidFill>
                  <a:srgbClr val="A9B7C6"/>
                </a:solidFill>
                <a:latin typeface="Arial Unicode MS"/>
              </a:rPr>
              <a:t>(</a:t>
            </a:r>
            <a:r>
              <a:rPr lang="es-ES" altLang="es-ES" sz="800" dirty="0">
                <a:solidFill>
                  <a:srgbClr val="6A8759"/>
                </a:solidFill>
                <a:latin typeface="Arial Unicode MS"/>
              </a:rPr>
              <a:t>"BOLIVVIA"</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A9B7C6"/>
                </a:solidFill>
                <a:latin typeface="Arial Unicode MS"/>
              </a:rPr>
              <a:t>ps.setNroDEpartamentos</a:t>
            </a:r>
            <a:r>
              <a:rPr lang="es-ES" altLang="es-ES" sz="800" dirty="0">
                <a:solidFill>
                  <a:srgbClr val="A9B7C6"/>
                </a:solidFill>
                <a:latin typeface="Arial Unicode MS"/>
              </a:rPr>
              <a:t>(</a:t>
            </a:r>
            <a:r>
              <a:rPr lang="es-ES" altLang="es-ES" sz="800" dirty="0">
                <a:solidFill>
                  <a:srgbClr val="6897BB"/>
                </a:solidFill>
                <a:latin typeface="Arial Unicode MS"/>
              </a:rPr>
              <a:t>3</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a:solidFill>
                  <a:srgbClr val="A9B7C6"/>
                </a:solidFill>
                <a:latin typeface="Arial Unicode MS"/>
              </a:rPr>
              <a:t>Departamento[] departamentos = </a:t>
            </a:r>
            <a:r>
              <a:rPr lang="es-ES" altLang="es-ES" sz="800" dirty="0">
                <a:solidFill>
                  <a:srgbClr val="CC7832"/>
                </a:solidFill>
                <a:latin typeface="Arial Unicode MS"/>
              </a:rPr>
              <a:t>new </a:t>
            </a:r>
            <a:r>
              <a:rPr lang="es-ES" altLang="es-ES" sz="800" dirty="0">
                <a:solidFill>
                  <a:srgbClr val="A9B7C6"/>
                </a:solidFill>
                <a:latin typeface="Arial Unicode MS"/>
              </a:rPr>
              <a:t>Departamento[</a:t>
            </a:r>
            <a:r>
              <a:rPr lang="es-ES" altLang="es-ES" sz="800" dirty="0">
                <a:solidFill>
                  <a:srgbClr val="6897BB"/>
                </a:solidFill>
                <a:latin typeface="Arial Unicode MS"/>
              </a:rPr>
              <a:t>3</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a:solidFill>
                  <a:srgbClr val="A9B7C6"/>
                </a:solidFill>
                <a:latin typeface="Arial Unicode MS"/>
              </a:rPr>
              <a:t>departamentos[</a:t>
            </a:r>
            <a:r>
              <a:rPr lang="es-ES" altLang="es-ES" sz="800" dirty="0">
                <a:solidFill>
                  <a:srgbClr val="6897BB"/>
                </a:solidFill>
                <a:latin typeface="Arial Unicode MS"/>
              </a:rPr>
              <a:t>0</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Departamento()</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a:solidFill>
                  <a:srgbClr val="A9B7C6"/>
                </a:solidFill>
                <a:latin typeface="Arial Unicode MS"/>
              </a:rPr>
              <a:t>departamentos[</a:t>
            </a:r>
            <a:r>
              <a:rPr lang="es-ES" altLang="es-ES" sz="800" dirty="0">
                <a:solidFill>
                  <a:srgbClr val="6897BB"/>
                </a:solidFill>
                <a:latin typeface="Arial Unicode MS"/>
              </a:rPr>
              <a:t>1</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Departamento()</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a:solidFill>
                  <a:srgbClr val="A9B7C6"/>
                </a:solidFill>
                <a:latin typeface="Arial Unicode MS"/>
              </a:rPr>
              <a:t>departamentos[</a:t>
            </a:r>
            <a:r>
              <a:rPr lang="es-ES" altLang="es-ES" sz="800" dirty="0">
                <a:solidFill>
                  <a:srgbClr val="6897BB"/>
                </a:solidFill>
                <a:latin typeface="Arial Unicode MS"/>
              </a:rPr>
              <a:t>2</a:t>
            </a:r>
            <a:r>
              <a:rPr lang="es-ES" altLang="es-ES" sz="800" dirty="0">
                <a:solidFill>
                  <a:srgbClr val="A9B7C6"/>
                </a:solidFill>
                <a:latin typeface="Arial Unicode MS"/>
              </a:rPr>
              <a:t>] = </a:t>
            </a:r>
            <a:r>
              <a:rPr lang="es-ES" altLang="es-ES" sz="800" dirty="0">
                <a:solidFill>
                  <a:srgbClr val="CC7832"/>
                </a:solidFill>
                <a:latin typeface="Arial Unicode MS"/>
              </a:rPr>
              <a:t>new </a:t>
            </a:r>
            <a:r>
              <a:rPr lang="es-ES" altLang="es-ES" sz="800" dirty="0">
                <a:solidFill>
                  <a:srgbClr val="A9B7C6"/>
                </a:solidFill>
                <a:latin typeface="Arial Unicode MS"/>
              </a:rPr>
              <a:t>Departamento()</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a:solidFill>
                  <a:srgbClr val="A9B7C6"/>
                </a:solidFill>
                <a:latin typeface="Arial Unicode MS"/>
              </a:rPr>
              <a:t>departamentos[</a:t>
            </a:r>
            <a:r>
              <a:rPr lang="es-ES" altLang="es-ES" sz="800" dirty="0">
                <a:solidFill>
                  <a:srgbClr val="6897BB"/>
                </a:solidFill>
                <a:latin typeface="Arial Unicode MS"/>
              </a:rPr>
              <a:t>0</a:t>
            </a:r>
            <a:r>
              <a:rPr lang="es-ES" altLang="es-ES" sz="800" dirty="0">
                <a:solidFill>
                  <a:srgbClr val="A9B7C6"/>
                </a:solidFill>
                <a:latin typeface="Arial Unicode MS"/>
              </a:rPr>
              <a:t>].</a:t>
            </a:r>
            <a:r>
              <a:rPr lang="es-ES" altLang="es-ES" sz="800" dirty="0" err="1">
                <a:solidFill>
                  <a:srgbClr val="A9B7C6"/>
                </a:solidFill>
                <a:latin typeface="Arial Unicode MS"/>
              </a:rPr>
              <a:t>setNombre</a:t>
            </a:r>
            <a:r>
              <a:rPr lang="es-ES" altLang="es-ES" sz="800" dirty="0">
                <a:solidFill>
                  <a:srgbClr val="A9B7C6"/>
                </a:solidFill>
                <a:latin typeface="Arial Unicode MS"/>
              </a:rPr>
              <a:t>(</a:t>
            </a:r>
            <a:r>
              <a:rPr lang="es-ES" altLang="es-ES" sz="800" dirty="0">
                <a:solidFill>
                  <a:srgbClr val="6A8759"/>
                </a:solidFill>
                <a:latin typeface="Arial Unicode MS"/>
              </a:rPr>
              <a:t>"La Paz"</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a:solidFill>
                  <a:srgbClr val="A9B7C6"/>
                </a:solidFill>
                <a:latin typeface="Arial Unicode MS"/>
              </a:rPr>
              <a:t>departamentos[</a:t>
            </a:r>
            <a:r>
              <a:rPr lang="es-ES" altLang="es-ES" sz="800" dirty="0">
                <a:solidFill>
                  <a:srgbClr val="6897BB"/>
                </a:solidFill>
                <a:latin typeface="Arial Unicode MS"/>
              </a:rPr>
              <a:t>1</a:t>
            </a:r>
            <a:r>
              <a:rPr lang="es-ES" altLang="es-ES" sz="800" dirty="0">
                <a:solidFill>
                  <a:srgbClr val="A9B7C6"/>
                </a:solidFill>
                <a:latin typeface="Arial Unicode MS"/>
              </a:rPr>
              <a:t>].</a:t>
            </a:r>
            <a:r>
              <a:rPr lang="es-ES" altLang="es-ES" sz="800" dirty="0" err="1">
                <a:solidFill>
                  <a:srgbClr val="A9B7C6"/>
                </a:solidFill>
                <a:latin typeface="Arial Unicode MS"/>
              </a:rPr>
              <a:t>setNombre</a:t>
            </a:r>
            <a:r>
              <a:rPr lang="es-ES" altLang="es-ES" sz="800" dirty="0">
                <a:solidFill>
                  <a:srgbClr val="A9B7C6"/>
                </a:solidFill>
                <a:latin typeface="Arial Unicode MS"/>
              </a:rPr>
              <a:t>(</a:t>
            </a:r>
            <a:r>
              <a:rPr lang="es-ES" altLang="es-ES" sz="800" dirty="0">
                <a:solidFill>
                  <a:srgbClr val="6A8759"/>
                </a:solidFill>
                <a:latin typeface="Arial Unicode MS"/>
              </a:rPr>
              <a:t>"Cocha Bamba"</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a:solidFill>
                  <a:srgbClr val="A9B7C6"/>
                </a:solidFill>
                <a:latin typeface="Arial Unicode MS"/>
              </a:rPr>
              <a:t>departamentos[</a:t>
            </a:r>
            <a:r>
              <a:rPr lang="es-ES" altLang="es-ES" sz="800" dirty="0">
                <a:solidFill>
                  <a:srgbClr val="6897BB"/>
                </a:solidFill>
                <a:latin typeface="Arial Unicode MS"/>
              </a:rPr>
              <a:t>2</a:t>
            </a:r>
            <a:r>
              <a:rPr lang="es-ES" altLang="es-ES" sz="800" dirty="0">
                <a:solidFill>
                  <a:srgbClr val="A9B7C6"/>
                </a:solidFill>
                <a:latin typeface="Arial Unicode MS"/>
              </a:rPr>
              <a:t>].</a:t>
            </a:r>
            <a:r>
              <a:rPr lang="es-ES" altLang="es-ES" sz="800" dirty="0" err="1">
                <a:solidFill>
                  <a:srgbClr val="A9B7C6"/>
                </a:solidFill>
                <a:latin typeface="Arial Unicode MS"/>
              </a:rPr>
              <a:t>setNombre</a:t>
            </a:r>
            <a:r>
              <a:rPr lang="es-ES" altLang="es-ES" sz="800" dirty="0">
                <a:solidFill>
                  <a:srgbClr val="A9B7C6"/>
                </a:solidFill>
                <a:latin typeface="Arial Unicode MS"/>
              </a:rPr>
              <a:t>(</a:t>
            </a:r>
            <a:r>
              <a:rPr lang="es-ES" altLang="es-ES" sz="800" dirty="0">
                <a:solidFill>
                  <a:srgbClr val="6A8759"/>
                </a:solidFill>
                <a:latin typeface="Arial Unicode MS"/>
              </a:rPr>
              <a:t>"Santa Cruz"</a:t>
            </a:r>
            <a:r>
              <a:rPr lang="es-ES" altLang="es-ES" sz="800" dirty="0">
                <a:solidFill>
                  <a:srgbClr val="A9B7C6"/>
                </a:solidFill>
                <a:latin typeface="Arial Unicode MS"/>
              </a:rPr>
              <a:t>)</a:t>
            </a:r>
            <a:r>
              <a:rPr lang="es-ES" altLang="es-ES" sz="800" dirty="0">
                <a:solidFill>
                  <a:srgbClr val="CC7832"/>
                </a:solidFill>
                <a:latin typeface="Arial Unicode MS"/>
              </a:rPr>
              <a:t>;</a:t>
            </a:r>
            <a:br>
              <a:rPr lang="es-ES" altLang="es-ES" sz="800" dirty="0">
                <a:solidFill>
                  <a:srgbClr val="CC7832"/>
                </a:solidFill>
                <a:latin typeface="Arial Unicode MS"/>
              </a:rPr>
            </a:br>
            <a:br>
              <a:rPr lang="es-ES" altLang="es-ES" sz="800" dirty="0">
                <a:solidFill>
                  <a:srgbClr val="CC7832"/>
                </a:solidFill>
                <a:latin typeface="Arial Unicode MS"/>
              </a:rPr>
            </a:br>
            <a:r>
              <a:rPr lang="es-ES" altLang="es-ES" sz="800" dirty="0" err="1">
                <a:solidFill>
                  <a:srgbClr val="A9B7C6"/>
                </a:solidFill>
                <a:latin typeface="Arial Unicode MS"/>
              </a:rPr>
              <a:t>ps.setDepartamentos</a:t>
            </a:r>
            <a:r>
              <a:rPr lang="es-ES" altLang="es-ES" sz="800" dirty="0">
                <a:solidFill>
                  <a:srgbClr val="A9B7C6"/>
                </a:solidFill>
                <a:latin typeface="Arial Unicode MS"/>
              </a:rPr>
              <a:t>(departamentos)</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A9B7C6"/>
                </a:solidFill>
                <a:latin typeface="Arial Unicode MS"/>
              </a:rPr>
              <a:t>ps.muestraPais</a:t>
            </a:r>
            <a:r>
              <a:rPr lang="es-ES" altLang="es-ES" sz="800" dirty="0">
                <a:solidFill>
                  <a:srgbClr val="A9B7C6"/>
                </a:solidFill>
                <a:latin typeface="Arial Unicode MS"/>
              </a:rPr>
              <a:t>(</a:t>
            </a:r>
            <a:r>
              <a:rPr lang="es-ES" altLang="es-ES" sz="800" dirty="0">
                <a:solidFill>
                  <a:srgbClr val="6897BB"/>
                </a:solidFill>
                <a:latin typeface="Arial Unicode MS"/>
              </a:rPr>
              <a:t>0</a:t>
            </a:r>
            <a:r>
              <a:rPr lang="es-ES" altLang="es-ES" sz="800" dirty="0">
                <a:solidFill>
                  <a:srgbClr val="A9B7C6"/>
                </a:solidFill>
                <a:latin typeface="Arial Unicode MS"/>
              </a:rPr>
              <a:t>)</a:t>
            </a:r>
            <a:r>
              <a:rPr lang="es-ES" altLang="es-ES" sz="800" dirty="0">
                <a:solidFill>
                  <a:srgbClr val="CC7832"/>
                </a:solidFill>
                <a:latin typeface="Arial Unicode MS"/>
              </a:rPr>
              <a:t>;</a:t>
            </a:r>
            <a:endParaRPr lang="es-ES" altLang="es-ES"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800" dirty="0">
                <a:solidFill>
                  <a:schemeClr val="bg1">
                    <a:lumMod val="65000"/>
                  </a:schemeClr>
                </a:solidFill>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chemeClr val="bg1">
                    <a:lumMod val="65000"/>
                  </a:schemeClr>
                </a:solidFill>
                <a:effectLst/>
                <a:latin typeface="Arial Unicode MS"/>
              </a:rPr>
              <a:t>}</a:t>
            </a:r>
            <a:endParaRPr kumimoji="0" lang="es-ES" altLang="es-ES" b="0" i="0" u="none" strike="noStrike" cap="none" normalizeH="0" baseline="0" dirty="0">
              <a:ln>
                <a:noFill/>
              </a:ln>
              <a:solidFill>
                <a:schemeClr val="bg1">
                  <a:lumMod val="65000"/>
                </a:schemeClr>
              </a:solidFill>
              <a:effectLst/>
              <a:latin typeface="Arial" panose="020B0604020202020204" pitchFamily="34" charset="0"/>
            </a:endParaRPr>
          </a:p>
        </p:txBody>
      </p:sp>
      <p:pic>
        <p:nvPicPr>
          <p:cNvPr id="4" name="Imagen 3">
            <a:extLst>
              <a:ext uri="{FF2B5EF4-FFF2-40B4-BE49-F238E27FC236}">
                <a16:creationId xmlns:a16="http://schemas.microsoft.com/office/drawing/2014/main" id="{55E40381-954C-4731-90D2-7D1E1ABBA77E}"/>
              </a:ext>
            </a:extLst>
          </p:cNvPr>
          <p:cNvPicPr>
            <a:picLocks noChangeAspect="1"/>
          </p:cNvPicPr>
          <p:nvPr/>
        </p:nvPicPr>
        <p:blipFill>
          <a:blip r:embed="rId3"/>
          <a:stretch>
            <a:fillRect/>
          </a:stretch>
        </p:blipFill>
        <p:spPr>
          <a:xfrm>
            <a:off x="4774607" y="895807"/>
            <a:ext cx="2997793" cy="3351750"/>
          </a:xfrm>
          <a:prstGeom prst="rect">
            <a:avLst/>
          </a:prstGeom>
        </p:spPr>
      </p:pic>
    </p:spTree>
    <p:extLst>
      <p:ext uri="{BB962C8B-B14F-4D97-AF65-F5344CB8AC3E}">
        <p14:creationId xmlns:p14="http://schemas.microsoft.com/office/powerpoint/2010/main" val="33144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14</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Crear el diseño completo de las clases.</a:t>
            </a:r>
            <a:endParaRPr dirty="0"/>
          </a:p>
        </p:txBody>
      </p:sp>
      <p:sp>
        <p:nvSpPr>
          <p:cNvPr id="2" name="Rectangle 1">
            <a:extLst>
              <a:ext uri="{FF2B5EF4-FFF2-40B4-BE49-F238E27FC236}">
                <a16:creationId xmlns:a16="http://schemas.microsoft.com/office/drawing/2014/main" id="{9116C264-99A8-44C9-84E2-4A8B189F495E}"/>
              </a:ext>
            </a:extLst>
          </p:cNvPr>
          <p:cNvSpPr>
            <a:spLocks noChangeArrowheads="1"/>
          </p:cNvSpPr>
          <p:nvPr/>
        </p:nvSpPr>
        <p:spPr bwMode="auto">
          <a:xfrm>
            <a:off x="769255" y="1056231"/>
            <a:ext cx="2068195"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Provincia</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getNombre</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muestraProvincia</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getNombre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64AB8AE-9A92-4865-8DB2-24D668919B1D}"/>
              </a:ext>
            </a:extLst>
          </p:cNvPr>
          <p:cNvSpPr>
            <a:spLocks noChangeArrowheads="1"/>
          </p:cNvSpPr>
          <p:nvPr/>
        </p:nvSpPr>
        <p:spPr bwMode="auto">
          <a:xfrm>
            <a:off x="3075670" y="839748"/>
            <a:ext cx="2400016" cy="29238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Departamento</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Provincia[] </a:t>
            </a:r>
            <a:r>
              <a:rPr kumimoji="0" lang="es-ES" altLang="es-ES" sz="800" b="0" i="0" u="none" strike="noStrike" cap="none" normalizeH="0" baseline="0" dirty="0" err="1">
                <a:ln>
                  <a:noFill/>
                </a:ln>
                <a:solidFill>
                  <a:srgbClr val="A9B7C6"/>
                </a:solidFill>
                <a:effectLst/>
                <a:latin typeface="Arial Unicode MS"/>
              </a:rPr>
              <a:t>nroProvincia</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nroProvincia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getNombre1</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FFC66D"/>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3CA39C6-1309-475D-B16C-E49A726F8D19}"/>
              </a:ext>
            </a:extLst>
          </p:cNvPr>
          <p:cNvSpPr>
            <a:spLocks noChangeArrowheads="1"/>
          </p:cNvSpPr>
          <p:nvPr/>
        </p:nvSpPr>
        <p:spPr bwMode="auto">
          <a:xfrm>
            <a:off x="5475686" y="839748"/>
            <a:ext cx="3526928"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setNroDeProvicias</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A9B7C6"/>
                </a:solidFill>
                <a:effectLst/>
                <a:latin typeface="Arial Unicode MS"/>
              </a:rPr>
              <a:t>nroDeProvicias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nroProvincia</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nroDeProvicias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muestraDepartamento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especifico){</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(getNombre1())</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i=especifico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Provincia: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err="1">
                <a:ln>
                  <a:noFill/>
                </a:ln>
                <a:solidFill>
                  <a:srgbClr val="A9B7C6"/>
                </a:solidFill>
                <a:effectLst/>
                <a:latin typeface="Arial Unicode MS"/>
              </a:rPr>
              <a:t>muestraProvincia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newProvincia</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Provincia[] </a:t>
            </a:r>
            <a:r>
              <a:rPr kumimoji="0" lang="es-ES" altLang="es-ES" sz="800" b="0" i="0" u="none" strike="noStrike" cap="none" normalizeH="0" baseline="0" dirty="0" err="1">
                <a:ln>
                  <a:noFill/>
                </a:ln>
                <a:solidFill>
                  <a:srgbClr val="A9B7C6"/>
                </a:solidFill>
                <a:effectLst/>
                <a:latin typeface="Arial Unicode MS"/>
              </a:rPr>
              <a:t>oriProvincia</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 </a:t>
            </a:r>
            <a:r>
              <a:rPr kumimoji="0" lang="es-ES" altLang="es-ES" sz="800" b="0" i="0" u="none" strike="noStrike" cap="none" normalizeH="0" baseline="0" dirty="0" err="1">
                <a:ln>
                  <a:noFill/>
                </a:ln>
                <a:solidFill>
                  <a:srgbClr val="A9B7C6"/>
                </a:solidFill>
                <a:effectLst/>
                <a:latin typeface="Arial Unicode MS"/>
              </a:rPr>
              <a:t>nuevaProovincia</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Provincia[ oriProvincia.</a:t>
            </a:r>
            <a:r>
              <a:rPr kumimoji="0" lang="es-ES" altLang="es-ES" sz="800" b="0" i="0" u="none" strike="noStrike" cap="none" normalizeH="0" baseline="0" dirty="0">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nuevaProovincia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oriProvincia.</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nuevaProovincia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oriProvincia.</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newProvincia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.getNroDeProvincias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nuevaProovincia</a:t>
            </a:r>
            <a:r>
              <a:rPr kumimoji="0" lang="es-ES" altLang="es-ES" sz="800" b="0" i="0" u="none" strike="noStrike" cap="none" normalizeH="0" baseline="0" dirty="0">
                <a:ln>
                  <a:noFill/>
                </a:ln>
                <a:solidFill>
                  <a:srgbClr val="A9B7C6"/>
                </a:solidFill>
                <a:effectLst/>
                <a:latin typeface="Arial Unicode MS"/>
              </a:rPr>
              <a:t>[i]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nuevaProovincia</a:t>
            </a:r>
            <a:r>
              <a:rPr kumimoji="0" lang="es-ES" altLang="es-ES" sz="800" b="0" i="0" u="none" strike="noStrike" cap="none" normalizeH="0" baseline="0" dirty="0">
                <a:ln>
                  <a:noFill/>
                </a:ln>
                <a:solidFill>
                  <a:srgbClr val="A9B7C6"/>
                </a:solidFill>
                <a:effectLst/>
                <a:latin typeface="Arial Unicode MS"/>
              </a:rPr>
              <a:t>[i] = </a:t>
            </a:r>
            <a:r>
              <a:rPr kumimoji="0" lang="es-ES" altLang="es-ES" sz="800" b="0" i="0" u="none" strike="noStrike" cap="none" normalizeH="0" baseline="0" dirty="0" err="1">
                <a:ln>
                  <a:noFill/>
                </a:ln>
                <a:solidFill>
                  <a:srgbClr val="A9B7C6"/>
                </a:solidFill>
                <a:effectLst/>
                <a:latin typeface="Arial Unicode MS"/>
              </a:rPr>
              <a:t>oriProvincia</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setNroDeProvicias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nuevaProovincia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11622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19941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14</a:t>
            </a:r>
            <a:endParaRPr sz="2400" dirty="0"/>
          </a:p>
        </p:txBody>
      </p:sp>
      <p:sp>
        <p:nvSpPr>
          <p:cNvPr id="2686" name="Google Shape;2686;p43"/>
          <p:cNvSpPr txBox="1">
            <a:spLocks noGrp="1"/>
          </p:cNvSpPr>
          <p:nvPr>
            <p:ph type="subTitle" idx="8"/>
          </p:nvPr>
        </p:nvSpPr>
        <p:spPr>
          <a:xfrm>
            <a:off x="1337352" y="228498"/>
            <a:ext cx="6267649" cy="300600"/>
          </a:xfrm>
          <a:prstGeom prst="rect">
            <a:avLst/>
          </a:prstGeom>
        </p:spPr>
        <p:txBody>
          <a:bodyPr spcFirstLastPara="1" wrap="square" lIns="91425" tIns="0" rIns="91425" bIns="91425" anchor="t" anchorCtr="0">
            <a:noAutofit/>
          </a:bodyPr>
          <a:lstStyle/>
          <a:p>
            <a:pPr marL="0" lvl="0" indent="0"/>
            <a:r>
              <a:rPr lang="es-ES" dirty="0"/>
              <a:t>Crear el diseño completo de las clases.</a:t>
            </a:r>
            <a:endParaRPr dirty="0"/>
          </a:p>
        </p:txBody>
      </p:sp>
      <p:sp>
        <p:nvSpPr>
          <p:cNvPr id="2" name="Rectangle 1">
            <a:extLst>
              <a:ext uri="{FF2B5EF4-FFF2-40B4-BE49-F238E27FC236}">
                <a16:creationId xmlns:a16="http://schemas.microsoft.com/office/drawing/2014/main" id="{97F6F1E5-EA3F-420A-9D56-0D09CAF37538}"/>
              </a:ext>
            </a:extLst>
          </p:cNvPr>
          <p:cNvSpPr>
            <a:spLocks noChangeArrowheads="1"/>
          </p:cNvSpPr>
          <p:nvPr/>
        </p:nvSpPr>
        <p:spPr bwMode="auto">
          <a:xfrm>
            <a:off x="678180" y="842516"/>
            <a:ext cx="314380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Pais</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nroDEpartamentos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 </a:t>
            </a:r>
            <a:r>
              <a:rPr kumimoji="0" lang="es-ES" altLang="es-ES" sz="800" b="0" i="0" u="none" strike="noStrike" cap="none" normalizeH="0" baseline="0" dirty="0">
                <a:ln>
                  <a:noFill/>
                </a:ln>
                <a:solidFill>
                  <a:srgbClr val="9876AA"/>
                </a:solidFill>
                <a:effectLst/>
                <a:latin typeface="Arial Unicode MS"/>
              </a:rPr>
              <a:t>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Pais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Departamento[] </a:t>
            </a:r>
            <a:r>
              <a:rPr kumimoji="0" lang="es-ES" altLang="es-ES" sz="800" b="0" i="0" u="none" strike="noStrike" cap="none" normalizeH="0" baseline="0" dirty="0" err="1">
                <a:ln>
                  <a:noFill/>
                </a:ln>
                <a:solidFill>
                  <a:srgbClr val="A9B7C6"/>
                </a:solidFill>
                <a:effectLst/>
                <a:latin typeface="Arial Unicode MS"/>
              </a:rPr>
              <a:t>nroDepartamentos</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nroDEpartamentos</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departamentos</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nroDepartamentos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getNombre</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getNroDEpartamentos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nroDEpartamentos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 </a:t>
            </a:r>
            <a:r>
              <a:rPr kumimoji="0" lang="es-ES" altLang="es-ES" sz="800" b="0" i="0" u="none" strike="noStrike" cap="none" normalizeH="0" baseline="0" dirty="0" err="1">
                <a:ln>
                  <a:noFill/>
                </a:ln>
                <a:solidFill>
                  <a:srgbClr val="FFC66D"/>
                </a:solidFill>
                <a:effectLst/>
                <a:latin typeface="Arial Unicode MS"/>
              </a:rPr>
              <a:t>getDepartamentos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AC6A65F-26A4-48FE-8A97-27D0E015E3FA}"/>
              </a:ext>
            </a:extLst>
          </p:cNvPr>
          <p:cNvSpPr>
            <a:spLocks noChangeArrowheads="1"/>
          </p:cNvSpPr>
          <p:nvPr/>
        </p:nvSpPr>
        <p:spPr bwMode="auto">
          <a:xfrm>
            <a:off x="4073271" y="591641"/>
            <a:ext cx="439254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a:t>
            </a:r>
            <a:r>
              <a:rPr kumimoji="0" lang="es-ES" altLang="es-ES" sz="800" b="0" i="0" u="none" strike="noStrike" cap="none" normalizeH="0" baseline="0" dirty="0">
                <a:ln>
                  <a:noFill/>
                </a:ln>
                <a:solidFill>
                  <a:srgbClr val="A9B7C6"/>
                </a:solidFill>
                <a:effectLst/>
                <a:latin typeface="Arial Unicode MS"/>
              </a:rPr>
              <a:t>= nombre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setNroDEpartamentos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nroDEpartamentos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nroDEpartamentos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nroDEpartamentos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setDepartamentos</a:t>
            </a:r>
            <a:r>
              <a:rPr kumimoji="0" lang="es-ES" altLang="es-ES" sz="800" b="0" i="0" u="none" strike="noStrike" cap="none" normalizeH="0" baseline="0" dirty="0">
                <a:ln>
                  <a:noFill/>
                </a:ln>
                <a:solidFill>
                  <a:srgbClr val="A9B7C6"/>
                </a:solidFill>
                <a:effectLst/>
                <a:latin typeface="Arial Unicode MS"/>
              </a:rPr>
              <a:t>(Departamento[] departamentos){</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departamentos</a:t>
            </a:r>
            <a:r>
              <a:rPr kumimoji="0" lang="es-ES" altLang="es-ES" sz="800" b="0" i="0" u="none" strike="noStrike" cap="none" normalizeH="0" baseline="0" dirty="0">
                <a:ln>
                  <a:noFill/>
                </a:ln>
                <a:solidFill>
                  <a:srgbClr val="A9B7C6"/>
                </a:solidFill>
                <a:effectLst/>
                <a:latin typeface="Arial Unicode MS"/>
              </a:rPr>
              <a:t>=departamentos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muestraPais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especifico){</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i=especifico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 &lt;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.getNroDEpartamentos</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.getDepartamentos</a:t>
            </a:r>
            <a:r>
              <a:rPr kumimoji="0" lang="es-ES" altLang="es-ES" sz="800" b="0" i="0" u="none" strike="noStrike" cap="none" normalizeH="0" baseline="0" dirty="0">
                <a:ln>
                  <a:noFill/>
                </a:ln>
                <a:solidFill>
                  <a:srgbClr val="A9B7C6"/>
                </a:solidFill>
                <a:effectLst/>
                <a:latin typeface="Arial Unicode MS"/>
              </a:rPr>
              <a:t>()[i].getNombre1())</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agregarNuevoDepartamento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newDepartamento</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Departamento[] </a:t>
            </a:r>
            <a:r>
              <a:rPr kumimoji="0" lang="es-ES" altLang="es-ES" sz="800" b="0" i="0" u="none" strike="noStrike" cap="none" normalizeH="0" baseline="0" dirty="0" err="1">
                <a:ln>
                  <a:noFill/>
                </a:ln>
                <a:solidFill>
                  <a:srgbClr val="A9B7C6"/>
                </a:solidFill>
                <a:effectLst/>
                <a:latin typeface="Arial Unicode MS"/>
              </a:rPr>
              <a:t>oriDepartamento</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.getDepartamentos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 </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Departamento[oriDepartamento.</a:t>
            </a:r>
            <a:r>
              <a:rPr kumimoji="0" lang="es-ES" altLang="es-ES" sz="800" b="0" i="0" u="none" strike="noStrike" cap="none" normalizeH="0" baseline="0" dirty="0">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oriDepartamento.</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oriDepartamento.</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newDepartamento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setNroDEpartamentos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A9B7C6"/>
                </a:solidFill>
                <a:effectLst/>
                <a:latin typeface="Arial Unicode MS"/>
              </a:rPr>
              <a:t>oriDepartamento.</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a:ln>
                  <a:noFill/>
                </a:ln>
                <a:solidFill>
                  <a:srgbClr val="A9B7C6"/>
                </a:solidFill>
                <a:effectLst/>
                <a:latin typeface="Arial Unicode MS"/>
              </a:rPr>
              <a:t>[i]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a:ln>
                  <a:noFill/>
                </a:ln>
                <a:solidFill>
                  <a:srgbClr val="A9B7C6"/>
                </a:solidFill>
                <a:effectLst/>
                <a:latin typeface="Arial Unicode MS"/>
              </a:rPr>
              <a:t>[i] = </a:t>
            </a:r>
            <a:r>
              <a:rPr kumimoji="0" lang="es-ES" altLang="es-ES" sz="800" b="0" i="0" u="none" strike="noStrike" cap="none" normalizeH="0" baseline="0" dirty="0" err="1">
                <a:ln>
                  <a:noFill/>
                </a:ln>
                <a:solidFill>
                  <a:srgbClr val="A9B7C6"/>
                </a:solidFill>
                <a:effectLst/>
                <a:latin typeface="Arial Unicode MS"/>
              </a:rPr>
              <a:t>oriDepartamento</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setDepartamentos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14</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Crear el diseño completo de las clases.</a:t>
            </a:r>
            <a:endParaRPr dirty="0"/>
          </a:p>
        </p:txBody>
      </p:sp>
      <p:pic>
        <p:nvPicPr>
          <p:cNvPr id="3" name="Imagen 2">
            <a:extLst>
              <a:ext uri="{FF2B5EF4-FFF2-40B4-BE49-F238E27FC236}">
                <a16:creationId xmlns:a16="http://schemas.microsoft.com/office/drawing/2014/main" id="{2144D6AF-1345-42F6-98D9-4635CD31B1F4}"/>
              </a:ext>
            </a:extLst>
          </p:cNvPr>
          <p:cNvPicPr>
            <a:picLocks noChangeAspect="1"/>
          </p:cNvPicPr>
          <p:nvPr/>
        </p:nvPicPr>
        <p:blipFill>
          <a:blip r:embed="rId3"/>
          <a:stretch>
            <a:fillRect/>
          </a:stretch>
        </p:blipFill>
        <p:spPr>
          <a:xfrm>
            <a:off x="958558" y="1205210"/>
            <a:ext cx="7568222" cy="3177498"/>
          </a:xfrm>
          <a:prstGeom prst="rect">
            <a:avLst/>
          </a:prstGeom>
        </p:spPr>
      </p:pic>
    </p:spTree>
    <p:extLst>
      <p:ext uri="{BB962C8B-B14F-4D97-AF65-F5344CB8AC3E}">
        <p14:creationId xmlns:p14="http://schemas.microsoft.com/office/powerpoint/2010/main" val="110938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14</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Crear el diseño completo de las clases.</a:t>
            </a:r>
            <a:endParaRPr dirty="0"/>
          </a:p>
        </p:txBody>
      </p:sp>
      <p:sp>
        <p:nvSpPr>
          <p:cNvPr id="2" name="Rectangle 1">
            <a:extLst>
              <a:ext uri="{FF2B5EF4-FFF2-40B4-BE49-F238E27FC236}">
                <a16:creationId xmlns:a16="http://schemas.microsoft.com/office/drawing/2014/main" id="{11B3BDFC-BC92-4EF7-B061-50F2D432CB34}"/>
              </a:ext>
            </a:extLst>
          </p:cNvPr>
          <p:cNvSpPr>
            <a:spLocks noChangeArrowheads="1"/>
          </p:cNvSpPr>
          <p:nvPr/>
        </p:nvSpPr>
        <p:spPr bwMode="auto">
          <a:xfrm>
            <a:off x="597325" y="924873"/>
            <a:ext cx="3829895"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s-ES" altLang="es-ES" sz="800" dirty="0" err="1">
                <a:solidFill>
                  <a:srgbClr val="CC7832"/>
                </a:solidFill>
                <a:latin typeface="Arial Unicode MS"/>
              </a:rPr>
              <a:t>public</a:t>
            </a:r>
            <a:r>
              <a:rPr lang="es-ES" altLang="es-ES" sz="800" dirty="0">
                <a:solidFill>
                  <a:srgbClr val="CC7832"/>
                </a:solidFill>
                <a:latin typeface="Arial Unicode MS"/>
              </a:rPr>
              <a:t> </a:t>
            </a:r>
            <a:r>
              <a:rPr lang="es-ES" altLang="es-ES" sz="800" dirty="0" err="1">
                <a:solidFill>
                  <a:srgbClr val="CC7832"/>
                </a:solidFill>
                <a:latin typeface="Arial Unicode MS"/>
              </a:rPr>
              <a:t>class</a:t>
            </a:r>
            <a:r>
              <a:rPr lang="es-ES" altLang="es-ES" sz="800" dirty="0">
                <a:solidFill>
                  <a:srgbClr val="CC7832"/>
                </a:solidFill>
                <a:latin typeface="Arial Unicode MS"/>
              </a:rPr>
              <a:t> </a:t>
            </a:r>
            <a:r>
              <a:rPr lang="es-ES" altLang="es-ES" sz="800" dirty="0" err="1">
                <a:solidFill>
                  <a:srgbClr val="A9B7C6"/>
                </a:solidFill>
                <a:latin typeface="Arial Unicode MS"/>
              </a:rPr>
              <a:t>Main</a:t>
            </a:r>
            <a:r>
              <a:rPr lang="es-ES" altLang="es-ES" sz="800" dirty="0">
                <a:solidFill>
                  <a:srgbClr val="A9B7C6"/>
                </a:solidFill>
                <a:latin typeface="Arial Unicode MS"/>
              </a:rPr>
              <a:t> {</a:t>
            </a:r>
            <a:br>
              <a:rPr lang="es-ES" altLang="es-ES" sz="800" dirty="0">
                <a:solidFill>
                  <a:srgbClr val="A9B7C6"/>
                </a:solidFill>
                <a:latin typeface="Arial Unicode MS"/>
              </a:rPr>
            </a:br>
            <a:r>
              <a:rPr lang="es-ES" altLang="es-ES" sz="800" dirty="0">
                <a:solidFill>
                  <a:srgbClr val="A9B7C6"/>
                </a:solidFill>
                <a:latin typeface="Arial Unicode MS"/>
              </a:rPr>
              <a:t>    </a:t>
            </a:r>
            <a:r>
              <a:rPr lang="es-ES" altLang="es-ES" sz="800" dirty="0" err="1">
                <a:solidFill>
                  <a:srgbClr val="CC7832"/>
                </a:solidFill>
                <a:latin typeface="Arial Unicode MS"/>
              </a:rPr>
              <a:t>public</a:t>
            </a:r>
            <a:r>
              <a:rPr lang="es-ES" altLang="es-ES" sz="800" dirty="0">
                <a:solidFill>
                  <a:srgbClr val="CC7832"/>
                </a:solidFill>
                <a:latin typeface="Arial Unicode MS"/>
              </a:rPr>
              <a:t> </a:t>
            </a:r>
            <a:r>
              <a:rPr lang="es-ES" altLang="es-ES" sz="800" dirty="0" err="1">
                <a:solidFill>
                  <a:srgbClr val="CC7832"/>
                </a:solidFill>
                <a:latin typeface="Arial Unicode MS"/>
              </a:rPr>
              <a:t>static</a:t>
            </a:r>
            <a:r>
              <a:rPr lang="es-ES" altLang="es-ES" sz="800" dirty="0">
                <a:solidFill>
                  <a:srgbClr val="CC7832"/>
                </a:solidFill>
                <a:latin typeface="Arial Unicode MS"/>
              </a:rPr>
              <a:t> </a:t>
            </a:r>
            <a:r>
              <a:rPr lang="es-ES" altLang="es-ES" sz="800" dirty="0" err="1">
                <a:solidFill>
                  <a:srgbClr val="CC7832"/>
                </a:solidFill>
                <a:latin typeface="Arial Unicode MS"/>
              </a:rPr>
              <a:t>void</a:t>
            </a:r>
            <a:r>
              <a:rPr lang="es-ES" altLang="es-ES" sz="800" dirty="0">
                <a:solidFill>
                  <a:srgbClr val="CC7832"/>
                </a:solidFill>
                <a:latin typeface="Arial Unicode MS"/>
              </a:rPr>
              <a:t> </a:t>
            </a:r>
            <a:r>
              <a:rPr lang="es-ES" altLang="es-ES" sz="800" dirty="0" err="1">
                <a:solidFill>
                  <a:srgbClr val="FFC66D"/>
                </a:solidFill>
                <a:latin typeface="Arial Unicode MS"/>
              </a:rPr>
              <a:t>main</a:t>
            </a:r>
            <a:r>
              <a:rPr lang="es-ES" altLang="es-ES" sz="800" dirty="0">
                <a:solidFill>
                  <a:srgbClr val="A9B7C6"/>
                </a:solidFill>
                <a:latin typeface="Arial Unicode MS"/>
              </a:rPr>
              <a:t>(</a:t>
            </a:r>
            <a:r>
              <a:rPr lang="es-ES" altLang="es-ES" sz="800" dirty="0" err="1">
                <a:solidFill>
                  <a:srgbClr val="A9B7C6"/>
                </a:solidFill>
                <a:latin typeface="Arial Unicode MS"/>
              </a:rPr>
              <a:t>String</a:t>
            </a:r>
            <a:r>
              <a:rPr lang="es-ES" altLang="es-ES" sz="800" dirty="0">
                <a:solidFill>
                  <a:srgbClr val="A9B7C6"/>
                </a:solidFill>
                <a:latin typeface="Arial Unicode MS"/>
              </a:rPr>
              <a:t>[] </a:t>
            </a:r>
            <a:r>
              <a:rPr lang="es-ES" altLang="es-ES" sz="800" dirty="0" err="1">
                <a:solidFill>
                  <a:srgbClr val="A9B7C6"/>
                </a:solidFill>
                <a:latin typeface="Arial Unicode MS"/>
              </a:rPr>
              <a:t>args</a:t>
            </a:r>
            <a:r>
              <a:rPr lang="es-ES" altLang="es-ES" sz="800" dirty="0">
                <a:solidFill>
                  <a:srgbClr val="A9B7C6"/>
                </a:solidFill>
                <a:latin typeface="Arial Unicode MS"/>
              </a:rPr>
              <a:t>) {</a:t>
            </a:r>
          </a:p>
          <a:p>
            <a:pPr lvl="0" eaLnBrk="0" fontAlgn="base" hangingPunct="0">
              <a:spcBef>
                <a:spcPct val="0"/>
              </a:spcBef>
              <a:spcAft>
                <a:spcPct val="0"/>
              </a:spcAft>
              <a:buClrTx/>
            </a:pPr>
            <a:endParaRPr kumimoji="0" lang="es-ES" altLang="es-ES" sz="800" b="0" i="0" u="none" strike="noStrike" cap="none" normalizeH="0" baseline="0" dirty="0">
              <a:ln>
                <a:noFill/>
              </a:ln>
              <a:solidFill>
                <a:srgbClr val="CC7832"/>
              </a:solidFill>
              <a:effectLst/>
              <a:latin typeface="Arial Unicode MS"/>
            </a:endParaRPr>
          </a:p>
          <a:p>
            <a:pPr lvl="0" eaLnBrk="0" fontAlgn="base" hangingPunct="0">
              <a:spcBef>
                <a:spcPct val="0"/>
              </a:spcBef>
              <a:spcAft>
                <a:spcPct val="0"/>
              </a:spcAft>
              <a:buClrTx/>
            </a:pP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numPais</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numDepartamento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numProvincia = </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c = </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A9B7C6"/>
                </a:solidFill>
                <a:effectLst/>
                <a:latin typeface="Arial Unicode MS"/>
              </a:rPr>
              <a:t>Pais</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err="1">
                <a:ln>
                  <a:noFill/>
                </a:ln>
                <a:solidFill>
                  <a:srgbClr val="A9B7C6"/>
                </a:solidFill>
                <a:effectLst/>
                <a:latin typeface="Arial Unicode MS"/>
              </a:rPr>
              <a:t>Pais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Departamento </a:t>
            </a:r>
            <a:r>
              <a:rPr kumimoji="0" lang="es-ES" altLang="es-ES" sz="800" b="0" i="0" u="none" strike="noStrike" cap="none" normalizeH="0" baseline="0" dirty="0" err="1">
                <a:ln>
                  <a:noFill/>
                </a:ln>
                <a:solidFill>
                  <a:srgbClr val="A9B7C6"/>
                </a:solidFill>
                <a:effectLst/>
                <a:latin typeface="Arial Unicode MS"/>
              </a:rPr>
              <a:t>dep</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A9B7C6"/>
                </a:solidFill>
                <a:effectLst/>
                <a:latin typeface="Arial Unicode MS"/>
              </a:rPr>
              <a:t>ps.setNombre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"BOLIVIA"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PAIS: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ps.getNombre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A9B7C6"/>
                </a:solidFill>
                <a:effectLst/>
                <a:latin typeface="Arial Unicode MS"/>
              </a:rPr>
              <a:t>ps.setNroDEpartamentos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 Numero de Departamentos: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ps.getNroDEpartamentos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 = </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A9B7C6"/>
                </a:solidFill>
                <a:effectLst/>
                <a:latin typeface="Arial Unicode MS"/>
              </a:rPr>
              <a:t>numPais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j=</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j&lt; </a:t>
            </a:r>
            <a:r>
              <a:rPr kumimoji="0" lang="es-ES" altLang="es-ES" sz="800" b="0" i="0" u="none" strike="noStrike" cap="none" normalizeH="0" baseline="0" dirty="0" err="1">
                <a:ln>
                  <a:noFill/>
                </a:ln>
                <a:solidFill>
                  <a:srgbClr val="A9B7C6"/>
                </a:solidFill>
                <a:effectLst/>
                <a:latin typeface="Arial Unicode MS"/>
              </a:rPr>
              <a:t>numDepartamento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j++</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switch</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(j)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case </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ps.agregarNuevoDepartamento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"La Paz"</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Pacajes</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"Los Andes"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ps.muestraPais</a:t>
            </a:r>
            <a:r>
              <a:rPr kumimoji="0" lang="es-ES" altLang="es-ES" sz="800" b="0" i="0" u="none" strike="noStrike" cap="none" normalizeH="0" baseline="0" dirty="0">
                <a:ln>
                  <a:noFill/>
                </a:ln>
                <a:solidFill>
                  <a:srgbClr val="A9B7C6"/>
                </a:solidFill>
                <a:effectLst/>
                <a:latin typeface="Arial Unicode MS"/>
              </a:rPr>
              <a:t>(j)</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dep.muestraDepartamento</a:t>
            </a:r>
            <a:r>
              <a:rPr kumimoji="0" lang="es-ES" altLang="es-ES" sz="800" b="0" i="0" u="none" strike="noStrike" cap="none" normalizeH="0" baseline="0" dirty="0">
                <a:ln>
                  <a:noFill/>
                </a:ln>
                <a:solidFill>
                  <a:srgbClr val="A9B7C6"/>
                </a:solidFill>
                <a:effectLst/>
                <a:latin typeface="Arial Unicode MS"/>
              </a:rPr>
              <a:t>(c)</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lang="es-ES" altLang="es-ES" sz="800" dirty="0">
                <a:solidFill>
                  <a:srgbClr val="CC7832"/>
                </a:solidFill>
                <a:latin typeface="Arial Unicode MS"/>
              </a:rPr>
              <a:t>break;</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5872E686-464C-40D9-B0A4-D3532EBF6DA9}"/>
              </a:ext>
            </a:extLst>
          </p:cNvPr>
          <p:cNvSpPr>
            <a:spLocks noChangeArrowheads="1"/>
          </p:cNvSpPr>
          <p:nvPr/>
        </p:nvSpPr>
        <p:spPr bwMode="auto">
          <a:xfrm>
            <a:off x="4716782" y="909484"/>
            <a:ext cx="2876108" cy="298543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            case </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ps.agregarNuevoDepartamento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"Cochabamba"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Bolivar</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"Carrasco"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ps.muestraPais</a:t>
            </a:r>
            <a:r>
              <a:rPr kumimoji="0" lang="es-ES" altLang="es-ES" sz="800" b="0" i="0" u="none" strike="noStrike" cap="none" normalizeH="0" baseline="0" dirty="0">
                <a:ln>
                  <a:noFill/>
                </a:ln>
                <a:solidFill>
                  <a:srgbClr val="A9B7C6"/>
                </a:solidFill>
                <a:effectLst/>
                <a:latin typeface="Arial Unicode MS"/>
              </a:rPr>
              <a:t>(j)</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dep.muestraDepartamento</a:t>
            </a:r>
            <a:r>
              <a:rPr kumimoji="0" lang="es-ES" altLang="es-ES" sz="800" b="0" i="0" u="none" strike="noStrike" cap="none" normalizeH="0" baseline="0" dirty="0">
                <a:ln>
                  <a:noFill/>
                </a:ln>
                <a:solidFill>
                  <a:srgbClr val="A9B7C6"/>
                </a:solidFill>
                <a:effectLst/>
                <a:latin typeface="Arial Unicode MS"/>
              </a:rPr>
              <a:t>(c)</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break;</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case </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ps.agregarNuevoDepartamento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"Santa Cruz"</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"Chiquitos"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dep.agregaNuevaProvincia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"Cordillera"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ps.muestraPais</a:t>
            </a:r>
            <a:r>
              <a:rPr kumimoji="0" lang="es-ES" altLang="es-ES" sz="800" b="0" i="0" u="none" strike="noStrike" cap="none" normalizeH="0" baseline="0" dirty="0">
                <a:ln>
                  <a:noFill/>
                </a:ln>
                <a:solidFill>
                  <a:srgbClr val="A9B7C6"/>
                </a:solidFill>
                <a:effectLst/>
                <a:latin typeface="Arial Unicode MS"/>
              </a:rPr>
              <a:t>(j)</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dep.muestraDepartamento</a:t>
            </a:r>
            <a:r>
              <a:rPr kumimoji="0" lang="es-ES" altLang="es-ES" sz="800" b="0" i="0" u="none" strike="noStrike" cap="none" normalizeH="0" baseline="0" dirty="0">
                <a:ln>
                  <a:noFill/>
                </a:ln>
                <a:solidFill>
                  <a:srgbClr val="A9B7C6"/>
                </a:solidFill>
                <a:effectLst/>
                <a:latin typeface="Arial Unicode MS"/>
              </a:rPr>
              <a:t>(c)</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break;</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c = </a:t>
            </a:r>
            <a:r>
              <a:rPr kumimoji="0" lang="es-ES" altLang="es-ES" sz="800" b="0" i="0" u="none" strike="noStrike" cap="none" normalizeH="0" baseline="0" dirty="0" err="1">
                <a:ln>
                  <a:noFill/>
                </a:ln>
                <a:solidFill>
                  <a:srgbClr val="A9B7C6"/>
                </a:solidFill>
                <a:effectLst/>
                <a:latin typeface="Arial Unicode MS"/>
              </a:rPr>
              <a:t>c+numProvincia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p>
          <a:p>
            <a:pPr lvl="0" eaLnBrk="0" fontAlgn="base" hangingPunct="0">
              <a:spcBef>
                <a:spcPct val="0"/>
              </a:spcBef>
              <a:spcAft>
                <a:spcPct val="0"/>
              </a:spcAft>
              <a:buClrTx/>
            </a:pPr>
            <a:r>
              <a:rPr lang="es-ES" altLang="es-ES" sz="800" dirty="0">
                <a:solidFill>
                  <a:srgbClr val="CC7832"/>
                </a:solidFill>
                <a:latin typeface="Arial Unicode MS"/>
              </a:rPr>
              <a:t> </a:t>
            </a:r>
            <a:r>
              <a:rPr lang="es-ES" altLang="es-ES" sz="800" dirty="0">
                <a:solidFill>
                  <a:srgbClr val="A9B7C6"/>
                </a:solidFill>
                <a:latin typeface="Arial Unicode MS"/>
              </a:rPr>
              <a:t>}</a:t>
            </a:r>
            <a:br>
              <a:rPr lang="es-ES" altLang="es-ES" sz="800" dirty="0">
                <a:solidFill>
                  <a:srgbClr val="A9B7C6"/>
                </a:solidFill>
                <a:latin typeface="Arial Unicode MS"/>
              </a:rPr>
            </a:br>
            <a:r>
              <a:rPr lang="es-ES" altLang="es-ES" sz="800" dirty="0">
                <a:solidFill>
                  <a:srgbClr val="A9B7C6"/>
                </a:solidFill>
                <a:latin typeface="Arial Unicode MS"/>
              </a:rPr>
              <a:t>}</a:t>
            </a:r>
            <a:endParaRPr kumimoji="0" lang="es-ES" altLang="es-E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211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14</a:t>
            </a:r>
            <a:endParaRPr sz="2400"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r>
              <a:rPr lang="es-ES" dirty="0"/>
              <a:t>Crear el diseño completo de las clases.</a:t>
            </a:r>
            <a:endParaRPr dirty="0"/>
          </a:p>
        </p:txBody>
      </p:sp>
      <p:pic>
        <p:nvPicPr>
          <p:cNvPr id="3" name="Imagen 2">
            <a:extLst>
              <a:ext uri="{FF2B5EF4-FFF2-40B4-BE49-F238E27FC236}">
                <a16:creationId xmlns:a16="http://schemas.microsoft.com/office/drawing/2014/main" id="{02D57DCA-3905-47AD-9457-09C5CFE5298A}"/>
              </a:ext>
            </a:extLst>
          </p:cNvPr>
          <p:cNvPicPr>
            <a:picLocks noChangeAspect="1"/>
          </p:cNvPicPr>
          <p:nvPr/>
        </p:nvPicPr>
        <p:blipFill>
          <a:blip r:embed="rId3"/>
          <a:stretch>
            <a:fillRect/>
          </a:stretch>
        </p:blipFill>
        <p:spPr>
          <a:xfrm>
            <a:off x="884477" y="1176142"/>
            <a:ext cx="5668166" cy="2791215"/>
          </a:xfrm>
          <a:prstGeom prst="rect">
            <a:avLst/>
          </a:prstGeom>
        </p:spPr>
      </p:pic>
    </p:spTree>
    <p:extLst>
      <p:ext uri="{BB962C8B-B14F-4D97-AF65-F5344CB8AC3E}">
        <p14:creationId xmlns:p14="http://schemas.microsoft.com/office/powerpoint/2010/main" val="30441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07300" y="3602879"/>
            <a:ext cx="32698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72000" y="3535229"/>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3289110" y="1214699"/>
            <a:ext cx="5650174" cy="17888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6600" dirty="0">
                <a:solidFill>
                  <a:schemeClr val="lt2"/>
                </a:solidFill>
              </a:rPr>
              <a:t>MANEJO DE CONCEPTOS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251900" y="1284675"/>
            <a:ext cx="6640200" cy="2128800"/>
          </a:xfrm>
          <a:prstGeom prst="rect">
            <a:avLst/>
          </a:prstGeom>
        </p:spPr>
        <p:txBody>
          <a:bodyPr spcFirstLastPara="1" wrap="square" lIns="91425" tIns="91425" rIns="91425" bIns="91425" anchor="t" anchorCtr="0">
            <a:noAutofit/>
          </a:bodyPr>
          <a:lstStyle/>
          <a:p>
            <a:pPr lvl="0"/>
            <a:r>
              <a:rPr lang="es-ES" sz="6000" dirty="0">
                <a:solidFill>
                  <a:srgbClr val="C00000"/>
                </a:solidFill>
              </a:rPr>
              <a:t>GRACIAS POR SU ATENCION!! </a:t>
            </a:r>
            <a:endParaRPr sz="6000" dirty="0">
              <a:solidFill>
                <a:srgbClr val="C00000"/>
              </a:solidFill>
            </a:endParaRPr>
          </a:p>
        </p:txBody>
      </p:sp>
      <p:cxnSp>
        <p:nvCxnSpPr>
          <p:cNvPr id="3047" name="Google Shape;3047;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050" name="Google Shape;3050;p53"/>
          <p:cNvGrpSpPr/>
          <p:nvPr/>
        </p:nvGrpSpPr>
        <p:grpSpPr>
          <a:xfrm>
            <a:off x="2540925" y="3436495"/>
            <a:ext cx="4062150" cy="135300"/>
            <a:chOff x="2540925" y="3436495"/>
            <a:chExt cx="4062150" cy="135300"/>
          </a:xfrm>
        </p:grpSpPr>
        <p:sp>
          <p:nvSpPr>
            <p:cNvPr id="3048" name="Google Shape;3048;p53"/>
            <p:cNvSpPr/>
            <p:nvPr/>
          </p:nvSpPr>
          <p:spPr>
            <a:xfrm>
              <a:off x="254092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3"/>
            <p:cNvSpPr/>
            <p:nvPr/>
          </p:nvSpPr>
          <p:spPr>
            <a:xfrm>
              <a:off x="646777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1" name="Google Shape;3051;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123045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01</a:t>
            </a:r>
            <a:endParaRPr sz="2400" dirty="0"/>
          </a:p>
        </p:txBody>
      </p:sp>
      <p:sp>
        <p:nvSpPr>
          <p:cNvPr id="2685" name="Google Shape;2685;p43"/>
          <p:cNvSpPr txBox="1">
            <a:spLocks noGrp="1"/>
          </p:cNvSpPr>
          <p:nvPr>
            <p:ph type="subTitle" idx="7"/>
          </p:nvPr>
        </p:nvSpPr>
        <p:spPr>
          <a:xfrm>
            <a:off x="1451261" y="1040827"/>
            <a:ext cx="5004130" cy="93809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Cuando hablamos de POO se refiere a la programación orientada a objetos, donde esta se enfoca en la creación de objetos los cuales generan instancias de clases las cuales están conectadas entre si para realizar una tarea.</a:t>
            </a:r>
            <a:endParaRPr dirty="0"/>
          </a:p>
        </p:txBody>
      </p:sp>
      <p:sp>
        <p:nvSpPr>
          <p:cNvPr id="2686" name="Google Shape;2686;p43"/>
          <p:cNvSpPr txBox="1">
            <a:spLocks noGrp="1"/>
          </p:cNvSpPr>
          <p:nvPr>
            <p:ph type="subTitle" idx="8"/>
          </p:nvPr>
        </p:nvSpPr>
        <p:spPr>
          <a:xfrm>
            <a:off x="1504751" y="455510"/>
            <a:ext cx="5612555"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A que se refiere cuando se habla de POO?</a:t>
            </a:r>
            <a:endParaRPr dirty="0"/>
          </a:p>
        </p:txBody>
      </p:sp>
      <p:grpSp>
        <p:nvGrpSpPr>
          <p:cNvPr id="47" name="Google Shape;2675;p43">
            <a:extLst>
              <a:ext uri="{FF2B5EF4-FFF2-40B4-BE49-F238E27FC236}">
                <a16:creationId xmlns:a16="http://schemas.microsoft.com/office/drawing/2014/main" id="{3AB0AB97-E4D1-4D5B-B0F7-5CFB8D555951}"/>
              </a:ext>
            </a:extLst>
          </p:cNvPr>
          <p:cNvGrpSpPr/>
          <p:nvPr/>
        </p:nvGrpSpPr>
        <p:grpSpPr>
          <a:xfrm>
            <a:off x="769255" y="2145338"/>
            <a:ext cx="560012" cy="558601"/>
            <a:chOff x="851175" y="1582401"/>
            <a:chExt cx="964872" cy="964872"/>
          </a:xfrm>
        </p:grpSpPr>
        <p:sp>
          <p:nvSpPr>
            <p:cNvPr id="48" name="Google Shape;2676;p43">
              <a:extLst>
                <a:ext uri="{FF2B5EF4-FFF2-40B4-BE49-F238E27FC236}">
                  <a16:creationId xmlns:a16="http://schemas.microsoft.com/office/drawing/2014/main" id="{9167C63B-E4AF-4282-8C16-577F2AA15C7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9" name="Google Shape;2677;p43">
              <a:extLst>
                <a:ext uri="{FF2B5EF4-FFF2-40B4-BE49-F238E27FC236}">
                  <a16:creationId xmlns:a16="http://schemas.microsoft.com/office/drawing/2014/main" id="{C885FBC0-20C9-414A-956C-7D06EEFAA77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50" name="Google Shape;2683;p43">
            <a:extLst>
              <a:ext uri="{FF2B5EF4-FFF2-40B4-BE49-F238E27FC236}">
                <a16:creationId xmlns:a16="http://schemas.microsoft.com/office/drawing/2014/main" id="{1E79D6E8-E032-45EE-93C6-77721D928F9B}"/>
              </a:ext>
            </a:extLst>
          </p:cNvPr>
          <p:cNvSpPr txBox="1">
            <a:spLocks/>
          </p:cNvSpPr>
          <p:nvPr/>
        </p:nvSpPr>
        <p:spPr>
          <a:xfrm>
            <a:off x="771382" y="2228522"/>
            <a:ext cx="565970" cy="3922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2400"/>
              <a:t>02</a:t>
            </a:r>
            <a:endParaRPr lang="en" sz="2400" dirty="0"/>
          </a:p>
        </p:txBody>
      </p:sp>
      <p:sp>
        <p:nvSpPr>
          <p:cNvPr id="51" name="Google Shape;2686;p43">
            <a:extLst>
              <a:ext uri="{FF2B5EF4-FFF2-40B4-BE49-F238E27FC236}">
                <a16:creationId xmlns:a16="http://schemas.microsoft.com/office/drawing/2014/main" id="{A363A1B9-8975-4305-89CE-E5ED1665FD8D}"/>
              </a:ext>
            </a:extLst>
          </p:cNvPr>
          <p:cNvSpPr txBox="1">
            <a:spLocks/>
          </p:cNvSpPr>
          <p:nvPr/>
        </p:nvSpPr>
        <p:spPr>
          <a:xfrm>
            <a:off x="1504751" y="2263642"/>
            <a:ext cx="2888494" cy="30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s-ES" dirty="0"/>
              <a:t>¿ Cuales son los 4 componentes que compone POO?</a:t>
            </a:r>
          </a:p>
        </p:txBody>
      </p:sp>
      <p:sp>
        <p:nvSpPr>
          <p:cNvPr id="55" name="Google Shape;2685;p43">
            <a:extLst>
              <a:ext uri="{FF2B5EF4-FFF2-40B4-BE49-F238E27FC236}">
                <a16:creationId xmlns:a16="http://schemas.microsoft.com/office/drawing/2014/main" id="{C8D5348B-FCDA-4735-B98F-D9A2E3F18E50}"/>
              </a:ext>
            </a:extLst>
          </p:cNvPr>
          <p:cNvSpPr txBox="1">
            <a:spLocks/>
          </p:cNvSpPr>
          <p:nvPr/>
        </p:nvSpPr>
        <p:spPr>
          <a:xfrm>
            <a:off x="1504751" y="3164576"/>
            <a:ext cx="2338479" cy="118148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s-BO" dirty="0"/>
              <a:t>Los cuatro componente son:</a:t>
            </a:r>
          </a:p>
          <a:p>
            <a:pPr marL="342900" indent="-342900">
              <a:buAutoNum type="arabicPeriod"/>
            </a:pPr>
            <a:r>
              <a:rPr lang="es-BO" dirty="0"/>
              <a:t>Clases.</a:t>
            </a:r>
          </a:p>
          <a:p>
            <a:pPr marL="342900" indent="-342900">
              <a:buAutoNum type="arabicPeriod"/>
            </a:pPr>
            <a:r>
              <a:rPr lang="es-BO" dirty="0"/>
              <a:t>Objetos. </a:t>
            </a:r>
          </a:p>
          <a:p>
            <a:pPr marL="342900" indent="-342900">
              <a:buAutoNum type="arabicPeriod"/>
            </a:pPr>
            <a:r>
              <a:rPr lang="es-BO" dirty="0"/>
              <a:t>Herencia.</a:t>
            </a:r>
          </a:p>
          <a:p>
            <a:pPr marL="342900" indent="-342900">
              <a:buAutoNum type="arabicPeriod"/>
            </a:pPr>
            <a:r>
              <a:rPr lang="es-BO" dirty="0"/>
              <a:t>Abstracción.</a:t>
            </a:r>
          </a:p>
          <a:p>
            <a:pPr marL="342900" indent="-342900">
              <a:buAutoNum type="arabicPeriod"/>
            </a:pPr>
            <a:endParaRPr lang="es-ES" dirty="0"/>
          </a:p>
        </p:txBody>
      </p:sp>
      <p:grpSp>
        <p:nvGrpSpPr>
          <p:cNvPr id="14" name="Google Shape;2675;p43">
            <a:extLst>
              <a:ext uri="{FF2B5EF4-FFF2-40B4-BE49-F238E27FC236}">
                <a16:creationId xmlns:a16="http://schemas.microsoft.com/office/drawing/2014/main" id="{4A4DCD65-4837-4315-B7DB-BEE8EDEB3AFD}"/>
              </a:ext>
            </a:extLst>
          </p:cNvPr>
          <p:cNvGrpSpPr/>
          <p:nvPr/>
        </p:nvGrpSpPr>
        <p:grpSpPr>
          <a:xfrm>
            <a:off x="4311028" y="2145338"/>
            <a:ext cx="560012" cy="558601"/>
            <a:chOff x="851175" y="1582401"/>
            <a:chExt cx="964872" cy="964872"/>
          </a:xfrm>
        </p:grpSpPr>
        <p:sp>
          <p:nvSpPr>
            <p:cNvPr id="15" name="Google Shape;2676;p43">
              <a:extLst>
                <a:ext uri="{FF2B5EF4-FFF2-40B4-BE49-F238E27FC236}">
                  <a16:creationId xmlns:a16="http://schemas.microsoft.com/office/drawing/2014/main" id="{D462A0A6-7862-43C6-B007-1396CBEB4619}"/>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 name="Google Shape;2677;p43">
              <a:extLst>
                <a:ext uri="{FF2B5EF4-FFF2-40B4-BE49-F238E27FC236}">
                  <a16:creationId xmlns:a16="http://schemas.microsoft.com/office/drawing/2014/main" id="{4B4C0B72-ED8E-4850-A401-C9675885AE8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17" name="Google Shape;2683;p43">
            <a:extLst>
              <a:ext uri="{FF2B5EF4-FFF2-40B4-BE49-F238E27FC236}">
                <a16:creationId xmlns:a16="http://schemas.microsoft.com/office/drawing/2014/main" id="{F4CE5D22-52D2-47DF-88D1-2EA777FC9CD6}"/>
              </a:ext>
            </a:extLst>
          </p:cNvPr>
          <p:cNvSpPr txBox="1">
            <a:spLocks/>
          </p:cNvSpPr>
          <p:nvPr/>
        </p:nvSpPr>
        <p:spPr>
          <a:xfrm>
            <a:off x="4313155" y="2228522"/>
            <a:ext cx="565970" cy="3922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2400" dirty="0"/>
              <a:t>03</a:t>
            </a:r>
          </a:p>
        </p:txBody>
      </p:sp>
      <p:sp>
        <p:nvSpPr>
          <p:cNvPr id="18" name="Google Shape;2686;p43">
            <a:extLst>
              <a:ext uri="{FF2B5EF4-FFF2-40B4-BE49-F238E27FC236}">
                <a16:creationId xmlns:a16="http://schemas.microsoft.com/office/drawing/2014/main" id="{05379019-49D7-4601-942D-8C258329A5F9}"/>
              </a:ext>
            </a:extLst>
          </p:cNvPr>
          <p:cNvSpPr txBox="1">
            <a:spLocks/>
          </p:cNvSpPr>
          <p:nvPr/>
        </p:nvSpPr>
        <p:spPr>
          <a:xfrm>
            <a:off x="5046524" y="2263642"/>
            <a:ext cx="3115375" cy="30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s-ES" dirty="0"/>
              <a:t>¿ Cuales son los pilares de POO?</a:t>
            </a:r>
          </a:p>
        </p:txBody>
      </p:sp>
      <p:sp>
        <p:nvSpPr>
          <p:cNvPr id="19" name="Google Shape;2685;p43">
            <a:extLst>
              <a:ext uri="{FF2B5EF4-FFF2-40B4-BE49-F238E27FC236}">
                <a16:creationId xmlns:a16="http://schemas.microsoft.com/office/drawing/2014/main" id="{41EBAA5E-86E1-49A0-A7DF-7D5C08F11C34}"/>
              </a:ext>
            </a:extLst>
          </p:cNvPr>
          <p:cNvSpPr txBox="1">
            <a:spLocks/>
          </p:cNvSpPr>
          <p:nvPr/>
        </p:nvSpPr>
        <p:spPr>
          <a:xfrm>
            <a:off x="5046524" y="2972071"/>
            <a:ext cx="2621277" cy="118148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s-BO" dirty="0"/>
              <a:t>Los pilares de POO son:</a:t>
            </a:r>
          </a:p>
          <a:p>
            <a:pPr marL="342900" indent="-342900">
              <a:buAutoNum type="arabicPeriod"/>
            </a:pPr>
            <a:r>
              <a:rPr lang="es-BO" dirty="0"/>
              <a:t>Encapsulamiento.</a:t>
            </a:r>
          </a:p>
          <a:p>
            <a:pPr marL="342900" indent="-342900">
              <a:buAutoNum type="arabicPeriod"/>
            </a:pPr>
            <a:r>
              <a:rPr lang="es-BO" dirty="0"/>
              <a:t>Herencia. </a:t>
            </a:r>
          </a:p>
          <a:p>
            <a:pPr marL="342900" indent="-342900">
              <a:buAutoNum type="arabicPeriod"/>
            </a:pPr>
            <a:r>
              <a:rPr lang="es-BO" dirty="0"/>
              <a:t>Polimorfismo.</a:t>
            </a:r>
          </a:p>
          <a:p>
            <a:pPr marL="342900" indent="-342900">
              <a:buAutoNum type="arabicPeriod"/>
            </a:pPr>
            <a:r>
              <a:rPr lang="es-BO" dirty="0"/>
              <a:t>Abstracción.</a:t>
            </a:r>
          </a:p>
          <a:p>
            <a:pPr marL="342900" indent="-342900">
              <a:buAutoNum type="arabicPeriod"/>
            </a:pP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04</a:t>
            </a:r>
            <a:endParaRPr sz="2400" dirty="0"/>
          </a:p>
        </p:txBody>
      </p:sp>
      <p:sp>
        <p:nvSpPr>
          <p:cNvPr id="2685" name="Google Shape;2685;p43"/>
          <p:cNvSpPr txBox="1">
            <a:spLocks noGrp="1"/>
          </p:cNvSpPr>
          <p:nvPr>
            <p:ph type="subTitle" idx="7"/>
          </p:nvPr>
        </p:nvSpPr>
        <p:spPr>
          <a:xfrm>
            <a:off x="1451260" y="1040827"/>
            <a:ext cx="5876131" cy="467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Encapsulamiento es la protección de información dentro de un objeto, donde se permite el acceso a ella mediante métodos públicos .</a:t>
            </a:r>
            <a:endParaRPr dirty="0"/>
          </a:p>
        </p:txBody>
      </p:sp>
      <p:sp>
        <p:nvSpPr>
          <p:cNvPr id="2686" name="Google Shape;2686;p43"/>
          <p:cNvSpPr txBox="1">
            <a:spLocks noGrp="1"/>
          </p:cNvSpPr>
          <p:nvPr>
            <p:ph type="subTitle" idx="8"/>
          </p:nvPr>
        </p:nvSpPr>
        <p:spPr>
          <a:xfrm>
            <a:off x="1504751" y="455510"/>
            <a:ext cx="6267649"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Que es Encapsulamiento y muestre un ejemplo?</a:t>
            </a:r>
            <a:endParaRPr dirty="0"/>
          </a:p>
        </p:txBody>
      </p:sp>
      <p:sp>
        <p:nvSpPr>
          <p:cNvPr id="2" name="Rectangle 1">
            <a:extLst>
              <a:ext uri="{FF2B5EF4-FFF2-40B4-BE49-F238E27FC236}">
                <a16:creationId xmlns:a16="http://schemas.microsoft.com/office/drawing/2014/main" id="{303DAFB1-F718-499C-90CA-14DD1A9506D6}"/>
              </a:ext>
            </a:extLst>
          </p:cNvPr>
          <p:cNvSpPr>
            <a:spLocks noChangeArrowheads="1"/>
          </p:cNvSpPr>
          <p:nvPr/>
        </p:nvSpPr>
        <p:spPr bwMode="auto">
          <a:xfrm>
            <a:off x="730891" y="1792644"/>
            <a:ext cx="2557110" cy="24314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Ejemplo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paraleo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808080"/>
                </a:solidFill>
                <a:effectLst/>
                <a:latin typeface="Arial Unicode MS"/>
              </a:rPr>
              <a:t>/* CONSTRUCTOR*/</a:t>
            </a:r>
            <a:br>
              <a:rPr kumimoji="0" lang="es-ES" altLang="es-ES" sz="800" b="0" i="0" u="none" strike="noStrike" cap="none" normalizeH="0" baseline="0" dirty="0">
                <a:ln>
                  <a:noFill/>
                </a:ln>
                <a:solidFill>
                  <a:srgbClr val="808080"/>
                </a:solidFill>
                <a:effectLst/>
                <a:latin typeface="Arial Unicode MS"/>
              </a:rPr>
            </a:br>
            <a:r>
              <a:rPr kumimoji="0" lang="es-ES" altLang="es-ES" sz="800" b="0" i="0" u="none" strike="noStrike" cap="none" normalizeH="0" baseline="0" dirty="0">
                <a:ln>
                  <a:noFill/>
                </a:ln>
                <a:solidFill>
                  <a:srgbClr val="808080"/>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Ejemplo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paraleo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nombres){</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paraleo</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paraleo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mostraNombres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9876AA"/>
                </a:solidFill>
                <a:effectLst/>
                <a:latin typeface="Arial Unicode MS"/>
              </a:rPr>
              <a:t>nombres</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10" name="Google Shape;2685;p43">
            <a:extLst>
              <a:ext uri="{FF2B5EF4-FFF2-40B4-BE49-F238E27FC236}">
                <a16:creationId xmlns:a16="http://schemas.microsoft.com/office/drawing/2014/main" id="{51AE6604-4850-461E-90D3-7985762F3EE9}"/>
              </a:ext>
            </a:extLst>
          </p:cNvPr>
          <p:cNvSpPr txBox="1">
            <a:spLocks/>
          </p:cNvSpPr>
          <p:nvPr/>
        </p:nvSpPr>
        <p:spPr>
          <a:xfrm>
            <a:off x="3288002" y="2027312"/>
            <a:ext cx="4982849" cy="921275"/>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s-ES" sz="1200" dirty="0"/>
              <a:t>Por ejemplo en este caso estamos encapsulando los tipos de datos (</a:t>
            </a:r>
            <a:r>
              <a:rPr lang="es-ES" sz="1200" dirty="0" err="1"/>
              <a:t>String</a:t>
            </a:r>
            <a:r>
              <a:rPr lang="es-ES" sz="1200" dirty="0"/>
              <a:t> paralelo, </a:t>
            </a:r>
            <a:r>
              <a:rPr lang="es-ES" sz="1200" dirty="0" err="1"/>
              <a:t>String</a:t>
            </a:r>
            <a:r>
              <a:rPr lang="es-ES" sz="1200" dirty="0"/>
              <a:t>[] nombres), protegiendo información, donde estos datos son alterados mediante el método </a:t>
            </a:r>
            <a:r>
              <a:rPr lang="es-ES" sz="1200" dirty="0" err="1"/>
              <a:t>mostrarNombres</a:t>
            </a:r>
            <a:r>
              <a:rPr lang="es-ES" sz="1200" dirty="0"/>
              <a:t> () y donde el usuario únicamente podrá alterar dichos será mediante este método. </a:t>
            </a:r>
          </a:p>
        </p:txBody>
      </p:sp>
    </p:spTree>
    <p:extLst>
      <p:ext uri="{BB962C8B-B14F-4D97-AF65-F5344CB8AC3E}">
        <p14:creationId xmlns:p14="http://schemas.microsoft.com/office/powerpoint/2010/main" val="184279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05</a:t>
            </a:r>
            <a:endParaRPr sz="2400" dirty="0"/>
          </a:p>
        </p:txBody>
      </p:sp>
      <p:sp>
        <p:nvSpPr>
          <p:cNvPr id="2685" name="Google Shape;2685;p43"/>
          <p:cNvSpPr txBox="1">
            <a:spLocks noGrp="1"/>
          </p:cNvSpPr>
          <p:nvPr>
            <p:ph type="subTitle" idx="7"/>
          </p:nvPr>
        </p:nvSpPr>
        <p:spPr>
          <a:xfrm>
            <a:off x="1451260" y="1040826"/>
            <a:ext cx="6619844" cy="54413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Es la capacidad de ocultar los detalles de implementación de una clase o método, donde solo se muestra la interfaz necesaria para utilizarlas.</a:t>
            </a:r>
            <a:endParaRPr dirty="0"/>
          </a:p>
        </p:txBody>
      </p:sp>
      <p:sp>
        <p:nvSpPr>
          <p:cNvPr id="2686" name="Google Shape;2686;p43"/>
          <p:cNvSpPr txBox="1">
            <a:spLocks noGrp="1"/>
          </p:cNvSpPr>
          <p:nvPr>
            <p:ph type="subTitle" idx="8"/>
          </p:nvPr>
        </p:nvSpPr>
        <p:spPr>
          <a:xfrm>
            <a:off x="1504751" y="455510"/>
            <a:ext cx="5612555"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Que es abstracción y muestre un ejemplo?</a:t>
            </a:r>
            <a:endParaRPr dirty="0"/>
          </a:p>
        </p:txBody>
      </p:sp>
      <p:sp>
        <p:nvSpPr>
          <p:cNvPr id="8" name="Rectangle 1">
            <a:extLst>
              <a:ext uri="{FF2B5EF4-FFF2-40B4-BE49-F238E27FC236}">
                <a16:creationId xmlns:a16="http://schemas.microsoft.com/office/drawing/2014/main" id="{71ED0F37-1483-4B76-9D80-314500BA8C98}"/>
              </a:ext>
            </a:extLst>
          </p:cNvPr>
          <p:cNvSpPr>
            <a:spLocks noChangeArrowheads="1"/>
          </p:cNvSpPr>
          <p:nvPr/>
        </p:nvSpPr>
        <p:spPr bwMode="auto">
          <a:xfrm>
            <a:off x="1206379" y="1732794"/>
            <a:ext cx="255711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Ejemplo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paraleo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private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808080"/>
                </a:solidFill>
                <a:effectLst/>
                <a:latin typeface="Arial Unicode MS"/>
              </a:rPr>
            </a:br>
            <a:r>
              <a:rPr kumimoji="0" lang="es-ES" altLang="es-ES" sz="800" b="0" i="0" u="none" strike="noStrike" cap="none" normalizeH="0" baseline="0" dirty="0">
                <a:ln>
                  <a:noFill/>
                </a:ln>
                <a:solidFill>
                  <a:srgbClr val="808080"/>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Ejemplo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paraleo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nombres){</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paraleo</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paraleo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mostraNombres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i&lt;</a:t>
            </a:r>
            <a:r>
              <a:rPr kumimoji="0" lang="es-ES" altLang="es-ES" sz="800" b="0" i="0" u="none" strike="noStrike" cap="none" normalizeH="0" baseline="0" dirty="0" err="1">
                <a:ln>
                  <a:noFill/>
                </a:ln>
                <a:solidFill>
                  <a:srgbClr val="CC7832"/>
                </a:solidFill>
                <a:effectLst/>
                <a:latin typeface="Arial Unicode MS"/>
              </a:rPr>
              <a:t>this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err="1">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length</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9876AA"/>
                </a:solidFill>
                <a:effectLst/>
                <a:latin typeface="Arial Unicode MS"/>
              </a:rPr>
              <a:t>nombres</a:t>
            </a:r>
            <a:r>
              <a:rPr kumimoji="0" lang="es-ES" altLang="es-ES" sz="800" b="0" i="0" u="none" strike="noStrike" cap="none" normalizeH="0" baseline="0" dirty="0">
                <a:ln>
                  <a:noFill/>
                </a:ln>
                <a:solidFill>
                  <a:srgbClr val="A9B7C6"/>
                </a:solidFill>
                <a:effectLst/>
                <a:latin typeface="Arial Unicode MS"/>
              </a:rPr>
              <a:t>[i]+</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2F0F197-70BC-4796-8DAD-333E3035F0A0}"/>
              </a:ext>
            </a:extLst>
          </p:cNvPr>
          <p:cNvSpPr>
            <a:spLocks noChangeArrowheads="1"/>
          </p:cNvSpPr>
          <p:nvPr/>
        </p:nvSpPr>
        <p:spPr bwMode="auto">
          <a:xfrm>
            <a:off x="3903024" y="1664932"/>
            <a:ext cx="2831224"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static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args</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0</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6A8759"/>
                </a:solidFill>
                <a:effectLst/>
                <a:latin typeface="Arial Unicode MS"/>
              </a:rPr>
              <a:t>"Ana"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6A8759"/>
                </a:solidFill>
                <a:effectLst/>
                <a:latin typeface="Arial Unicode MS"/>
              </a:rPr>
              <a:t>"Juan"</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6A8759"/>
                </a:solidFill>
                <a:effectLst/>
                <a:latin typeface="Arial Unicode MS"/>
              </a:rPr>
              <a:t>"Pepito"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6A8759"/>
                </a:solidFill>
                <a:effectLst/>
                <a:latin typeface="Arial Unicode MS"/>
              </a:rPr>
              <a:t>"Carla"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4</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6A8759"/>
                </a:solidFill>
                <a:effectLst/>
                <a:latin typeface="Arial Unicode MS"/>
              </a:rPr>
              <a:t>"Freddy"</a:t>
            </a:r>
            <a:r>
              <a:rPr kumimoji="0" lang="es-ES" altLang="es-ES" sz="800" b="0" i="0" u="none" strike="noStrike" cap="none" normalizeH="0" baseline="0" dirty="0">
                <a:ln>
                  <a:noFill/>
                </a:ln>
                <a:solidFill>
                  <a:srgbClr val="CC7832"/>
                </a:solidFill>
                <a:effectLst/>
                <a:latin typeface="Arial Unicode MS"/>
              </a:rPr>
              <a:t>;</a:t>
            </a:r>
            <a:endParaRPr lang="es-ES" altLang="es-ES" sz="800" dirty="0">
              <a:solidFill>
                <a:srgbClr val="CC783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Ejemplo </a:t>
            </a:r>
            <a:r>
              <a:rPr kumimoji="0" lang="es-ES" altLang="es-ES" sz="800" b="0" i="0" u="none" strike="noStrike" cap="none" normalizeH="0" baseline="0" dirty="0" err="1">
                <a:ln>
                  <a:noFill/>
                </a:ln>
                <a:solidFill>
                  <a:srgbClr val="A9B7C6"/>
                </a:solidFill>
                <a:effectLst/>
                <a:latin typeface="Arial Unicode MS"/>
              </a:rPr>
              <a:t>edd</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Ejemplo(</a:t>
            </a:r>
            <a:r>
              <a:rPr kumimoji="0" lang="es-ES" altLang="es-ES" sz="800" b="0" i="0" u="none" strike="noStrike" cap="none" normalizeH="0" baseline="0" dirty="0">
                <a:ln>
                  <a:noFill/>
                </a:ln>
                <a:solidFill>
                  <a:srgbClr val="6A8759"/>
                </a:solidFill>
                <a:effectLst/>
                <a:latin typeface="Arial Unicode MS"/>
              </a:rPr>
              <a:t>"EDD"</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NombresEDD</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808080"/>
                </a:solidFill>
                <a:effectLst/>
                <a:latin typeface="Arial Unicode MS"/>
              </a:rPr>
            </a:br>
            <a:r>
              <a:rPr kumimoji="0" lang="es-ES" altLang="es-ES" sz="800" b="0" i="0" u="none" strike="noStrike" cap="none" normalizeH="0" baseline="0" dirty="0">
                <a:ln>
                  <a:noFill/>
                </a:ln>
                <a:solidFill>
                  <a:srgbClr val="808080"/>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edd.mostraNombres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808080"/>
                </a:solidFill>
                <a:effectLst/>
                <a:latin typeface="Arial Unicode MS"/>
              </a:rPr>
            </a:br>
            <a:r>
              <a:rPr kumimoji="0" lang="es-ES" altLang="es-ES" sz="800" b="0" i="0" u="none" strike="noStrike" cap="none" normalizeH="0" baseline="0" dirty="0">
                <a:ln>
                  <a:noFill/>
                </a:ln>
                <a:solidFill>
                  <a:srgbClr val="808080"/>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10" name="Google Shape;2685;p43">
            <a:extLst>
              <a:ext uri="{FF2B5EF4-FFF2-40B4-BE49-F238E27FC236}">
                <a16:creationId xmlns:a16="http://schemas.microsoft.com/office/drawing/2014/main" id="{B4BDC160-67B9-4287-A025-F1D487975896}"/>
              </a:ext>
            </a:extLst>
          </p:cNvPr>
          <p:cNvSpPr txBox="1">
            <a:spLocks/>
          </p:cNvSpPr>
          <p:nvPr/>
        </p:nvSpPr>
        <p:spPr>
          <a:xfrm>
            <a:off x="3763489" y="3766715"/>
            <a:ext cx="4982849" cy="921275"/>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s-ES" sz="1200" dirty="0"/>
              <a:t>En este ejemplo podemos ver como se usa la abstracción, podemos ver que en la clase ejemplos, el método </a:t>
            </a:r>
            <a:r>
              <a:rPr lang="es-ES" sz="1200" dirty="0" err="1"/>
              <a:t>mostrarNombres</a:t>
            </a:r>
            <a:r>
              <a:rPr lang="es-ES" sz="1200" dirty="0"/>
              <a:t>() tiene procesos, pero esos procesos no se muestran al utilizarlos en la clase </a:t>
            </a:r>
            <a:r>
              <a:rPr lang="es-ES" sz="1200" dirty="0" err="1"/>
              <a:t>main</a:t>
            </a:r>
            <a:r>
              <a:rPr lang="es-ES" sz="1200" dirty="0"/>
              <a:t> donde solo ingresamos el método </a:t>
            </a:r>
            <a:r>
              <a:rPr lang="es-ES" sz="1200" dirty="0" err="1"/>
              <a:t>mostrarNombres</a:t>
            </a:r>
            <a:r>
              <a:rPr lang="es-ES" sz="1200" dirty="0"/>
              <a:t>() sin ningún proceso, y como resultado mostrara 5 nombres. </a:t>
            </a:r>
          </a:p>
        </p:txBody>
      </p:sp>
    </p:spTree>
    <p:extLst>
      <p:ext uri="{BB962C8B-B14F-4D97-AF65-F5344CB8AC3E}">
        <p14:creationId xmlns:p14="http://schemas.microsoft.com/office/powerpoint/2010/main" val="229303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06</a:t>
            </a:r>
            <a:endParaRPr sz="2400" dirty="0"/>
          </a:p>
        </p:txBody>
      </p:sp>
      <p:sp>
        <p:nvSpPr>
          <p:cNvPr id="2685" name="Google Shape;2685;p43"/>
          <p:cNvSpPr txBox="1">
            <a:spLocks noGrp="1"/>
          </p:cNvSpPr>
          <p:nvPr>
            <p:ph type="subTitle" idx="7"/>
          </p:nvPr>
        </p:nvSpPr>
        <p:spPr>
          <a:xfrm>
            <a:off x="1451260" y="1040826"/>
            <a:ext cx="6205315" cy="110496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La herencia en la POO es fundamental ya que esta permite a las </a:t>
            </a:r>
            <a:r>
              <a:rPr lang="es-ES" dirty="0" err="1"/>
              <a:t>clasescompartir</a:t>
            </a:r>
            <a:r>
              <a:rPr lang="es-ES" dirty="0"/>
              <a:t> sus atributos o sus métodos ya existentes.</a:t>
            </a:r>
            <a:endParaRPr dirty="0"/>
          </a:p>
        </p:txBody>
      </p:sp>
      <p:sp>
        <p:nvSpPr>
          <p:cNvPr id="2686" name="Google Shape;2686;p43"/>
          <p:cNvSpPr txBox="1">
            <a:spLocks noGrp="1"/>
          </p:cNvSpPr>
          <p:nvPr>
            <p:ph type="subTitle" idx="8"/>
          </p:nvPr>
        </p:nvSpPr>
        <p:spPr>
          <a:xfrm>
            <a:off x="1504751" y="455510"/>
            <a:ext cx="5612555"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Que es herencia y muestre un ejemplo?</a:t>
            </a:r>
            <a:endParaRPr dirty="0"/>
          </a:p>
        </p:txBody>
      </p:sp>
      <p:sp>
        <p:nvSpPr>
          <p:cNvPr id="2" name="Rectangle 1">
            <a:extLst>
              <a:ext uri="{FF2B5EF4-FFF2-40B4-BE49-F238E27FC236}">
                <a16:creationId xmlns:a16="http://schemas.microsoft.com/office/drawing/2014/main" id="{0769B80F-D43E-4ACC-BF16-EAA8670C0D2E}"/>
              </a:ext>
            </a:extLst>
          </p:cNvPr>
          <p:cNvSpPr>
            <a:spLocks noChangeArrowheads="1"/>
          </p:cNvSpPr>
          <p:nvPr/>
        </p:nvSpPr>
        <p:spPr bwMode="auto">
          <a:xfrm>
            <a:off x="907525" y="1655331"/>
            <a:ext cx="2714205"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a:ln>
                  <a:noFill/>
                </a:ln>
                <a:solidFill>
                  <a:srgbClr val="CC7832"/>
                </a:solidFill>
                <a:effectLst/>
                <a:latin typeface="Arial Unicode MS"/>
              </a:rPr>
              <a:t>public class </a:t>
            </a:r>
            <a:r>
              <a:rPr kumimoji="0" lang="es-ES" altLang="es-ES" sz="800" b="0" i="0" u="none" strike="noStrike" cap="none" normalizeH="0" baseline="0">
                <a:ln>
                  <a:noFill/>
                </a:ln>
                <a:solidFill>
                  <a:srgbClr val="A9B7C6"/>
                </a:solidFill>
                <a:effectLst/>
                <a:latin typeface="Arial Unicode MS"/>
              </a:rPr>
              <a:t>Animales {</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public  void </a:t>
            </a:r>
            <a:r>
              <a:rPr kumimoji="0" lang="es-ES" altLang="es-ES" sz="800" b="0" i="0" u="none" strike="noStrike" cap="none" normalizeH="0" baseline="0">
                <a:ln>
                  <a:noFill/>
                </a:ln>
                <a:solidFill>
                  <a:srgbClr val="FFC66D"/>
                </a:solidFill>
                <a:effectLst/>
                <a:latin typeface="Arial Unicode MS"/>
              </a:rPr>
              <a:t>sonidoAnimales</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        System.</a:t>
            </a:r>
            <a:r>
              <a:rPr kumimoji="0" lang="es-ES" altLang="es-ES" sz="800" b="0" i="1" u="none" strike="noStrike" cap="none" normalizeH="0" baseline="0">
                <a:ln>
                  <a:noFill/>
                </a:ln>
                <a:solidFill>
                  <a:srgbClr val="9876AA"/>
                </a:solidFill>
                <a:effectLst/>
                <a:latin typeface="Arial Unicode MS"/>
              </a:rPr>
              <a:t>out</a:t>
            </a:r>
            <a:r>
              <a:rPr kumimoji="0" lang="es-ES" altLang="es-ES" sz="800" b="0" i="0" u="none" strike="noStrike" cap="none" normalizeH="0" baseline="0">
                <a:ln>
                  <a:noFill/>
                </a:ln>
                <a:solidFill>
                  <a:srgbClr val="A9B7C6"/>
                </a:solidFill>
                <a:effectLst/>
                <a:latin typeface="Arial Unicode MS"/>
              </a:rPr>
              <a:t>.println(</a:t>
            </a:r>
            <a:r>
              <a:rPr kumimoji="0" lang="es-ES" altLang="es-ES" sz="800" b="0" i="0" u="none" strike="noStrike" cap="none" normalizeH="0" baseline="0">
                <a:ln>
                  <a:noFill/>
                </a:ln>
                <a:solidFill>
                  <a:srgbClr val="6A8759"/>
                </a:solidFill>
                <a:effectLst/>
                <a:latin typeface="Arial Unicode MS"/>
              </a:rPr>
              <a:t>"Los animales hacen sonidos"</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A9B7C6"/>
                </a:solidFill>
                <a:effectLst/>
                <a:latin typeface="Arial Unicode MS"/>
              </a:rPr>
              <a:t>}</a:t>
            </a:r>
            <a:endParaRPr kumimoji="0" lang="es-ES" altLang="es-ES"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59D471B-4808-4321-99DB-10056474199C}"/>
              </a:ext>
            </a:extLst>
          </p:cNvPr>
          <p:cNvSpPr>
            <a:spLocks noChangeArrowheads="1"/>
          </p:cNvSpPr>
          <p:nvPr/>
        </p:nvSpPr>
        <p:spPr bwMode="auto">
          <a:xfrm>
            <a:off x="869839" y="2553617"/>
            <a:ext cx="1875835"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Gato </a:t>
            </a:r>
            <a:r>
              <a:rPr kumimoji="0" lang="es-ES" altLang="es-ES" sz="800" b="0" i="0" u="none" strike="noStrike" cap="none" normalizeH="0" baseline="0" dirty="0" err="1">
                <a:ln>
                  <a:noFill/>
                </a:ln>
                <a:solidFill>
                  <a:srgbClr val="CC7832"/>
                </a:solidFill>
                <a:effectLst/>
                <a:latin typeface="Arial Unicode MS"/>
              </a:rPr>
              <a:t>extends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Animales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sonidoAnimales2</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sonidoAnimales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8EB00DF-C436-4EE1-9628-06EB1DAA3212}"/>
              </a:ext>
            </a:extLst>
          </p:cNvPr>
          <p:cNvSpPr>
            <a:spLocks noChangeArrowheads="1"/>
          </p:cNvSpPr>
          <p:nvPr/>
        </p:nvSpPr>
        <p:spPr bwMode="auto">
          <a:xfrm>
            <a:off x="856213" y="3451903"/>
            <a:ext cx="190308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Perro </a:t>
            </a:r>
            <a:r>
              <a:rPr kumimoji="0" lang="es-ES" altLang="es-ES" sz="800" b="0" i="0" u="none" strike="noStrike" cap="none" normalizeH="0" baseline="0" dirty="0" err="1">
                <a:ln>
                  <a:noFill/>
                </a:ln>
                <a:solidFill>
                  <a:srgbClr val="CC7832"/>
                </a:solidFill>
                <a:effectLst/>
                <a:latin typeface="Arial Unicode MS"/>
              </a:rPr>
              <a:t>extends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Animales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sonidoAnimales3</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sonidoAnimales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7B0C98B-1E8F-4AD0-A9D8-190CCB2F9D17}"/>
              </a:ext>
            </a:extLst>
          </p:cNvPr>
          <p:cNvSpPr>
            <a:spLocks noChangeArrowheads="1"/>
          </p:cNvSpPr>
          <p:nvPr/>
        </p:nvSpPr>
        <p:spPr bwMode="auto">
          <a:xfrm>
            <a:off x="2990707" y="2667073"/>
            <a:ext cx="1994457"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static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main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String</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args</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Animales an1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Animales()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Gato an2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Gato()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Perro an3 = </a:t>
            </a:r>
            <a:r>
              <a:rPr kumimoji="0" lang="es-ES" altLang="es-ES" sz="800" b="0" i="0" u="none" strike="noStrike" cap="none" normalizeH="0" baseline="0" dirty="0">
                <a:ln>
                  <a:noFill/>
                </a:ln>
                <a:solidFill>
                  <a:srgbClr val="CC7832"/>
                </a:solidFill>
                <a:effectLst/>
                <a:latin typeface="Arial Unicode MS"/>
              </a:rPr>
              <a:t>new </a:t>
            </a:r>
            <a:r>
              <a:rPr kumimoji="0" lang="es-ES" altLang="es-ES" sz="800" b="0" i="0" u="none" strike="noStrike" cap="none" normalizeH="0" baseline="0" dirty="0">
                <a:ln>
                  <a:noFill/>
                </a:ln>
                <a:solidFill>
                  <a:srgbClr val="A9B7C6"/>
                </a:solidFill>
                <a:effectLst/>
                <a:latin typeface="Arial Unicode MS"/>
              </a:rPr>
              <a:t>Perro()</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an1.sonidoAnimales()</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an2.sonidoAnimales2()</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an3.sonidoAnimales3()</a:t>
            </a:r>
            <a:r>
              <a:rPr kumimoji="0" lang="es-ES" altLang="es-ES" sz="800" b="0" i="0" u="none" strike="noStrike" cap="none" normalizeH="0" baseline="0" dirty="0">
                <a:ln>
                  <a:noFill/>
                </a:ln>
                <a:solidFill>
                  <a:srgbClr val="CC783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chemeClr val="bg1">
                    <a:lumMod val="75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800" dirty="0">
                <a:solidFill>
                  <a:schemeClr val="bg1">
                    <a:lumMod val="75000"/>
                  </a:schemeClr>
                </a:solidFill>
                <a:latin typeface="Arial Unicode MS"/>
              </a:rPr>
              <a:t>}</a:t>
            </a:r>
            <a:endParaRPr kumimoji="0" lang="es-ES" altLang="es-ES" b="0" i="0" u="none" strike="noStrike" cap="none" normalizeH="0" baseline="0" dirty="0">
              <a:ln>
                <a:noFill/>
              </a:ln>
              <a:solidFill>
                <a:schemeClr val="bg1">
                  <a:lumMod val="75000"/>
                </a:schemeClr>
              </a:solidFill>
              <a:effectLst/>
              <a:latin typeface="Arial" panose="020B0604020202020204" pitchFamily="34" charset="0"/>
            </a:endParaRPr>
          </a:p>
        </p:txBody>
      </p:sp>
      <p:pic>
        <p:nvPicPr>
          <p:cNvPr id="8" name="Imagen 7">
            <a:extLst>
              <a:ext uri="{FF2B5EF4-FFF2-40B4-BE49-F238E27FC236}">
                <a16:creationId xmlns:a16="http://schemas.microsoft.com/office/drawing/2014/main" id="{B6C8E1B2-B522-4869-AFAB-29AFEC2B8B4E}"/>
              </a:ext>
            </a:extLst>
          </p:cNvPr>
          <p:cNvPicPr>
            <a:picLocks noChangeAspect="1"/>
          </p:cNvPicPr>
          <p:nvPr/>
        </p:nvPicPr>
        <p:blipFill>
          <a:blip r:embed="rId3"/>
          <a:stretch>
            <a:fillRect/>
          </a:stretch>
        </p:blipFill>
        <p:spPr>
          <a:xfrm>
            <a:off x="5517819" y="3029084"/>
            <a:ext cx="2343477" cy="838317"/>
          </a:xfrm>
          <a:prstGeom prst="rect">
            <a:avLst/>
          </a:prstGeom>
        </p:spPr>
      </p:pic>
      <p:sp>
        <p:nvSpPr>
          <p:cNvPr id="15" name="Google Shape;2685;p43">
            <a:extLst>
              <a:ext uri="{FF2B5EF4-FFF2-40B4-BE49-F238E27FC236}">
                <a16:creationId xmlns:a16="http://schemas.microsoft.com/office/drawing/2014/main" id="{0510AE60-AD3A-444C-B3E8-5CE001CF3167}"/>
              </a:ext>
            </a:extLst>
          </p:cNvPr>
          <p:cNvSpPr txBox="1">
            <a:spLocks/>
          </p:cNvSpPr>
          <p:nvPr/>
        </p:nvSpPr>
        <p:spPr>
          <a:xfrm>
            <a:off x="5342487" y="1655331"/>
            <a:ext cx="2893988" cy="115907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s-ES" sz="1200" dirty="0"/>
              <a:t>En este ejemplo podemos ver como el padre (Animales) hereda a sus hijos (Gato, Perro), una método donde al utilizarlos en </a:t>
            </a:r>
            <a:r>
              <a:rPr lang="es-ES" sz="1200" dirty="0" err="1"/>
              <a:t>main</a:t>
            </a:r>
            <a:r>
              <a:rPr lang="es-ES" sz="1200" dirty="0"/>
              <a:t> y crear sus instancias podemos ver que si heredo el mismo método a sus hijos.</a:t>
            </a:r>
          </a:p>
        </p:txBody>
      </p:sp>
    </p:spTree>
    <p:extLst>
      <p:ext uri="{BB962C8B-B14F-4D97-AF65-F5344CB8AC3E}">
        <p14:creationId xmlns:p14="http://schemas.microsoft.com/office/powerpoint/2010/main" val="68773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07</a:t>
            </a:r>
            <a:endParaRPr sz="2400" dirty="0"/>
          </a:p>
        </p:txBody>
      </p:sp>
      <p:sp>
        <p:nvSpPr>
          <p:cNvPr id="2685" name="Google Shape;2685;p43"/>
          <p:cNvSpPr txBox="1">
            <a:spLocks noGrp="1"/>
          </p:cNvSpPr>
          <p:nvPr>
            <p:ph type="subTitle" idx="7"/>
          </p:nvPr>
        </p:nvSpPr>
        <p:spPr>
          <a:xfrm>
            <a:off x="1454909" y="923577"/>
            <a:ext cx="6879940" cy="467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El polimorfismo permite que un objeto de una clase pueda tomar diferentes formas y comportarse de maneras diferentes según el contexto en el que se utilice.</a:t>
            </a:r>
            <a:endParaRPr dirty="0"/>
          </a:p>
        </p:txBody>
      </p:sp>
      <p:sp>
        <p:nvSpPr>
          <p:cNvPr id="2686" name="Google Shape;2686;p43"/>
          <p:cNvSpPr txBox="1">
            <a:spLocks noGrp="1"/>
          </p:cNvSpPr>
          <p:nvPr>
            <p:ph type="subTitle" idx="8"/>
          </p:nvPr>
        </p:nvSpPr>
        <p:spPr>
          <a:xfrm>
            <a:off x="1504751" y="455510"/>
            <a:ext cx="5612555"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Que es polimorfismo y muestre un ejemplo?</a:t>
            </a:r>
            <a:endParaRPr dirty="0"/>
          </a:p>
        </p:txBody>
      </p:sp>
      <p:sp>
        <p:nvSpPr>
          <p:cNvPr id="2" name="Rectangle 1">
            <a:extLst>
              <a:ext uri="{FF2B5EF4-FFF2-40B4-BE49-F238E27FC236}">
                <a16:creationId xmlns:a16="http://schemas.microsoft.com/office/drawing/2014/main" id="{81184737-906D-41D1-86B0-D1E6A3B49F7F}"/>
              </a:ext>
            </a:extLst>
          </p:cNvPr>
          <p:cNvSpPr>
            <a:spLocks noChangeArrowheads="1"/>
          </p:cNvSpPr>
          <p:nvPr/>
        </p:nvSpPr>
        <p:spPr bwMode="auto">
          <a:xfrm>
            <a:off x="4011464" y="1469783"/>
            <a:ext cx="1766830"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err="1">
                <a:ln>
                  <a:noFill/>
                </a:ln>
                <a:solidFill>
                  <a:srgbClr val="CC7832"/>
                </a:solidFill>
                <a:effectLst/>
                <a:latin typeface="Arial Unicode MS"/>
              </a:rPr>
              <a:t>public</a:t>
            </a: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err="1">
                <a:ln>
                  <a:noFill/>
                </a:ln>
                <a:solidFill>
                  <a:srgbClr val="CC7832"/>
                </a:solidFill>
                <a:effectLst/>
                <a:latin typeface="Arial Unicode MS"/>
              </a:rPr>
              <a:t>class</a:t>
            </a: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err="1">
                <a:ln>
                  <a:noFill/>
                </a:ln>
                <a:solidFill>
                  <a:srgbClr val="A9B7C6"/>
                </a:solidFill>
                <a:effectLst/>
                <a:latin typeface="Arial Unicode MS"/>
              </a:rPr>
              <a:t>Main</a:t>
            </a:r>
            <a:r>
              <a:rPr kumimoji="0" lang="es-ES" altLang="es-ES" sz="700" b="0" i="0" u="none" strike="noStrike" cap="none" normalizeH="0" baseline="0" dirty="0">
                <a:ln>
                  <a:noFill/>
                </a:ln>
                <a:solidFill>
                  <a:srgbClr val="A9B7C6"/>
                </a:solidFill>
                <a:effectLst/>
                <a:latin typeface="Arial Unicode MS"/>
              </a:rPr>
              <a:t> {</a:t>
            </a:r>
            <a:br>
              <a:rPr kumimoji="0" lang="es-ES" altLang="es-ES" sz="700" b="0" i="0" u="none" strike="noStrike" cap="none" normalizeH="0" baseline="0" dirty="0">
                <a:ln>
                  <a:noFill/>
                </a:ln>
                <a:solidFill>
                  <a:srgbClr val="A9B7C6"/>
                </a:solidFill>
                <a:effectLst/>
                <a:latin typeface="Arial Unicode MS"/>
              </a:rPr>
            </a:br>
            <a:r>
              <a:rPr kumimoji="0" lang="es-ES" altLang="es-ES" sz="700" b="0" i="0" u="none" strike="noStrike" cap="none" normalizeH="0" baseline="0" dirty="0">
                <a:ln>
                  <a:noFill/>
                </a:ln>
                <a:solidFill>
                  <a:srgbClr val="A9B7C6"/>
                </a:solidFill>
                <a:effectLst/>
                <a:latin typeface="Arial Unicode MS"/>
              </a:rPr>
              <a:t>    </a:t>
            </a:r>
            <a:r>
              <a:rPr kumimoji="0" lang="es-ES" altLang="es-ES" sz="700" b="0" i="0" u="none" strike="noStrike" cap="none" normalizeH="0" baseline="0" dirty="0" err="1">
                <a:ln>
                  <a:noFill/>
                </a:ln>
                <a:solidFill>
                  <a:srgbClr val="CC7832"/>
                </a:solidFill>
                <a:effectLst/>
                <a:latin typeface="Arial Unicode MS"/>
              </a:rPr>
              <a:t>public</a:t>
            </a: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err="1">
                <a:ln>
                  <a:noFill/>
                </a:ln>
                <a:solidFill>
                  <a:srgbClr val="CC7832"/>
                </a:solidFill>
                <a:effectLst/>
                <a:latin typeface="Arial Unicode MS"/>
              </a:rPr>
              <a:t>static</a:t>
            </a: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err="1">
                <a:ln>
                  <a:noFill/>
                </a:ln>
                <a:solidFill>
                  <a:srgbClr val="CC7832"/>
                </a:solidFill>
                <a:effectLst/>
                <a:latin typeface="Arial Unicode MS"/>
              </a:rPr>
              <a:t>void</a:t>
            </a: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err="1">
                <a:ln>
                  <a:noFill/>
                </a:ln>
                <a:solidFill>
                  <a:srgbClr val="FFC66D"/>
                </a:solidFill>
                <a:effectLst/>
                <a:latin typeface="Arial Unicode MS"/>
              </a:rPr>
              <a:t>main</a:t>
            </a:r>
            <a:r>
              <a:rPr kumimoji="0" lang="es-ES" altLang="es-ES" sz="700" b="0" i="0" u="none" strike="noStrike" cap="none" normalizeH="0" baseline="0" dirty="0">
                <a:ln>
                  <a:noFill/>
                </a:ln>
                <a:solidFill>
                  <a:srgbClr val="A9B7C6"/>
                </a:solidFill>
                <a:effectLst/>
                <a:latin typeface="Arial Unicode MS"/>
              </a:rPr>
              <a:t>(</a:t>
            </a:r>
            <a:r>
              <a:rPr kumimoji="0" lang="es-ES" altLang="es-ES" sz="700" b="0" i="0" u="none" strike="noStrike" cap="none" normalizeH="0" baseline="0" dirty="0" err="1">
                <a:ln>
                  <a:noFill/>
                </a:ln>
                <a:solidFill>
                  <a:srgbClr val="A9B7C6"/>
                </a:solidFill>
                <a:effectLst/>
                <a:latin typeface="Arial Unicode MS"/>
              </a:rPr>
              <a:t>String</a:t>
            </a:r>
            <a:r>
              <a:rPr kumimoji="0" lang="es-ES" altLang="es-ES" sz="700" b="0" i="0" u="none" strike="noStrike" cap="none" normalizeH="0" baseline="0" dirty="0">
                <a:ln>
                  <a:noFill/>
                </a:ln>
                <a:solidFill>
                  <a:srgbClr val="A9B7C6"/>
                </a:solidFill>
                <a:effectLst/>
                <a:latin typeface="Arial Unicode MS"/>
              </a:rPr>
              <a:t>[] </a:t>
            </a:r>
            <a:r>
              <a:rPr kumimoji="0" lang="es-ES" altLang="es-ES" sz="700" b="0" i="0" u="none" strike="noStrike" cap="none" normalizeH="0" baseline="0" dirty="0" err="1">
                <a:ln>
                  <a:noFill/>
                </a:ln>
                <a:solidFill>
                  <a:srgbClr val="A9B7C6"/>
                </a:solidFill>
                <a:effectLst/>
                <a:latin typeface="Arial Unicode MS"/>
              </a:rPr>
              <a:t>args</a:t>
            </a:r>
            <a:r>
              <a:rPr kumimoji="0" lang="es-ES" altLang="es-ES" sz="700" b="0" i="0" u="none" strike="noStrike" cap="none" normalizeH="0" baseline="0" dirty="0">
                <a:ln>
                  <a:noFill/>
                </a:ln>
                <a:solidFill>
                  <a:srgbClr val="A9B7C6"/>
                </a:solidFill>
                <a:effectLst/>
                <a:latin typeface="Arial Unicode MS"/>
              </a:rPr>
              <a:t>) {</a:t>
            </a:r>
            <a:br>
              <a:rPr kumimoji="0" lang="es-ES" altLang="es-ES" sz="700" b="0" i="0" u="none" strike="noStrike" cap="none" normalizeH="0" baseline="0" dirty="0">
                <a:ln>
                  <a:noFill/>
                </a:ln>
                <a:solidFill>
                  <a:srgbClr val="A9B7C6"/>
                </a:solidFill>
                <a:effectLst/>
                <a:latin typeface="Arial Unicode MS"/>
              </a:rPr>
            </a:br>
            <a:br>
              <a:rPr kumimoji="0" lang="es-ES" altLang="es-ES" sz="700" b="0" i="0" u="none" strike="noStrike" cap="none" normalizeH="0" baseline="0" dirty="0">
                <a:ln>
                  <a:noFill/>
                </a:ln>
                <a:solidFill>
                  <a:srgbClr val="A9B7C6"/>
                </a:solidFill>
                <a:effectLst/>
                <a:latin typeface="Arial Unicode MS"/>
              </a:rPr>
            </a:br>
            <a:r>
              <a:rPr kumimoji="0" lang="es-ES" altLang="es-ES" sz="700" b="0" i="0" u="none" strike="noStrike" cap="none" normalizeH="0" baseline="0" dirty="0">
                <a:ln>
                  <a:noFill/>
                </a:ln>
                <a:solidFill>
                  <a:srgbClr val="A9B7C6"/>
                </a:solidFill>
                <a:effectLst/>
                <a:latin typeface="Arial Unicode MS"/>
              </a:rPr>
              <a:t>        Animales an1 = </a:t>
            </a:r>
            <a:r>
              <a:rPr kumimoji="0" lang="es-ES" altLang="es-ES" sz="700" b="0" i="0" u="none" strike="noStrike" cap="none" normalizeH="0" baseline="0" dirty="0">
                <a:ln>
                  <a:noFill/>
                </a:ln>
                <a:solidFill>
                  <a:srgbClr val="CC7832"/>
                </a:solidFill>
                <a:effectLst/>
                <a:latin typeface="Arial Unicode MS"/>
              </a:rPr>
              <a:t>new </a:t>
            </a:r>
            <a:r>
              <a:rPr kumimoji="0" lang="es-ES" altLang="es-ES" sz="700" b="0" i="0" u="none" strike="noStrike" cap="none" normalizeH="0" baseline="0" dirty="0">
                <a:ln>
                  <a:noFill/>
                </a:ln>
                <a:solidFill>
                  <a:srgbClr val="A9B7C6"/>
                </a:solidFill>
                <a:effectLst/>
                <a:latin typeface="Arial Unicode MS"/>
              </a:rPr>
              <a:t>Animales()</a:t>
            </a:r>
            <a:r>
              <a:rPr kumimoji="0" lang="es-ES" altLang="es-ES" sz="700" b="0" i="0" u="none" strike="noStrike" cap="none" normalizeH="0" baseline="0" dirty="0">
                <a:ln>
                  <a:noFill/>
                </a:ln>
                <a:solidFill>
                  <a:srgbClr val="CC7832"/>
                </a:solidFill>
                <a:effectLst/>
                <a:latin typeface="Arial Unicode MS"/>
              </a:rPr>
              <a:t>;</a:t>
            </a:r>
            <a:br>
              <a:rPr kumimoji="0" lang="es-ES" altLang="es-ES" sz="700" b="0" i="0" u="none" strike="noStrike" cap="none" normalizeH="0" baseline="0" dirty="0">
                <a:ln>
                  <a:noFill/>
                </a:ln>
                <a:solidFill>
                  <a:srgbClr val="CC7832"/>
                </a:solidFill>
                <a:effectLst/>
                <a:latin typeface="Arial Unicode MS"/>
              </a:rPr>
            </a:b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a:ln>
                  <a:noFill/>
                </a:ln>
                <a:solidFill>
                  <a:srgbClr val="A9B7C6"/>
                </a:solidFill>
                <a:effectLst/>
                <a:latin typeface="Arial Unicode MS"/>
              </a:rPr>
              <a:t>Animales an2 = </a:t>
            </a:r>
            <a:r>
              <a:rPr kumimoji="0" lang="es-ES" altLang="es-ES" sz="700" b="0" i="0" u="none" strike="noStrike" cap="none" normalizeH="0" baseline="0" dirty="0">
                <a:ln>
                  <a:noFill/>
                </a:ln>
                <a:solidFill>
                  <a:srgbClr val="CC7832"/>
                </a:solidFill>
                <a:effectLst/>
                <a:latin typeface="Arial Unicode MS"/>
              </a:rPr>
              <a:t>new </a:t>
            </a:r>
            <a:r>
              <a:rPr kumimoji="0" lang="es-ES" altLang="es-ES" sz="700" b="0" i="0" u="none" strike="noStrike" cap="none" normalizeH="0" baseline="0" dirty="0">
                <a:ln>
                  <a:noFill/>
                </a:ln>
                <a:solidFill>
                  <a:srgbClr val="A9B7C6"/>
                </a:solidFill>
                <a:effectLst/>
                <a:latin typeface="Arial Unicode MS"/>
              </a:rPr>
              <a:t>Gato()</a:t>
            </a:r>
            <a:r>
              <a:rPr kumimoji="0" lang="es-ES" altLang="es-ES" sz="700" b="0" i="0" u="none" strike="noStrike" cap="none" normalizeH="0" baseline="0" dirty="0">
                <a:ln>
                  <a:noFill/>
                </a:ln>
                <a:solidFill>
                  <a:srgbClr val="CC7832"/>
                </a:solidFill>
                <a:effectLst/>
                <a:latin typeface="Arial Unicode MS"/>
              </a:rPr>
              <a:t>;</a:t>
            </a:r>
            <a:br>
              <a:rPr kumimoji="0" lang="es-ES" altLang="es-ES" sz="700" b="0" i="0" u="none" strike="noStrike" cap="none" normalizeH="0" baseline="0" dirty="0">
                <a:ln>
                  <a:noFill/>
                </a:ln>
                <a:solidFill>
                  <a:srgbClr val="CC7832"/>
                </a:solidFill>
                <a:effectLst/>
                <a:latin typeface="Arial Unicode MS"/>
              </a:rPr>
            </a:b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a:ln>
                  <a:noFill/>
                </a:ln>
                <a:solidFill>
                  <a:srgbClr val="A9B7C6"/>
                </a:solidFill>
                <a:effectLst/>
                <a:latin typeface="Arial Unicode MS"/>
              </a:rPr>
              <a:t>Animales an3 = </a:t>
            </a:r>
            <a:r>
              <a:rPr kumimoji="0" lang="es-ES" altLang="es-ES" sz="700" b="0" i="0" u="none" strike="noStrike" cap="none" normalizeH="0" baseline="0" dirty="0">
                <a:ln>
                  <a:noFill/>
                </a:ln>
                <a:solidFill>
                  <a:srgbClr val="CC7832"/>
                </a:solidFill>
                <a:effectLst/>
                <a:latin typeface="Arial Unicode MS"/>
              </a:rPr>
              <a:t>new </a:t>
            </a:r>
            <a:r>
              <a:rPr kumimoji="0" lang="es-ES" altLang="es-ES" sz="700" b="0" i="0" u="none" strike="noStrike" cap="none" normalizeH="0" baseline="0" dirty="0">
                <a:ln>
                  <a:noFill/>
                </a:ln>
                <a:solidFill>
                  <a:srgbClr val="A9B7C6"/>
                </a:solidFill>
                <a:effectLst/>
                <a:latin typeface="Arial Unicode MS"/>
              </a:rPr>
              <a:t>Perro()</a:t>
            </a:r>
            <a:r>
              <a:rPr kumimoji="0" lang="es-ES" altLang="es-ES" sz="700" b="0" i="0" u="none" strike="noStrike" cap="none" normalizeH="0" baseline="0" dirty="0">
                <a:ln>
                  <a:noFill/>
                </a:ln>
                <a:solidFill>
                  <a:srgbClr val="CC7832"/>
                </a:solidFill>
                <a:effectLst/>
                <a:latin typeface="Arial Unicode MS"/>
              </a:rPr>
              <a:t>;</a:t>
            </a:r>
            <a:br>
              <a:rPr kumimoji="0" lang="es-ES" altLang="es-ES" sz="700" b="0" i="0" u="none" strike="noStrike" cap="none" normalizeH="0" baseline="0" dirty="0">
                <a:ln>
                  <a:noFill/>
                </a:ln>
                <a:solidFill>
                  <a:srgbClr val="CC7832"/>
                </a:solidFill>
                <a:effectLst/>
                <a:latin typeface="Arial Unicode MS"/>
              </a:rPr>
            </a:br>
            <a:br>
              <a:rPr kumimoji="0" lang="es-ES" altLang="es-ES" sz="700" b="0" i="0" u="none" strike="noStrike" cap="none" normalizeH="0" baseline="0" dirty="0">
                <a:ln>
                  <a:noFill/>
                </a:ln>
                <a:solidFill>
                  <a:srgbClr val="CC7832"/>
                </a:solidFill>
                <a:effectLst/>
                <a:latin typeface="Arial Unicode MS"/>
              </a:rPr>
            </a:b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a:ln>
                  <a:noFill/>
                </a:ln>
                <a:solidFill>
                  <a:srgbClr val="A9B7C6"/>
                </a:solidFill>
                <a:effectLst/>
                <a:latin typeface="Arial Unicode MS"/>
              </a:rPr>
              <a:t>an1.</a:t>
            </a:r>
            <a:r>
              <a:rPr kumimoji="0" lang="es-ES" altLang="es-ES" sz="800" b="0" i="0" u="none" strike="noStrike" cap="none" normalizeH="0" baseline="0" dirty="0">
                <a:ln>
                  <a:noFill/>
                </a:ln>
                <a:solidFill>
                  <a:srgbClr val="A9B7C6"/>
                </a:solidFill>
                <a:effectLst/>
                <a:latin typeface="Arial Unicode MS"/>
              </a:rPr>
              <a:t>sonidoAnimales</a:t>
            </a:r>
            <a:r>
              <a:rPr kumimoji="0" lang="es-ES" altLang="es-ES" sz="700" b="0" i="0" u="none" strike="noStrike" cap="none" normalizeH="0" baseline="0" dirty="0">
                <a:ln>
                  <a:noFill/>
                </a:ln>
                <a:solidFill>
                  <a:srgbClr val="A9B7C6"/>
                </a:solidFill>
                <a:effectLst/>
                <a:latin typeface="Arial Unicode MS"/>
              </a:rPr>
              <a:t>()</a:t>
            </a:r>
            <a:r>
              <a:rPr kumimoji="0" lang="es-ES" altLang="es-ES" sz="700" b="0" i="0" u="none" strike="noStrike" cap="none" normalizeH="0" baseline="0" dirty="0">
                <a:ln>
                  <a:noFill/>
                </a:ln>
                <a:solidFill>
                  <a:srgbClr val="CC7832"/>
                </a:solidFill>
                <a:effectLst/>
                <a:latin typeface="Arial Unicode MS"/>
              </a:rPr>
              <a:t>;</a:t>
            </a:r>
            <a:br>
              <a:rPr kumimoji="0" lang="es-ES" altLang="es-ES" sz="700" b="0" i="0" u="none" strike="noStrike" cap="none" normalizeH="0" baseline="0" dirty="0">
                <a:ln>
                  <a:noFill/>
                </a:ln>
                <a:solidFill>
                  <a:srgbClr val="CC7832"/>
                </a:solidFill>
                <a:effectLst/>
                <a:latin typeface="Arial Unicode MS"/>
              </a:rPr>
            </a:b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a:ln>
                  <a:noFill/>
                </a:ln>
                <a:solidFill>
                  <a:srgbClr val="A9B7C6"/>
                </a:solidFill>
                <a:effectLst/>
                <a:latin typeface="Arial Unicode MS"/>
              </a:rPr>
              <a:t>an2.sonidoAnimales()</a:t>
            </a:r>
            <a:r>
              <a:rPr kumimoji="0" lang="es-ES" altLang="es-ES" sz="700" b="0" i="0" u="none" strike="noStrike" cap="none" normalizeH="0" baseline="0" dirty="0">
                <a:ln>
                  <a:noFill/>
                </a:ln>
                <a:solidFill>
                  <a:srgbClr val="CC7832"/>
                </a:solidFill>
                <a:effectLst/>
                <a:latin typeface="Arial Unicode MS"/>
              </a:rPr>
              <a:t>;</a:t>
            </a:r>
            <a:br>
              <a:rPr kumimoji="0" lang="es-ES" altLang="es-ES" sz="700" b="0" i="0" u="none" strike="noStrike" cap="none" normalizeH="0" baseline="0" dirty="0">
                <a:ln>
                  <a:noFill/>
                </a:ln>
                <a:solidFill>
                  <a:srgbClr val="CC7832"/>
                </a:solidFill>
                <a:effectLst/>
                <a:latin typeface="Arial Unicode MS"/>
              </a:rPr>
            </a:b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a:ln>
                  <a:noFill/>
                </a:ln>
                <a:solidFill>
                  <a:srgbClr val="A9B7C6"/>
                </a:solidFill>
                <a:effectLst/>
                <a:latin typeface="Arial Unicode MS"/>
              </a:rPr>
              <a:t>an3.sonidoAnimales()</a:t>
            </a:r>
            <a:r>
              <a:rPr kumimoji="0" lang="es-ES" altLang="es-ES" sz="700" b="0" i="0" u="none" strike="noStrike" cap="none" normalizeH="0" baseline="0" dirty="0">
                <a:ln>
                  <a:noFill/>
                </a:ln>
                <a:solidFill>
                  <a:srgbClr val="CC7832"/>
                </a:solidFill>
                <a:effectLst/>
                <a:latin typeface="Arial Unicode MS"/>
              </a:rPr>
              <a:t>;</a:t>
            </a:r>
            <a:br>
              <a:rPr kumimoji="0" lang="es-ES" altLang="es-ES" sz="700" b="0" i="0" u="none" strike="noStrike" cap="none" normalizeH="0" baseline="0" dirty="0">
                <a:ln>
                  <a:noFill/>
                </a:ln>
                <a:solidFill>
                  <a:srgbClr val="CC7832"/>
                </a:solidFill>
                <a:effectLst/>
                <a:latin typeface="Arial Unicode MS"/>
              </a:rPr>
            </a:br>
            <a:br>
              <a:rPr kumimoji="0" lang="es-ES" altLang="es-ES" sz="700" b="0" i="0" u="none" strike="noStrike" cap="none" normalizeH="0" baseline="0" dirty="0">
                <a:ln>
                  <a:noFill/>
                </a:ln>
                <a:solidFill>
                  <a:srgbClr val="CC7832"/>
                </a:solidFill>
                <a:effectLst/>
                <a:latin typeface="Arial Unicode MS"/>
              </a:rPr>
            </a:br>
            <a:br>
              <a:rPr kumimoji="0" lang="es-ES" altLang="es-ES" sz="700" b="0" i="0" u="none" strike="noStrike" cap="none" normalizeH="0" baseline="0" dirty="0">
                <a:ln>
                  <a:noFill/>
                </a:ln>
                <a:solidFill>
                  <a:srgbClr val="CC7832"/>
                </a:solidFill>
                <a:effectLst/>
                <a:latin typeface="Arial Unicode MS"/>
              </a:rPr>
            </a:br>
            <a:r>
              <a:rPr kumimoji="0" lang="es-ES" altLang="es-ES" sz="700" b="0" i="0" u="none" strike="noStrike" cap="none" normalizeH="0" baseline="0" dirty="0">
                <a:ln>
                  <a:noFill/>
                </a:ln>
                <a:solidFill>
                  <a:srgbClr val="CC7832"/>
                </a:solidFill>
                <a:effectLst/>
                <a:latin typeface="Arial Unicode MS"/>
              </a:rPr>
              <a:t>    </a:t>
            </a:r>
            <a:r>
              <a:rPr kumimoji="0" lang="es-ES" altLang="es-ES" sz="700" b="0" i="0" u="none" strike="noStrike" cap="none" normalizeH="0" baseline="0" dirty="0">
                <a:ln>
                  <a:noFill/>
                </a:ln>
                <a:solidFill>
                  <a:srgbClr val="A9B7C6"/>
                </a:solidFill>
                <a:effectLst/>
                <a:latin typeface="Arial Unicode MS"/>
              </a:rPr>
              <a:t>}</a:t>
            </a:r>
            <a:br>
              <a:rPr kumimoji="0" lang="es-ES" altLang="es-ES" sz="700" b="0" i="0" u="none" strike="noStrike" cap="none" normalizeH="0" baseline="0" dirty="0">
                <a:ln>
                  <a:noFill/>
                </a:ln>
                <a:solidFill>
                  <a:srgbClr val="A9B7C6"/>
                </a:solidFill>
                <a:effectLst/>
                <a:latin typeface="Arial Unicode MS"/>
              </a:rPr>
            </a:br>
            <a:r>
              <a:rPr kumimoji="0" lang="es-ES" altLang="es-ES" sz="700" b="0" i="0" u="none" strike="noStrike" cap="none" normalizeH="0" baseline="0" dirty="0">
                <a:ln>
                  <a:noFill/>
                </a:ln>
                <a:solidFill>
                  <a:srgbClr val="A9B7C6"/>
                </a:solidFill>
                <a:effectLst/>
                <a:latin typeface="Arial Unicode MS"/>
              </a:rPr>
              <a: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AC8E4C2-9570-44A4-95C3-B280E153EDC9}"/>
              </a:ext>
            </a:extLst>
          </p:cNvPr>
          <p:cNvSpPr>
            <a:spLocks noChangeArrowheads="1"/>
          </p:cNvSpPr>
          <p:nvPr/>
        </p:nvSpPr>
        <p:spPr bwMode="auto">
          <a:xfrm>
            <a:off x="1049261" y="2261525"/>
            <a:ext cx="2238113"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Gato </a:t>
            </a:r>
            <a:r>
              <a:rPr kumimoji="0" lang="es-ES" altLang="es-ES" sz="800" b="0" i="0" u="none" strike="noStrike" cap="none" normalizeH="0" baseline="0" dirty="0" err="1">
                <a:ln>
                  <a:noFill/>
                </a:ln>
                <a:solidFill>
                  <a:srgbClr val="CC7832"/>
                </a:solidFill>
                <a:effectLst/>
                <a:latin typeface="Arial Unicode MS"/>
              </a:rPr>
              <a:t>extends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Animales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sonidoAnimales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"El gato hace miau"</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EE645CB-7FD7-4FB9-BF19-A52C6E071F1F}"/>
              </a:ext>
            </a:extLst>
          </p:cNvPr>
          <p:cNvSpPr>
            <a:spLocks noChangeArrowheads="1"/>
          </p:cNvSpPr>
          <p:nvPr/>
        </p:nvSpPr>
        <p:spPr bwMode="auto">
          <a:xfrm>
            <a:off x="1049261" y="3028539"/>
            <a:ext cx="2295821"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Perro </a:t>
            </a:r>
            <a:r>
              <a:rPr kumimoji="0" lang="es-ES" altLang="es-ES" sz="800" b="0" i="0" u="none" strike="noStrike" cap="none" normalizeH="0" baseline="0" dirty="0" err="1">
                <a:ln>
                  <a:noFill/>
                </a:ln>
                <a:solidFill>
                  <a:srgbClr val="CC7832"/>
                </a:solidFill>
                <a:effectLst/>
                <a:latin typeface="Arial Unicode MS"/>
              </a:rPr>
              <a:t>extends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Animales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sonidoAnimales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"El Perro hace </a:t>
            </a:r>
            <a:r>
              <a:rPr kumimoji="0" lang="es-ES" altLang="es-ES" sz="800" b="0" i="0" u="none" strike="noStrike" cap="none" normalizeH="0" baseline="0" dirty="0" err="1">
                <a:ln>
                  <a:noFill/>
                </a:ln>
                <a:solidFill>
                  <a:srgbClr val="6A8759"/>
                </a:solidFill>
                <a:effectLst/>
                <a:latin typeface="Arial Unicode MS"/>
              </a:rPr>
              <a:t>guaf</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86DC27D-3305-4885-8EE2-B3ADCCF82C10}"/>
              </a:ext>
            </a:extLst>
          </p:cNvPr>
          <p:cNvSpPr>
            <a:spLocks noChangeArrowheads="1"/>
          </p:cNvSpPr>
          <p:nvPr/>
        </p:nvSpPr>
        <p:spPr bwMode="auto">
          <a:xfrm>
            <a:off x="1049261" y="1469783"/>
            <a:ext cx="2714205"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class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Animales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public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void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FFC66D"/>
                </a:solidFill>
                <a:effectLst/>
                <a:latin typeface="Arial Unicode MS"/>
              </a:rPr>
              <a:t>sonidoAnimales</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System.</a:t>
            </a:r>
            <a:r>
              <a:rPr kumimoji="0" lang="es-ES" altLang="es-ES" sz="800" b="0" i="1" u="none" strike="noStrike" cap="none" normalizeH="0" baseline="0" dirty="0" err="1">
                <a:ln>
                  <a:noFill/>
                </a:ln>
                <a:solidFill>
                  <a:srgbClr val="9876AA"/>
                </a:solidFill>
                <a:effectLst/>
                <a:latin typeface="Arial Unicode MS"/>
              </a:rPr>
              <a:t>out</a:t>
            </a:r>
            <a:r>
              <a:rPr kumimoji="0" lang="es-ES" altLang="es-ES" sz="800" b="0" i="0" u="none" strike="noStrike" cap="none" normalizeH="0" baseline="0" dirty="0" err="1">
                <a:ln>
                  <a:noFill/>
                </a:ln>
                <a:solidFill>
                  <a:srgbClr val="A9B7C6"/>
                </a:solidFill>
                <a:effectLst/>
                <a:latin typeface="Arial Unicode MS"/>
              </a:rPr>
              <a:t>.println</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"Los animales hacen sonidos"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98213399-67BE-4641-872F-22090CB3F761}"/>
              </a:ext>
            </a:extLst>
          </p:cNvPr>
          <p:cNvPicPr>
            <a:picLocks noChangeAspect="1"/>
          </p:cNvPicPr>
          <p:nvPr/>
        </p:nvPicPr>
        <p:blipFill>
          <a:blip r:embed="rId3"/>
          <a:stretch>
            <a:fillRect/>
          </a:stretch>
        </p:blipFill>
        <p:spPr>
          <a:xfrm>
            <a:off x="3561814" y="3292313"/>
            <a:ext cx="2893987" cy="1044717"/>
          </a:xfrm>
          <a:prstGeom prst="rect">
            <a:avLst/>
          </a:prstGeom>
        </p:spPr>
      </p:pic>
      <p:sp>
        <p:nvSpPr>
          <p:cNvPr id="13" name="Google Shape;2685;p43">
            <a:extLst>
              <a:ext uri="{FF2B5EF4-FFF2-40B4-BE49-F238E27FC236}">
                <a16:creationId xmlns:a16="http://schemas.microsoft.com/office/drawing/2014/main" id="{ED677331-9FC5-4B8A-A367-AC6F1EFC6494}"/>
              </a:ext>
            </a:extLst>
          </p:cNvPr>
          <p:cNvSpPr txBox="1">
            <a:spLocks/>
          </p:cNvSpPr>
          <p:nvPr/>
        </p:nvSpPr>
        <p:spPr>
          <a:xfrm>
            <a:off x="5928897" y="1507928"/>
            <a:ext cx="2893988" cy="99739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s-ES" sz="1200" dirty="0"/>
              <a:t>En este ejemplo podemos ver como el  método </a:t>
            </a:r>
            <a:r>
              <a:rPr lang="es-ES" sz="1200" dirty="0" err="1"/>
              <a:t>sonidoAnimales</a:t>
            </a:r>
            <a:r>
              <a:rPr lang="es-ES" sz="1200" dirty="0"/>
              <a:t>() que el padre heredo a sus hijos es el mismo, pero están siendo utilizadas de diferentes formas.</a:t>
            </a:r>
          </a:p>
        </p:txBody>
      </p:sp>
    </p:spTree>
    <p:extLst>
      <p:ext uri="{BB962C8B-B14F-4D97-AF65-F5344CB8AC3E}">
        <p14:creationId xmlns:p14="http://schemas.microsoft.com/office/powerpoint/2010/main" val="356269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08</a:t>
            </a:r>
            <a:endParaRPr sz="2400" dirty="0"/>
          </a:p>
        </p:txBody>
      </p:sp>
      <p:sp>
        <p:nvSpPr>
          <p:cNvPr id="2685" name="Google Shape;2685;p43"/>
          <p:cNvSpPr txBox="1">
            <a:spLocks noGrp="1"/>
          </p:cNvSpPr>
          <p:nvPr>
            <p:ph type="subTitle" idx="7"/>
          </p:nvPr>
        </p:nvSpPr>
        <p:spPr>
          <a:xfrm>
            <a:off x="1457610" y="895806"/>
            <a:ext cx="6581490" cy="92029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Un ARRAY es una estructura de datos que permite almacenar conjunto de elementos del mismo tipo en una única variable, donde este se compone  en un conjunto de posiciones de forma consecutiva, empezando desde el 0, en donde cada posición del ARRAY puede contener un valor del mismo tipo que los demás ARRAYS.</a:t>
            </a:r>
            <a:endParaRPr dirty="0"/>
          </a:p>
        </p:txBody>
      </p:sp>
      <p:sp>
        <p:nvSpPr>
          <p:cNvPr id="2686" name="Google Shape;2686;p43"/>
          <p:cNvSpPr txBox="1">
            <a:spLocks noGrp="1"/>
          </p:cNvSpPr>
          <p:nvPr>
            <p:ph type="subTitle" idx="8"/>
          </p:nvPr>
        </p:nvSpPr>
        <p:spPr>
          <a:xfrm>
            <a:off x="1504751" y="455510"/>
            <a:ext cx="5612555"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Que es un ARRAY?</a:t>
            </a:r>
            <a:endParaRPr dirty="0"/>
          </a:p>
        </p:txBody>
      </p:sp>
      <p:grpSp>
        <p:nvGrpSpPr>
          <p:cNvPr id="8" name="Google Shape;2675;p43">
            <a:extLst>
              <a:ext uri="{FF2B5EF4-FFF2-40B4-BE49-F238E27FC236}">
                <a16:creationId xmlns:a16="http://schemas.microsoft.com/office/drawing/2014/main" id="{80BCE332-08D0-4DEE-8311-D362ABEF59FD}"/>
              </a:ext>
            </a:extLst>
          </p:cNvPr>
          <p:cNvGrpSpPr/>
          <p:nvPr/>
        </p:nvGrpSpPr>
        <p:grpSpPr>
          <a:xfrm>
            <a:off x="769255" y="2758241"/>
            <a:ext cx="560012" cy="558601"/>
            <a:chOff x="851175" y="1582401"/>
            <a:chExt cx="964872" cy="964872"/>
          </a:xfrm>
        </p:grpSpPr>
        <p:sp>
          <p:nvSpPr>
            <p:cNvPr id="9" name="Google Shape;2676;p43">
              <a:extLst>
                <a:ext uri="{FF2B5EF4-FFF2-40B4-BE49-F238E27FC236}">
                  <a16:creationId xmlns:a16="http://schemas.microsoft.com/office/drawing/2014/main" id="{CF28DACF-A415-4F66-B2C7-D60F986B9C91}"/>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 name="Google Shape;2677;p43">
              <a:extLst>
                <a:ext uri="{FF2B5EF4-FFF2-40B4-BE49-F238E27FC236}">
                  <a16:creationId xmlns:a16="http://schemas.microsoft.com/office/drawing/2014/main" id="{25B7FFC7-207B-44AB-AEB7-D63F3464C385}"/>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11" name="Google Shape;2683;p43">
            <a:extLst>
              <a:ext uri="{FF2B5EF4-FFF2-40B4-BE49-F238E27FC236}">
                <a16:creationId xmlns:a16="http://schemas.microsoft.com/office/drawing/2014/main" id="{26D7F73B-8268-47F3-8363-1E6E615F10DD}"/>
              </a:ext>
            </a:extLst>
          </p:cNvPr>
          <p:cNvSpPr txBox="1">
            <a:spLocks/>
          </p:cNvSpPr>
          <p:nvPr/>
        </p:nvSpPr>
        <p:spPr>
          <a:xfrm>
            <a:off x="771382" y="2841425"/>
            <a:ext cx="565970" cy="3922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2400"/>
              <a:t>09</a:t>
            </a:r>
            <a:endParaRPr lang="en" sz="2400" dirty="0"/>
          </a:p>
        </p:txBody>
      </p:sp>
      <p:sp>
        <p:nvSpPr>
          <p:cNvPr id="12" name="Google Shape;2685;p43">
            <a:extLst>
              <a:ext uri="{FF2B5EF4-FFF2-40B4-BE49-F238E27FC236}">
                <a16:creationId xmlns:a16="http://schemas.microsoft.com/office/drawing/2014/main" id="{4E460A3B-E0BA-443E-90DC-9356B537C441}"/>
              </a:ext>
            </a:extLst>
          </p:cNvPr>
          <p:cNvSpPr txBox="1">
            <a:spLocks/>
          </p:cNvSpPr>
          <p:nvPr/>
        </p:nvSpPr>
        <p:spPr>
          <a:xfrm>
            <a:off x="1457610" y="3316841"/>
            <a:ext cx="6530689" cy="467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0" indent="0"/>
            <a:r>
              <a:rPr lang="en-US" dirty="0"/>
              <a:t>Los </a:t>
            </a:r>
            <a:r>
              <a:rPr lang="en-US" dirty="0" err="1"/>
              <a:t>paquetes</a:t>
            </a:r>
            <a:r>
              <a:rPr lang="en-US" dirty="0"/>
              <a:t> son una </a:t>
            </a:r>
            <a:r>
              <a:rPr lang="en-US" dirty="0" err="1"/>
              <a:t>herramienta</a:t>
            </a:r>
            <a:r>
              <a:rPr lang="en-US" dirty="0"/>
              <a:t> </a:t>
            </a:r>
            <a:r>
              <a:rPr lang="en-US" dirty="0" err="1"/>
              <a:t>importante</a:t>
            </a:r>
            <a:r>
              <a:rPr lang="en-US" dirty="0"/>
              <a:t> para organizer y </a:t>
            </a:r>
            <a:r>
              <a:rPr lang="en-US" dirty="0" err="1"/>
              <a:t>estructurar</a:t>
            </a:r>
            <a:r>
              <a:rPr lang="en-US" dirty="0"/>
              <a:t> el </a:t>
            </a:r>
            <a:r>
              <a:rPr lang="en-US" dirty="0" err="1"/>
              <a:t>codigo</a:t>
            </a:r>
            <a:r>
              <a:rPr lang="en-US" dirty="0"/>
              <a:t> </a:t>
            </a:r>
            <a:r>
              <a:rPr lang="en-US" dirty="0" err="1"/>
              <a:t>en</a:t>
            </a:r>
            <a:r>
              <a:rPr lang="en-US" dirty="0"/>
              <a:t> Java, </a:t>
            </a:r>
            <a:r>
              <a:rPr lang="en-US" dirty="0" err="1"/>
              <a:t>facilitandosu</a:t>
            </a:r>
            <a:r>
              <a:rPr lang="en-US" dirty="0"/>
              <a:t> </a:t>
            </a:r>
            <a:r>
              <a:rPr lang="en-US" dirty="0" err="1"/>
              <a:t>mantenimiento</a:t>
            </a:r>
            <a:r>
              <a:rPr lang="en-US" dirty="0"/>
              <a:t> y </a:t>
            </a:r>
            <a:r>
              <a:rPr lang="en-US" dirty="0" err="1"/>
              <a:t>evitando</a:t>
            </a:r>
            <a:r>
              <a:rPr lang="en-US" dirty="0"/>
              <a:t> </a:t>
            </a:r>
            <a:r>
              <a:rPr lang="en-US" dirty="0" err="1"/>
              <a:t>conflictos</a:t>
            </a:r>
            <a:r>
              <a:rPr lang="en-US" dirty="0"/>
              <a:t> de </a:t>
            </a:r>
            <a:r>
              <a:rPr lang="en-US" dirty="0" err="1"/>
              <a:t>nombre</a:t>
            </a:r>
            <a:r>
              <a:rPr lang="en-US" dirty="0"/>
              <a:t> entre </a:t>
            </a:r>
            <a:r>
              <a:rPr lang="en-US" dirty="0" err="1"/>
              <a:t>calses</a:t>
            </a:r>
            <a:r>
              <a:rPr lang="en-US" dirty="0"/>
              <a:t>. </a:t>
            </a:r>
          </a:p>
        </p:txBody>
      </p:sp>
      <p:sp>
        <p:nvSpPr>
          <p:cNvPr id="13" name="Google Shape;2686;p43">
            <a:extLst>
              <a:ext uri="{FF2B5EF4-FFF2-40B4-BE49-F238E27FC236}">
                <a16:creationId xmlns:a16="http://schemas.microsoft.com/office/drawing/2014/main" id="{41C5C3E1-E6D4-432A-A78A-7B19CAF7E8A3}"/>
              </a:ext>
            </a:extLst>
          </p:cNvPr>
          <p:cNvSpPr txBox="1">
            <a:spLocks/>
          </p:cNvSpPr>
          <p:nvPr/>
        </p:nvSpPr>
        <p:spPr>
          <a:xfrm>
            <a:off x="1504751" y="2876545"/>
            <a:ext cx="5612555" cy="30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s-ES" dirty="0"/>
              <a:t>¿ Que son los paquetes en java?</a:t>
            </a:r>
          </a:p>
        </p:txBody>
      </p:sp>
    </p:spTree>
    <p:extLst>
      <p:ext uri="{BB962C8B-B14F-4D97-AF65-F5344CB8AC3E}">
        <p14:creationId xmlns:p14="http://schemas.microsoft.com/office/powerpoint/2010/main" val="21216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grpSp>
        <p:nvGrpSpPr>
          <p:cNvPr id="2675" name="Google Shape;2675;p43"/>
          <p:cNvGrpSpPr/>
          <p:nvPr/>
        </p:nvGrpSpPr>
        <p:grpSpPr>
          <a:xfrm>
            <a:off x="769255" y="337206"/>
            <a:ext cx="560012" cy="558601"/>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
        <p:nvSpPr>
          <p:cNvPr id="2683" name="Google Shape;2683;p43"/>
          <p:cNvSpPr txBox="1">
            <a:spLocks noGrp="1"/>
          </p:cNvSpPr>
          <p:nvPr>
            <p:ph type="title" idx="5"/>
          </p:nvPr>
        </p:nvSpPr>
        <p:spPr>
          <a:xfrm>
            <a:off x="771382" y="420390"/>
            <a:ext cx="565970" cy="392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10</a:t>
            </a:r>
            <a:endParaRPr sz="2400" dirty="0"/>
          </a:p>
        </p:txBody>
      </p:sp>
      <p:sp>
        <p:nvSpPr>
          <p:cNvPr id="2685" name="Google Shape;2685;p43"/>
          <p:cNvSpPr txBox="1">
            <a:spLocks noGrp="1"/>
          </p:cNvSpPr>
          <p:nvPr>
            <p:ph type="subTitle" idx="7"/>
          </p:nvPr>
        </p:nvSpPr>
        <p:spPr>
          <a:xfrm>
            <a:off x="1451260" y="1040826"/>
            <a:ext cx="6879939" cy="77527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Esta de define como el punto de entrada de una aplicación java. Es el punto donde comienza a ejecutarse la </a:t>
            </a:r>
            <a:r>
              <a:rPr lang="es-ES" dirty="0" err="1"/>
              <a:t>aplicaicon</a:t>
            </a:r>
            <a:r>
              <a:rPr lang="es-ES" dirty="0"/>
              <a:t> y por eso esta debe de ser PUBLIC (accesible fuera de la clase), STATIC (puede ejecutar sin una instancia de la clase).</a:t>
            </a:r>
            <a:endParaRPr dirty="0"/>
          </a:p>
        </p:txBody>
      </p:sp>
      <p:sp>
        <p:nvSpPr>
          <p:cNvPr id="2686" name="Google Shape;2686;p43"/>
          <p:cNvSpPr txBox="1">
            <a:spLocks noGrp="1"/>
          </p:cNvSpPr>
          <p:nvPr>
            <p:ph type="subTitle" idx="8"/>
          </p:nvPr>
        </p:nvSpPr>
        <p:spPr>
          <a:xfrm>
            <a:off x="1451261" y="410876"/>
            <a:ext cx="7489124"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BO" dirty="0"/>
              <a:t>¿ Como se define la clase </a:t>
            </a:r>
            <a:r>
              <a:rPr lang="es-BO" dirty="0" err="1"/>
              <a:t>main</a:t>
            </a:r>
            <a:r>
              <a:rPr lang="es-BO" dirty="0"/>
              <a:t> en java y muestre un ejemplo?</a:t>
            </a:r>
            <a:endParaRPr dirty="0"/>
          </a:p>
        </p:txBody>
      </p:sp>
      <p:sp>
        <p:nvSpPr>
          <p:cNvPr id="2" name="Rectangle 1">
            <a:extLst>
              <a:ext uri="{FF2B5EF4-FFF2-40B4-BE49-F238E27FC236}">
                <a16:creationId xmlns:a16="http://schemas.microsoft.com/office/drawing/2014/main" id="{DCC7ED26-7056-47E6-AA58-247F336DC5A7}"/>
              </a:ext>
            </a:extLst>
          </p:cNvPr>
          <p:cNvSpPr>
            <a:spLocks noChangeArrowheads="1"/>
          </p:cNvSpPr>
          <p:nvPr/>
        </p:nvSpPr>
        <p:spPr bwMode="auto">
          <a:xfrm>
            <a:off x="1136650" y="1932886"/>
            <a:ext cx="2339102"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a:ln>
                  <a:noFill/>
                </a:ln>
                <a:solidFill>
                  <a:srgbClr val="CC7832"/>
                </a:solidFill>
                <a:effectLst/>
                <a:latin typeface="Arial Unicode MS"/>
              </a:rPr>
              <a:t>public class </a:t>
            </a:r>
            <a:r>
              <a:rPr kumimoji="0" lang="es-ES" altLang="es-ES" sz="900" b="0" i="0" u="none" strike="noStrike" cap="none" normalizeH="0" baseline="0">
                <a:ln>
                  <a:noFill/>
                </a:ln>
                <a:solidFill>
                  <a:srgbClr val="A9B7C6"/>
                </a:solidFill>
                <a:effectLst/>
                <a:latin typeface="Arial Unicode MS"/>
              </a:rPr>
              <a:t>Main {</a:t>
            </a:r>
            <a:br>
              <a:rPr kumimoji="0" lang="es-ES" altLang="es-ES" sz="900" b="0" i="0" u="none" strike="noStrike" cap="none" normalizeH="0" baseline="0">
                <a:ln>
                  <a:noFill/>
                </a:ln>
                <a:solidFill>
                  <a:srgbClr val="A9B7C6"/>
                </a:solidFill>
                <a:effectLst/>
                <a:latin typeface="Arial Unicode MS"/>
              </a:rPr>
            </a:br>
            <a:r>
              <a:rPr kumimoji="0" lang="es-ES" altLang="es-ES" sz="900" b="0" i="0" u="none" strike="noStrike" cap="none" normalizeH="0" baseline="0">
                <a:ln>
                  <a:noFill/>
                </a:ln>
                <a:solidFill>
                  <a:srgbClr val="A9B7C6"/>
                </a:solidFill>
                <a:effectLst/>
                <a:latin typeface="Arial Unicode MS"/>
              </a:rPr>
              <a:t>    </a:t>
            </a:r>
            <a:r>
              <a:rPr kumimoji="0" lang="es-ES" altLang="es-ES" sz="900" b="0" i="0" u="none" strike="noStrike" cap="none" normalizeH="0" baseline="0">
                <a:ln>
                  <a:noFill/>
                </a:ln>
                <a:solidFill>
                  <a:srgbClr val="CC7832"/>
                </a:solidFill>
                <a:effectLst/>
                <a:latin typeface="Arial Unicode MS"/>
              </a:rPr>
              <a:t>public static void </a:t>
            </a:r>
            <a:r>
              <a:rPr kumimoji="0" lang="es-ES" altLang="es-ES" sz="900" b="0" i="0" u="none" strike="noStrike" cap="none" normalizeH="0" baseline="0">
                <a:ln>
                  <a:noFill/>
                </a:ln>
                <a:solidFill>
                  <a:srgbClr val="FFC66D"/>
                </a:solidFill>
                <a:effectLst/>
                <a:latin typeface="Arial Unicode MS"/>
              </a:rPr>
              <a:t>main</a:t>
            </a:r>
            <a:r>
              <a:rPr kumimoji="0" lang="es-ES" altLang="es-ES" sz="900" b="0" i="0" u="none" strike="noStrike" cap="none" normalizeH="0" baseline="0">
                <a:ln>
                  <a:noFill/>
                </a:ln>
                <a:solidFill>
                  <a:srgbClr val="A9B7C6"/>
                </a:solidFill>
                <a:effectLst/>
                <a:latin typeface="Arial Unicode MS"/>
              </a:rPr>
              <a:t>(String[] args) {</a:t>
            </a:r>
            <a:br>
              <a:rPr kumimoji="0" lang="es-ES" altLang="es-ES" sz="900" b="0" i="0" u="none" strike="noStrike" cap="none" normalizeH="0" baseline="0">
                <a:ln>
                  <a:noFill/>
                </a:ln>
                <a:solidFill>
                  <a:srgbClr val="A9B7C6"/>
                </a:solidFill>
                <a:effectLst/>
                <a:latin typeface="Arial Unicode MS"/>
              </a:rPr>
            </a:br>
            <a:br>
              <a:rPr kumimoji="0" lang="es-ES" altLang="es-ES" sz="900" b="0" i="0" u="none" strike="noStrike" cap="none" normalizeH="0" baseline="0">
                <a:ln>
                  <a:noFill/>
                </a:ln>
                <a:solidFill>
                  <a:srgbClr val="A9B7C6"/>
                </a:solidFill>
                <a:effectLst/>
                <a:latin typeface="Arial Unicode MS"/>
              </a:rPr>
            </a:br>
            <a:r>
              <a:rPr kumimoji="0" lang="es-ES" altLang="es-ES" sz="900" b="0" i="0" u="none" strike="noStrike" cap="none" normalizeH="0" baseline="0">
                <a:ln>
                  <a:noFill/>
                </a:ln>
                <a:solidFill>
                  <a:srgbClr val="A9B7C6"/>
                </a:solidFill>
                <a:effectLst/>
                <a:latin typeface="Arial Unicode MS"/>
              </a:rPr>
              <a:t>        System.</a:t>
            </a:r>
            <a:r>
              <a:rPr kumimoji="0" lang="es-ES" altLang="es-ES" sz="900" b="0" i="1" u="none" strike="noStrike" cap="none" normalizeH="0" baseline="0">
                <a:ln>
                  <a:noFill/>
                </a:ln>
                <a:solidFill>
                  <a:srgbClr val="9876AA"/>
                </a:solidFill>
                <a:effectLst/>
                <a:latin typeface="Arial Unicode MS"/>
              </a:rPr>
              <a:t>out</a:t>
            </a:r>
            <a:r>
              <a:rPr kumimoji="0" lang="es-ES" altLang="es-ES" sz="900" b="0" i="0" u="none" strike="noStrike" cap="none" normalizeH="0" baseline="0">
                <a:ln>
                  <a:noFill/>
                </a:ln>
                <a:solidFill>
                  <a:srgbClr val="A9B7C6"/>
                </a:solidFill>
                <a:effectLst/>
                <a:latin typeface="Arial Unicode MS"/>
              </a:rPr>
              <a:t>.println(</a:t>
            </a:r>
            <a:r>
              <a:rPr kumimoji="0" lang="es-ES" altLang="es-ES" sz="900" b="0" i="0" u="none" strike="noStrike" cap="none" normalizeH="0" baseline="0">
                <a:ln>
                  <a:noFill/>
                </a:ln>
                <a:solidFill>
                  <a:srgbClr val="6A8759"/>
                </a:solidFill>
                <a:effectLst/>
                <a:latin typeface="Arial Unicode MS"/>
              </a:rPr>
              <a:t>"HOLA MUNDO"</a:t>
            </a:r>
            <a:r>
              <a:rPr kumimoji="0" lang="es-ES" altLang="es-ES" sz="900" b="0" i="0" u="none" strike="noStrike" cap="none" normalizeH="0" baseline="0">
                <a:ln>
                  <a:noFill/>
                </a:ln>
                <a:solidFill>
                  <a:srgbClr val="A9B7C6"/>
                </a:solidFill>
                <a:effectLst/>
                <a:latin typeface="Arial Unicode MS"/>
              </a:rPr>
              <a:t>)</a:t>
            </a:r>
            <a:r>
              <a:rPr kumimoji="0" lang="es-ES" altLang="es-ES" sz="900" b="0" i="0" u="none" strike="noStrike" cap="none" normalizeH="0" baseline="0">
                <a:ln>
                  <a:noFill/>
                </a:ln>
                <a:solidFill>
                  <a:srgbClr val="CC7832"/>
                </a:solidFill>
                <a:effectLst/>
                <a:latin typeface="Arial Unicode MS"/>
              </a:rPr>
              <a:t>;</a:t>
            </a:r>
            <a:br>
              <a:rPr kumimoji="0" lang="es-ES" altLang="es-ES" sz="900" b="0" i="0" u="none" strike="noStrike" cap="none" normalizeH="0" baseline="0">
                <a:ln>
                  <a:noFill/>
                </a:ln>
                <a:solidFill>
                  <a:srgbClr val="CC7832"/>
                </a:solidFill>
                <a:effectLst/>
                <a:latin typeface="Arial Unicode MS"/>
              </a:rPr>
            </a:br>
            <a:br>
              <a:rPr kumimoji="0" lang="es-ES" altLang="es-ES" sz="900" b="0" i="0" u="none" strike="noStrike" cap="none" normalizeH="0" baseline="0">
                <a:ln>
                  <a:noFill/>
                </a:ln>
                <a:solidFill>
                  <a:srgbClr val="CC7832"/>
                </a:solidFill>
                <a:effectLst/>
                <a:latin typeface="Arial Unicode MS"/>
              </a:rPr>
            </a:b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A9B7C6"/>
                </a:solidFill>
                <a:effectLst/>
                <a:latin typeface="Arial Unicode MS"/>
              </a:rPr>
              <a:t>}</a:t>
            </a:r>
            <a:br>
              <a:rPr kumimoji="0" lang="es-ES" altLang="es-ES" sz="900" b="0" i="0" u="none" strike="noStrike" cap="none" normalizeH="0" baseline="0">
                <a:ln>
                  <a:noFill/>
                </a:ln>
                <a:solidFill>
                  <a:srgbClr val="A9B7C6"/>
                </a:solidFill>
                <a:effectLst/>
                <a:latin typeface="Arial Unicode MS"/>
              </a:rPr>
            </a:br>
            <a:r>
              <a:rPr kumimoji="0" lang="es-ES" altLang="es-ES" sz="900" b="0" i="0" u="none" strike="noStrike" cap="none" normalizeH="0" baseline="0">
                <a:ln>
                  <a:noFill/>
                </a:ln>
                <a:solidFill>
                  <a:srgbClr val="A9B7C6"/>
                </a:solidFill>
                <a:effectLst/>
                <a:latin typeface="Arial Unicode MS"/>
              </a:rPr>
              <a:t>}</a:t>
            </a:r>
            <a:endParaRPr kumimoji="0" lang="es-ES" altLang="es-ES" sz="1600" b="0" i="0" u="none" strike="noStrike" cap="none" normalizeH="0" baseline="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0B53BFAB-3C0E-4BA2-A6AD-15C9D67BD944}"/>
              </a:ext>
            </a:extLst>
          </p:cNvPr>
          <p:cNvPicPr>
            <a:picLocks noChangeAspect="1"/>
          </p:cNvPicPr>
          <p:nvPr/>
        </p:nvPicPr>
        <p:blipFill>
          <a:blip r:embed="rId3"/>
          <a:stretch>
            <a:fillRect/>
          </a:stretch>
        </p:blipFill>
        <p:spPr>
          <a:xfrm>
            <a:off x="1136650" y="3294028"/>
            <a:ext cx="1991003" cy="485843"/>
          </a:xfrm>
          <a:prstGeom prst="rect">
            <a:avLst/>
          </a:prstGeom>
        </p:spPr>
      </p:pic>
    </p:spTree>
    <p:extLst>
      <p:ext uri="{BB962C8B-B14F-4D97-AF65-F5344CB8AC3E}">
        <p14:creationId xmlns:p14="http://schemas.microsoft.com/office/powerpoint/2010/main" val="3723204902"/>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772</Words>
  <Application>Microsoft Office PowerPoint</Application>
  <PresentationFormat>Presentación en pantalla (16:9)</PresentationFormat>
  <Paragraphs>103</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 Unicode MS</vt:lpstr>
      <vt:lpstr>Arial</vt:lpstr>
      <vt:lpstr>Source Sans Pro</vt:lpstr>
      <vt:lpstr>Play</vt:lpstr>
      <vt:lpstr>Computer Science &amp; Mathematics Major For College: Computer Science &amp; Programming by Slidesgo</vt:lpstr>
      <vt:lpstr>EVALUACIÓN PROCESUAL HITO 2  ESTRUCTURA DE DATOS LUIS ALVAREZ MEDINA</vt:lpstr>
      <vt:lpstr>MANEJO DE CONCEPTOS</vt:lpstr>
      <vt:lpstr>01</vt:lpstr>
      <vt:lpstr>04</vt:lpstr>
      <vt:lpstr>05</vt:lpstr>
      <vt:lpstr>06</vt:lpstr>
      <vt:lpstr>07</vt:lpstr>
      <vt:lpstr>08</vt:lpstr>
      <vt:lpstr>10</vt:lpstr>
      <vt:lpstr>Parte Practica</vt:lpstr>
      <vt:lpstr>11</vt:lpstr>
      <vt:lpstr>12</vt:lpstr>
      <vt:lpstr>13</vt:lpstr>
      <vt:lpstr>13</vt:lpstr>
      <vt:lpstr>14</vt:lpstr>
      <vt:lpstr>14</vt:lpstr>
      <vt:lpstr>14</vt:lpstr>
      <vt:lpstr>14</vt:lpstr>
      <vt:lpstr>14</vt:lpstr>
      <vt:lpstr>GRACIAS POR SU ATENCION!!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 COMPUTER SCIENCE &amp; PROGRAMMING</dc:title>
  <dc:creator>USUARIO</dc:creator>
  <cp:lastModifiedBy>Luis Alvarez</cp:lastModifiedBy>
  <cp:revision>20</cp:revision>
  <dcterms:modified xsi:type="dcterms:W3CDTF">2023-03-28T22:36:48Z</dcterms:modified>
</cp:coreProperties>
</file>