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ccedc39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ccedc39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ccedc39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3ccedc39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3ccedc39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3ccedc39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ccedc395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3ccedc39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ccedc39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3ccedc39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ccedc39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3ccedc39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3ccedc39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3ccedc39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3ccedc39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3ccedc39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3ccedc39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3ccedc39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arningstatisticswithr.com/lsr-0.6.pdf" TargetMode="External"/><Relationship Id="rId4" Type="http://schemas.openxmlformats.org/officeDocument/2006/relationships/hyperlink" Target="https://cran.r-project.org/doc/contrib/rdebuts_es.pdf" TargetMode="External"/><Relationship Id="rId5" Type="http://schemas.openxmlformats.org/officeDocument/2006/relationships/hyperlink" Target="https://cran.r-project.org/doc/contrib/rdebuts_es.pdf" TargetMode="External"/><Relationship Id="rId6" Type="http://schemas.openxmlformats.org/officeDocument/2006/relationships/hyperlink" Target="https://cran.r-project.org/doc/contrib/Torfs+Brauer-Short-R-Intro.pdf" TargetMode="External"/><Relationship Id="rId7" Type="http://schemas.openxmlformats.org/officeDocument/2006/relationships/hyperlink" Target="https://www.unir.net/ingenieria/revista/lenguaje-r-big-data/" TargetMode="External"/><Relationship Id="rId8" Type="http://schemas.openxmlformats.org/officeDocument/2006/relationships/hyperlink" Target="https://bookdown.org/jboscomendoza/r-principiantes4/quien-usa-r.html#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-project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Tutorial de programación con 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Guía elaborada por Luis Carmona, Ronald Rivas y Fabián Olivella.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4294967295" type="title"/>
          </p:nvPr>
        </p:nvSpPr>
        <p:spPr>
          <a:xfrm>
            <a:off x="573725" y="705475"/>
            <a:ext cx="55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Barplot</a:t>
            </a:r>
            <a:endParaRPr sz="2400"/>
          </a:p>
        </p:txBody>
      </p:sp>
      <p:sp>
        <p:nvSpPr>
          <p:cNvPr id="147" name="Google Shape;147;p22"/>
          <p:cNvSpPr txBox="1"/>
          <p:nvPr>
            <p:ph idx="4294967295" type="title"/>
          </p:nvPr>
        </p:nvSpPr>
        <p:spPr>
          <a:xfrm>
            <a:off x="573725" y="1394100"/>
            <a:ext cx="35499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Es utilizado para representar diagramas de barras, parecido al histograma con la diferencia de que este </a:t>
            </a:r>
            <a:r>
              <a:rPr b="0" lang="es" sz="1800"/>
              <a:t>gráfica</a:t>
            </a:r>
            <a:r>
              <a:rPr b="0" lang="es" sz="1800"/>
              <a:t> variables discretas en barras separadas en lugar de pegadas.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  <p:cxnSp>
        <p:nvCxnSpPr>
          <p:cNvPr id="148" name="Google Shape;148;p22"/>
          <p:cNvCxnSpPr/>
          <p:nvPr/>
        </p:nvCxnSpPr>
        <p:spPr>
          <a:xfrm flipH="1">
            <a:off x="5017025" y="241650"/>
            <a:ext cx="11400" cy="4683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25" y="3710754"/>
            <a:ext cx="3900235" cy="768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800" y="1633080"/>
            <a:ext cx="3793825" cy="187735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4294967295" type="title"/>
          </p:nvPr>
        </p:nvSpPr>
        <p:spPr>
          <a:xfrm>
            <a:off x="573725" y="705475"/>
            <a:ext cx="55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Pie</a:t>
            </a:r>
            <a:endParaRPr sz="2400"/>
          </a:p>
        </p:txBody>
      </p:sp>
      <p:sp>
        <p:nvSpPr>
          <p:cNvPr id="156" name="Google Shape;156;p23"/>
          <p:cNvSpPr txBox="1"/>
          <p:nvPr>
            <p:ph idx="4294967295" type="title"/>
          </p:nvPr>
        </p:nvSpPr>
        <p:spPr>
          <a:xfrm>
            <a:off x="573725" y="1394100"/>
            <a:ext cx="35499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Nos ofrece la misma </a:t>
            </a:r>
            <a:r>
              <a:rPr b="0" lang="es" sz="1800"/>
              <a:t>información</a:t>
            </a:r>
            <a:r>
              <a:rPr b="0" lang="es" sz="1800"/>
              <a:t> que un </a:t>
            </a:r>
            <a:r>
              <a:rPr b="0" lang="es" sz="1800"/>
              <a:t>gráfico</a:t>
            </a:r>
            <a:r>
              <a:rPr b="0" lang="es" sz="1800"/>
              <a:t> de barras (</a:t>
            </a:r>
            <a:r>
              <a:rPr b="0" lang="es" sz="1800"/>
              <a:t>función</a:t>
            </a:r>
            <a:r>
              <a:rPr b="0" lang="es" sz="1800"/>
              <a:t> barplot()) pero en forma de diagrama de torta.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  <p:cxnSp>
        <p:nvCxnSpPr>
          <p:cNvPr id="157" name="Google Shape;157;p23"/>
          <p:cNvCxnSpPr/>
          <p:nvPr/>
        </p:nvCxnSpPr>
        <p:spPr>
          <a:xfrm flipH="1">
            <a:off x="5017025" y="241650"/>
            <a:ext cx="11400" cy="4683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25" y="3257598"/>
            <a:ext cx="4154125" cy="56137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600" y="1523775"/>
            <a:ext cx="3549900" cy="2095952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4294967295" type="title"/>
          </p:nvPr>
        </p:nvSpPr>
        <p:spPr>
          <a:xfrm>
            <a:off x="573725" y="705475"/>
            <a:ext cx="55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Boxplot</a:t>
            </a:r>
            <a:endParaRPr sz="2400"/>
          </a:p>
        </p:txBody>
      </p:sp>
      <p:sp>
        <p:nvSpPr>
          <p:cNvPr id="165" name="Google Shape;165;p24"/>
          <p:cNvSpPr txBox="1"/>
          <p:nvPr>
            <p:ph idx="4294967295" type="title"/>
          </p:nvPr>
        </p:nvSpPr>
        <p:spPr>
          <a:xfrm>
            <a:off x="573725" y="1394100"/>
            <a:ext cx="35499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Representa una gráfica de cajas y bigotes, estas representan el valor mínimo, el primer </a:t>
            </a:r>
            <a:r>
              <a:rPr b="0" lang="es" sz="1800"/>
              <a:t>cuartil</a:t>
            </a:r>
            <a:r>
              <a:rPr b="0" lang="es" sz="1800"/>
              <a:t>, la mediana, el tercer cuartil y el valor máximo.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  <p:cxnSp>
        <p:nvCxnSpPr>
          <p:cNvPr id="166" name="Google Shape;166;p24"/>
          <p:cNvCxnSpPr/>
          <p:nvPr/>
        </p:nvCxnSpPr>
        <p:spPr>
          <a:xfrm flipH="1">
            <a:off x="5017025" y="241650"/>
            <a:ext cx="11400" cy="4683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25" y="3429747"/>
            <a:ext cx="4201900" cy="550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825" y="1683504"/>
            <a:ext cx="3549900" cy="1799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4294967295" type="title"/>
          </p:nvPr>
        </p:nvSpPr>
        <p:spPr>
          <a:xfrm>
            <a:off x="627500" y="562025"/>
            <a:ext cx="55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Bibliografía</a:t>
            </a:r>
            <a:endParaRPr sz="2400"/>
          </a:p>
        </p:txBody>
      </p:sp>
      <p:sp>
        <p:nvSpPr>
          <p:cNvPr id="174" name="Google Shape;174;p25"/>
          <p:cNvSpPr txBox="1"/>
          <p:nvPr>
            <p:ph idx="4294967295" type="title"/>
          </p:nvPr>
        </p:nvSpPr>
        <p:spPr>
          <a:xfrm>
            <a:off x="573725" y="1394100"/>
            <a:ext cx="85704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Contento, M. R. </a:t>
            </a:r>
            <a:r>
              <a:rPr b="0" lang="es" sz="1200">
                <a:solidFill>
                  <a:srgbClr val="000000"/>
                </a:solidFill>
              </a:rPr>
              <a:t>(2020). </a:t>
            </a:r>
            <a:r>
              <a:rPr b="0" i="1" lang="es" sz="1200">
                <a:solidFill>
                  <a:srgbClr val="000000"/>
                </a:solidFill>
              </a:rPr>
              <a:t>Estadística con aplicaciones en r. </a:t>
            </a:r>
            <a:r>
              <a:rPr b="0" lang="es" sz="1200">
                <a:solidFill>
                  <a:srgbClr val="000000"/>
                </a:solidFill>
              </a:rPr>
              <a:t>Universidad de Bogotá Jorge Tadeo Lozano. doi: 10.21789/9789587252729</a:t>
            </a:r>
            <a:endParaRPr b="0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Navarro, D. </a:t>
            </a:r>
            <a:r>
              <a:rPr b="0" lang="es" sz="1200">
                <a:solidFill>
                  <a:srgbClr val="000000"/>
                </a:solidFill>
              </a:rPr>
              <a:t>(2016). </a:t>
            </a:r>
            <a:r>
              <a:rPr b="0" i="1" lang="es" sz="1200">
                <a:solidFill>
                  <a:srgbClr val="000000"/>
                </a:solidFill>
              </a:rPr>
              <a:t>Learning statistics with r: A tutorial for psychology students and other beginners. </a:t>
            </a:r>
            <a:r>
              <a:rPr b="0" lang="es" sz="1200">
                <a:solidFill>
                  <a:srgbClr val="000000"/>
                </a:solidFill>
              </a:rPr>
              <a:t>Retrieved from </a:t>
            </a:r>
            <a:r>
              <a:rPr b="0" lang="es" sz="1200" u="sng">
                <a:solidFill>
                  <a:schemeClr val="hlink"/>
                </a:solidFill>
                <a:hlinkClick r:id="rId3"/>
              </a:rPr>
              <a:t>https://learningstatisticswithr.com/lsr-0.6.pdf</a:t>
            </a:r>
            <a:endParaRPr b="0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Paradis, E. </a:t>
            </a:r>
            <a:r>
              <a:rPr b="0" lang="es" sz="1200">
                <a:solidFill>
                  <a:srgbClr val="000000"/>
                </a:solidFill>
              </a:rPr>
              <a:t>(2003). </a:t>
            </a:r>
            <a:r>
              <a:rPr b="0" i="1" lang="es" sz="1200">
                <a:solidFill>
                  <a:srgbClr val="000000"/>
                </a:solidFill>
              </a:rPr>
              <a:t>R para principiantes. </a:t>
            </a:r>
            <a:r>
              <a:rPr b="0" lang="es" sz="1200">
                <a:solidFill>
                  <a:srgbClr val="000000"/>
                </a:solidFill>
              </a:rPr>
              <a:t>Retrieved from </a:t>
            </a:r>
            <a:r>
              <a:rPr b="0" lang="es" sz="1200" u="sng">
                <a:solidFill>
                  <a:schemeClr val="hlink"/>
                </a:solidFill>
                <a:hlinkClick r:id="rId4"/>
              </a:rPr>
              <a:t>https://cran.r-project.org/doc/contrib/rdebuts_es.pdf</a:t>
            </a:r>
            <a:endParaRPr b="0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Platzi. </a:t>
            </a:r>
            <a:r>
              <a:rPr b="0" lang="es" sz="1200">
                <a:solidFill>
                  <a:srgbClr val="000000"/>
                </a:solidFill>
              </a:rPr>
              <a:t>(2017). </a:t>
            </a:r>
            <a:r>
              <a:rPr b="0" i="1" lang="es" sz="1200">
                <a:solidFill>
                  <a:srgbClr val="000000"/>
                </a:solidFill>
              </a:rPr>
              <a:t>¿Qué son y para qué sirven las estructuras de datos? </a:t>
            </a:r>
            <a:r>
              <a:rPr b="0" lang="es" sz="1200">
                <a:solidFill>
                  <a:srgbClr val="000000"/>
                </a:solidFill>
              </a:rPr>
              <a:t>Retrieved from </a:t>
            </a:r>
            <a:r>
              <a:rPr b="0" lang="es" sz="1200" u="sng">
                <a:solidFill>
                  <a:schemeClr val="hlink"/>
                </a:solidFill>
                <a:hlinkClick r:id="rId5"/>
              </a:rPr>
              <a:t>https://cran.r-project.org/doc/contrib/rdebuts_es.pdf</a:t>
            </a:r>
            <a:endParaRPr b="0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Santana, A., &amp; Hernández, C. N. </a:t>
            </a:r>
            <a:r>
              <a:rPr b="0" lang="es" sz="1200">
                <a:solidFill>
                  <a:srgbClr val="000000"/>
                </a:solidFill>
              </a:rPr>
              <a:t>(2016). </a:t>
            </a:r>
            <a:r>
              <a:rPr b="0" i="1" lang="es" sz="1200">
                <a:solidFill>
                  <a:srgbClr val="000000"/>
                </a:solidFill>
              </a:rPr>
              <a:t>Gráficos en r: introducción.</a:t>
            </a:r>
            <a:endParaRPr b="0" i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Torfs, P., &amp; Brauer, C. </a:t>
            </a:r>
            <a:r>
              <a:rPr b="0" lang="es" sz="1200">
                <a:solidFill>
                  <a:srgbClr val="000000"/>
                </a:solidFill>
              </a:rPr>
              <a:t>(2014, 3). </a:t>
            </a:r>
            <a:r>
              <a:rPr b="0" i="1" lang="es" sz="1200">
                <a:solidFill>
                  <a:srgbClr val="000000"/>
                </a:solidFill>
              </a:rPr>
              <a:t>A (very) short introduction to r. </a:t>
            </a:r>
            <a:r>
              <a:rPr b="0" lang="es" sz="1200">
                <a:solidFill>
                  <a:srgbClr val="000000"/>
                </a:solidFill>
              </a:rPr>
              <a:t>Retrieved from </a:t>
            </a:r>
            <a:r>
              <a:rPr b="0" lang="es" sz="1200" u="sng">
                <a:solidFill>
                  <a:schemeClr val="hlink"/>
                </a:solidFill>
                <a:hlinkClick r:id="rId6"/>
              </a:rPr>
              <a:t>https://cran.r-project.org/doc/contrib/Torfs+Brauer-Short-R-Intro.pdf</a:t>
            </a:r>
            <a:endParaRPr b="0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UNIR. </a:t>
            </a:r>
            <a:r>
              <a:rPr b="0" lang="es" sz="1200">
                <a:solidFill>
                  <a:srgbClr val="000000"/>
                </a:solidFill>
              </a:rPr>
              <a:t>(2019, 11). </a:t>
            </a:r>
            <a:r>
              <a:rPr b="0" i="1" lang="es" sz="1200">
                <a:solidFill>
                  <a:srgbClr val="000000"/>
                </a:solidFill>
              </a:rPr>
              <a:t>Lenguaje r, ¿Qué es y por qué es tan usado en big data? </a:t>
            </a:r>
            <a:r>
              <a:rPr b="0" lang="es" sz="1200">
                <a:solidFill>
                  <a:srgbClr val="000000"/>
                </a:solidFill>
              </a:rPr>
              <a:t>Retrieved from </a:t>
            </a:r>
            <a:r>
              <a:rPr b="0" lang="es" sz="1200" u="sng">
                <a:solidFill>
                  <a:schemeClr val="hlink"/>
                </a:solidFill>
                <a:hlinkClick r:id="rId7"/>
              </a:rPr>
              <a:t>https://www.unir.net/ingenieria/revista/lenguaje-r-big-data/</a:t>
            </a:r>
            <a:endParaRPr b="0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Vega, M. </a:t>
            </a:r>
            <a:r>
              <a:rPr b="0" lang="es" sz="1200">
                <a:solidFill>
                  <a:srgbClr val="000000"/>
                </a:solidFill>
              </a:rPr>
              <a:t>(2018). </a:t>
            </a:r>
            <a:r>
              <a:rPr b="0" i="1" lang="es" sz="1200">
                <a:solidFill>
                  <a:srgbClr val="000000"/>
                </a:solidFill>
              </a:rPr>
              <a:t>R para principiantes. </a:t>
            </a:r>
            <a:r>
              <a:rPr b="0" lang="es" sz="1200">
                <a:solidFill>
                  <a:srgbClr val="000000"/>
                </a:solidFill>
              </a:rPr>
              <a:t>Retrieved from </a:t>
            </a:r>
            <a:r>
              <a:rPr b="0" lang="es" sz="1200" u="sng">
                <a:solidFill>
                  <a:schemeClr val="hlink"/>
                </a:solidFill>
                <a:hlinkClick r:id="rId8"/>
              </a:rPr>
              <a:t>https://bookdown.org/jboscomendoza/r-principiantes4/quien-usa-r.html#</a:t>
            </a:r>
            <a:endParaRPr b="0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008500" y="7234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Instalación de R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008500" y="1491425"/>
            <a:ext cx="7418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Se debe ingresar al sitio web de R  a tráves del enlace: </a:t>
            </a:r>
            <a:r>
              <a:rPr b="0" lang="e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https://www.r-project.org/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  y dar click en donde dice “download”.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Se deberá seleccionar el enlace que está debajo de donde dice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0-cloud.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Se debe elegir la opción de descarga según el sistema operativo, para posteriormente dar click en el enlace de descarga.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Por último, se ejecuta el archivo descargado y se cambian las opciones según sea  conveniente.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1008500" y="723425"/>
            <a:ext cx="55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Instalación de R Studio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1008500" y="1491425"/>
            <a:ext cx="7418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Primero se debe ingresar a la página oficial de el IDE con el enlace: </a:t>
            </a:r>
            <a:r>
              <a:rPr b="0" lang="e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https://www.rstudio.com/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Una vez dentro se busca el apartado que dice “download”, para luego dar en unas de 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las opciones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 de descarga según el sistema operativo.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Una vez termine la descarga del archivo que tendrá una extensión </a:t>
            </a:r>
            <a:r>
              <a:rPr b="0" i="1" lang="es" sz="1800">
                <a:latin typeface="Lato"/>
                <a:ea typeface="Lato"/>
                <a:cs typeface="Lato"/>
                <a:sym typeface="Lato"/>
              </a:rPr>
              <a:t>“.exe”, 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este deberá ser ejecutado como administrador, aceptar los términos y condiciones y cambiar las opciones de instalción según sea conveniente.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1008500" y="723425"/>
            <a:ext cx="723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Alternativas de R en la web</a:t>
            </a:r>
            <a:endParaRPr sz="2400"/>
          </a:p>
        </p:txBody>
      </p:sp>
      <p:sp>
        <p:nvSpPr>
          <p:cNvPr id="91" name="Google Shape;91;p16"/>
          <p:cNvSpPr txBox="1"/>
          <p:nvPr/>
        </p:nvSpPr>
        <p:spPr>
          <a:xfrm>
            <a:off x="1008500" y="1491425"/>
            <a:ext cx="771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Existen algunas alternativas al método disponible de instalación. Son compiladores online de R en los que se puede trabajar; 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rdrr.io y RStudio Cloud </a:t>
            </a: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los cuales permiten un manejo excelente del lenguaje.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hart, scatter chart&#10;&#10;Description automatically generated"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00" y="2802875"/>
            <a:ext cx="2564350" cy="20636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25" y="2802876"/>
            <a:ext cx="4842593" cy="20636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5" y="162725"/>
            <a:ext cx="87854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99" name="Google Shape;99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331900" y="614875"/>
            <a:ext cx="607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Estructura de datos y su manipulación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1331900" y="1302175"/>
            <a:ext cx="70719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Las </a:t>
            </a: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estructuras de datos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son aquellas que contienen información y son empleadas para el análisis estadístico o para resolver problemas de alta complejidad de una forma más sencilla.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Vectores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Son estructuras de una sola dimensión empleadas en R,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estos permiten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 almacenar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diferentes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 tipos de datos.. Para crearlos se utiliza la función </a:t>
            </a: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c().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Una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 vez creado el vector este se puede visualizar, así como también añadir, modificar o quitar  sus elementos.</a:t>
            </a: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Matrices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Son un tipo de vector, pero en este caso bidimensionales. Para crearlas se utiliza la función </a:t>
            </a: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matrix()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en donde se pueden agregar valores, además de la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cantidad de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 filas y columnas que deseé que la matriz tenga.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Sencillo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Son estructuras de datos bidimensionales que (a diferencia de las matrices) pueden contener datos heterogéneos. Para crearlos, se utiliza la función </a:t>
            </a: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data.frame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donde se tendrán que ingresar vectores con sus valores correspondientes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Estructuras de datos y su manipulación</a:t>
            </a:r>
            <a:endParaRPr sz="3500"/>
          </a:p>
        </p:txBody>
      </p:sp>
      <p:sp>
        <p:nvSpPr>
          <p:cNvPr id="107" name="Google Shape;107;p1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500" name="adj1"/>
              <a:gd fmla="val 4989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039" name="adj1"/>
              <a:gd fmla="val 50689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18896" name="adj1"/>
              <a:gd fmla="val 50689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Estas citas son solo para fines ilustrativos.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10025" y="1988900"/>
            <a:ext cx="25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48225" y="3635775"/>
            <a:ext cx="25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Vectores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00" y="2145050"/>
            <a:ext cx="2312938" cy="1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325" y="2145050"/>
            <a:ext cx="2312950" cy="136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455875" y="3635775"/>
            <a:ext cx="200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Matrices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600" y="2145050"/>
            <a:ext cx="2312950" cy="8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6181600" y="3603250"/>
            <a:ext cx="200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frames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4294967295" type="title"/>
          </p:nvPr>
        </p:nvSpPr>
        <p:spPr>
          <a:xfrm>
            <a:off x="1008500" y="723425"/>
            <a:ext cx="55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Visualización</a:t>
            </a:r>
            <a:endParaRPr sz="2400"/>
          </a:p>
        </p:txBody>
      </p:sp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1008500" y="1491425"/>
            <a:ext cx="7418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El graficar y visualizar los datos nos permite observar el comportamiento de los mismos, es una actividad que toma gran importancia a la hora de hacer un análisis estadístico, debido a que permite plantear hipótesis y ver como suceden algunos </a:t>
            </a:r>
            <a:r>
              <a:rPr b="0" lang="es" sz="1800"/>
              <a:t>fenómenos</a:t>
            </a:r>
            <a:r>
              <a:rPr b="0" lang="es" sz="1800"/>
              <a:t>.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 sz="1800"/>
              <a:t>Plot()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 sz="1800"/>
              <a:t>Hist()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 sz="1800"/>
              <a:t>Barplot()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 sz="1800"/>
              <a:t>Pie()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 sz="1800"/>
              <a:t>Boxplot()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573725" y="705475"/>
            <a:ext cx="55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Plot</a:t>
            </a:r>
            <a:endParaRPr sz="2400"/>
          </a:p>
        </p:txBody>
      </p:sp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573725" y="1394100"/>
            <a:ext cx="33708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Representa una de las formas más simples de graficar en R. La gráfica que se mostrará dependerá del tipo de datos que se coloque.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25" y="3388650"/>
            <a:ext cx="4105850" cy="90935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325" y="1760550"/>
            <a:ext cx="3710150" cy="1622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2" name="Google Shape;132;p20"/>
          <p:cNvCxnSpPr/>
          <p:nvPr/>
        </p:nvCxnSpPr>
        <p:spPr>
          <a:xfrm flipH="1">
            <a:off x="5017025" y="241650"/>
            <a:ext cx="11400" cy="4683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573725" y="705475"/>
            <a:ext cx="55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Hist</a:t>
            </a:r>
            <a:endParaRPr sz="2400"/>
          </a:p>
        </p:txBody>
      </p:sp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573725" y="1394100"/>
            <a:ext cx="33708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Representa un histograma para diferentes variables continuas teniendo en cuenta la distribución de frecuencia de los datos continuos.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  <p:cxnSp>
        <p:nvCxnSpPr>
          <p:cNvPr id="139" name="Google Shape;139;p21"/>
          <p:cNvCxnSpPr/>
          <p:nvPr/>
        </p:nvCxnSpPr>
        <p:spPr>
          <a:xfrm flipH="1">
            <a:off x="5017025" y="241650"/>
            <a:ext cx="11400" cy="4683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25" y="3490525"/>
            <a:ext cx="4209400" cy="625933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525" y="1656868"/>
            <a:ext cx="3632450" cy="182977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