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5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2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7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8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98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icrochips en una placa de circuito">
            <a:extLst>
              <a:ext uri="{FF2B5EF4-FFF2-40B4-BE49-F238E27FC236}">
                <a16:creationId xmlns:a16="http://schemas.microsoft.com/office/drawing/2014/main" id="{27591AF5-0AF9-39CE-71E1-08C011A72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53" r="23820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FDBA1D-DEF4-4832-A7F4-3B9E1B7A0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r>
              <a:rPr lang="es-MX" dirty="0" err="1"/>
              <a:t>Image</a:t>
            </a:r>
            <a:r>
              <a:rPr lang="es-MX" dirty="0"/>
              <a:t> </a:t>
            </a:r>
            <a:r>
              <a:rPr lang="es-MX" dirty="0" err="1"/>
              <a:t>Segmentation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90EF66-379E-4585-A0A2-2B9B0DA18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387" y="4818126"/>
            <a:ext cx="5657899" cy="1268984"/>
          </a:xfrm>
        </p:spPr>
        <p:txBody>
          <a:bodyPr>
            <a:normAutofit/>
          </a:bodyPr>
          <a:lstStyle/>
          <a:p>
            <a:r>
              <a:rPr lang="es-MX" dirty="0" err="1"/>
              <a:t>Detecting</a:t>
            </a:r>
            <a:r>
              <a:rPr lang="es-MX" dirty="0"/>
              <a:t> </a:t>
            </a:r>
            <a:r>
              <a:rPr lang="es-MX" dirty="0" err="1"/>
              <a:t>defects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industry</a:t>
            </a:r>
            <a:r>
              <a:rPr lang="es-MX" dirty="0"/>
              <a:t> </a:t>
            </a:r>
          </a:p>
          <a:p>
            <a:r>
              <a:rPr lang="es-MX" dirty="0" err="1"/>
              <a:t>Team</a:t>
            </a:r>
            <a:r>
              <a:rPr lang="es-MX" dirty="0"/>
              <a:t> </a:t>
            </a:r>
            <a:r>
              <a:rPr lang="es-MX" dirty="0" err="1"/>
              <a:t>Mnemonic</a:t>
            </a:r>
            <a:r>
              <a:rPr lang="es-MX" dirty="0"/>
              <a:t> </a:t>
            </a:r>
            <a:r>
              <a:rPr lang="en-US" dirty="0"/>
              <a:t>(A)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225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A67F49-2755-4390-AF23-CBD9FD322E64}"/>
              </a:ext>
            </a:extLst>
          </p:cNvPr>
          <p:cNvSpPr txBox="1">
            <a:spLocks/>
          </p:cNvSpPr>
          <p:nvPr/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Dataset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09C320-EC5A-424D-A9C7-3741ACAFA223}"/>
              </a:ext>
            </a:extLst>
          </p:cNvPr>
          <p:cNvSpPr txBox="1">
            <a:spLocks/>
          </p:cNvSpPr>
          <p:nvPr/>
        </p:nvSpPr>
        <p:spPr>
          <a:xfrm>
            <a:off x="1512863" y="1748632"/>
            <a:ext cx="4063444" cy="392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1250 images and mask</a:t>
            </a:r>
          </a:p>
          <a:p>
            <a:r>
              <a:rPr lang="en-US" dirty="0"/>
              <a:t>Dimensions:  512x512</a:t>
            </a:r>
          </a:p>
          <a:p>
            <a:r>
              <a:rPr lang="en-US" dirty="0"/>
              <a:t>8 Patterns </a:t>
            </a:r>
          </a:p>
          <a:p>
            <a:r>
              <a:rPr lang="en-US" dirty="0"/>
              <a:t>Unbalanced</a:t>
            </a:r>
          </a:p>
          <a:p>
            <a:endParaRPr lang="en-US" dirty="0"/>
          </a:p>
          <a:p>
            <a:r>
              <a:rPr lang="en-US" dirty="0"/>
              <a:t>Test: 50 images for each pattern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EE4E33-F56E-4182-8243-65F9E3D41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306" y="1697713"/>
            <a:ext cx="5322823" cy="20567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E2C7BB-8381-4E5A-9E43-376FC144B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575" y="4009506"/>
            <a:ext cx="5282554" cy="192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4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1A6E3-315E-4282-B44E-BEF578A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s-MX" dirty="0"/>
          </a:p>
        </p:txBody>
      </p:sp>
      <p:pic>
        <p:nvPicPr>
          <p:cNvPr id="2050" name="Picture 2" descr="Machine learning con TensorFlow y Keras en Python">
            <a:extLst>
              <a:ext uri="{FF2B5EF4-FFF2-40B4-BE49-F238E27FC236}">
                <a16:creationId xmlns:a16="http://schemas.microsoft.com/office/drawing/2014/main" id="{4B843FCC-A716-43EF-ADF8-EAA17726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10" y="2281382"/>
            <a:ext cx="3991824" cy="299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F069CA1-5F80-4362-9E77-41570B462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82" y="3195270"/>
            <a:ext cx="1166091" cy="116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plain fully convolutional network and Unet - 知乎">
            <a:extLst>
              <a:ext uri="{FF2B5EF4-FFF2-40B4-BE49-F238E27FC236}">
                <a16:creationId xmlns:a16="http://schemas.microsoft.com/office/drawing/2014/main" id="{F0E37D14-3B40-40D2-B4DB-F3A4886A9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521" y="2281382"/>
            <a:ext cx="3991824" cy="299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46AC080-7CF0-47E8-8AB2-02AE7CAAFE9E}"/>
              </a:ext>
            </a:extLst>
          </p:cNvPr>
          <p:cNvSpPr txBox="1">
            <a:spLocks/>
          </p:cNvSpPr>
          <p:nvPr/>
        </p:nvSpPr>
        <p:spPr>
          <a:xfrm>
            <a:off x="8702194" y="1676220"/>
            <a:ext cx="1808788" cy="6591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U-net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949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385C7-215C-4AEF-A67E-00C93EA8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  <a:endParaRPr lang="es-MX" dirty="0"/>
          </a:p>
        </p:txBody>
      </p:sp>
      <p:pic>
        <p:nvPicPr>
          <p:cNvPr id="4" name="Imagen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65F2BC37-2978-4DDE-8961-9F04C8D37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10" y="1412174"/>
            <a:ext cx="9411855" cy="2016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3E810-FEE3-4214-8F9C-0DE96811D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32577">
            <a:off x="7035692" y="3530542"/>
            <a:ext cx="821088" cy="8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AC42CBF-6A59-4633-A05D-E818141FA0C2}"/>
              </a:ext>
            </a:extLst>
          </p:cNvPr>
          <p:cNvSpPr/>
          <p:nvPr/>
        </p:nvSpPr>
        <p:spPr>
          <a:xfrm>
            <a:off x="5292436" y="1801091"/>
            <a:ext cx="5311854" cy="14039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B5B4FC9-4D52-4955-96D8-D907B7F5985C}"/>
              </a:ext>
            </a:extLst>
          </p:cNvPr>
          <p:cNvSpPr txBox="1">
            <a:spLocks/>
          </p:cNvSpPr>
          <p:nvPr/>
        </p:nvSpPr>
        <p:spPr>
          <a:xfrm>
            <a:off x="6514966" y="1390547"/>
            <a:ext cx="2392341" cy="410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Minority Classes</a:t>
            </a:r>
          </a:p>
        </p:txBody>
      </p:sp>
      <p:pic>
        <p:nvPicPr>
          <p:cNvPr id="3074" name="Picture 2" descr="Python OpenCV: Flipping an image - techtutorialsx">
            <a:extLst>
              <a:ext uri="{FF2B5EF4-FFF2-40B4-BE49-F238E27FC236}">
                <a16:creationId xmlns:a16="http://schemas.microsoft.com/office/drawing/2014/main" id="{25EB7492-C81B-4E2D-923C-6067763B1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886" y="3817917"/>
            <a:ext cx="2563099" cy="27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5524743-1B35-45A4-B116-88A9A6FF1171}"/>
              </a:ext>
            </a:extLst>
          </p:cNvPr>
          <p:cNvSpPr txBox="1">
            <a:spLocks/>
          </p:cNvSpPr>
          <p:nvPr/>
        </p:nvSpPr>
        <p:spPr>
          <a:xfrm>
            <a:off x="7060292" y="4846278"/>
            <a:ext cx="3694029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= 2,450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Balance reach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02688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E9D64-D3DF-4F0E-BA82-B470E3C5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438093"/>
          </a:xfrm>
        </p:spPr>
        <p:txBody>
          <a:bodyPr/>
          <a:lstStyle/>
          <a:p>
            <a:r>
              <a:rPr lang="en-US" dirty="0"/>
              <a:t>Optimal Image Size</a:t>
            </a:r>
            <a:endParaRPr lang="es-MX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23BB6F7-DE75-4B12-B4B6-D6C1B080499B}"/>
              </a:ext>
            </a:extLst>
          </p:cNvPr>
          <p:cNvSpPr txBox="1">
            <a:spLocks/>
          </p:cNvSpPr>
          <p:nvPr/>
        </p:nvSpPr>
        <p:spPr>
          <a:xfrm>
            <a:off x="4956391" y="1814950"/>
            <a:ext cx="2388545" cy="108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96x96</a:t>
            </a: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2D6F505-8C23-4B15-B6D6-09A14D966381}"/>
              </a:ext>
            </a:extLst>
          </p:cNvPr>
          <p:cNvSpPr txBox="1">
            <a:spLocks/>
          </p:cNvSpPr>
          <p:nvPr/>
        </p:nvSpPr>
        <p:spPr>
          <a:xfrm>
            <a:off x="1393746" y="3659438"/>
            <a:ext cx="2032945" cy="6834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Training</a:t>
            </a:r>
            <a:endParaRPr lang="es-MX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8B60841-A7A2-4F17-A816-FD57E18E4DEE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3426691" y="2356197"/>
            <a:ext cx="1529700" cy="1644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DD0B02B8-F102-4BD9-9866-6498BC85F7F2}"/>
              </a:ext>
            </a:extLst>
          </p:cNvPr>
          <p:cNvSpPr txBox="1">
            <a:spLocks/>
          </p:cNvSpPr>
          <p:nvPr/>
        </p:nvSpPr>
        <p:spPr>
          <a:xfrm>
            <a:off x="4772484" y="4293796"/>
            <a:ext cx="2756361" cy="8829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256x257</a:t>
            </a:r>
            <a:endParaRPr lang="es-MX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AE8A6BB-E960-4132-B396-9B3D61BCC83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426691" y="4001184"/>
            <a:ext cx="1345793" cy="734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64B97405-DA56-4E9A-9CAB-A5932B299910}"/>
              </a:ext>
            </a:extLst>
          </p:cNvPr>
          <p:cNvSpPr txBox="1">
            <a:spLocks/>
          </p:cNvSpPr>
          <p:nvPr/>
        </p:nvSpPr>
        <p:spPr>
          <a:xfrm>
            <a:off x="4857940" y="5519645"/>
            <a:ext cx="2756361" cy="8829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512x512</a:t>
            </a:r>
            <a:endParaRPr lang="es-MX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2D7BE85-3937-4025-BE06-FA1988262BE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3426691" y="4001184"/>
            <a:ext cx="1431249" cy="1959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ítulo 1">
            <a:extLst>
              <a:ext uri="{FF2B5EF4-FFF2-40B4-BE49-F238E27FC236}">
                <a16:creationId xmlns:a16="http://schemas.microsoft.com/office/drawing/2014/main" id="{954460A0-8AEF-465A-89B5-4C62E959308A}"/>
              </a:ext>
            </a:extLst>
          </p:cNvPr>
          <p:cNvSpPr txBox="1">
            <a:spLocks/>
          </p:cNvSpPr>
          <p:nvPr/>
        </p:nvSpPr>
        <p:spPr>
          <a:xfrm>
            <a:off x="4901727" y="3064997"/>
            <a:ext cx="2388545" cy="108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128x128</a:t>
            </a:r>
            <a:endParaRPr lang="es-MX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44F957F-3E32-427B-9C79-0387480568F5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 flipV="1">
            <a:off x="3426691" y="3606244"/>
            <a:ext cx="1475036" cy="3949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ítulo 1">
            <a:extLst>
              <a:ext uri="{FF2B5EF4-FFF2-40B4-BE49-F238E27FC236}">
                <a16:creationId xmlns:a16="http://schemas.microsoft.com/office/drawing/2014/main" id="{89CEADC1-019D-4739-8C1D-3D9C286B1878}"/>
              </a:ext>
            </a:extLst>
          </p:cNvPr>
          <p:cNvSpPr txBox="1">
            <a:spLocks/>
          </p:cNvSpPr>
          <p:nvPr/>
        </p:nvSpPr>
        <p:spPr>
          <a:xfrm>
            <a:off x="7528845" y="1944244"/>
            <a:ext cx="1796923" cy="6240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Bad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5145FC1C-EE20-4134-A52E-D7D466337A11}"/>
              </a:ext>
            </a:extLst>
          </p:cNvPr>
          <p:cNvSpPr txBox="1">
            <a:spLocks/>
          </p:cNvSpPr>
          <p:nvPr/>
        </p:nvSpPr>
        <p:spPr>
          <a:xfrm>
            <a:off x="7528845" y="3148861"/>
            <a:ext cx="1796923" cy="6240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Not bad</a:t>
            </a:r>
            <a:endParaRPr lang="es-MX" dirty="0">
              <a:solidFill>
                <a:srgbClr val="FFC000"/>
              </a:solidFill>
            </a:endParaRP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0D879111-1571-49C4-BC1D-F381EC08C8A2}"/>
              </a:ext>
            </a:extLst>
          </p:cNvPr>
          <p:cNvSpPr txBox="1">
            <a:spLocks/>
          </p:cNvSpPr>
          <p:nvPr/>
        </p:nvSpPr>
        <p:spPr>
          <a:xfrm>
            <a:off x="7614301" y="4423253"/>
            <a:ext cx="1796923" cy="6240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Good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2A114E5D-03F4-40D8-AB3F-4ABE5FED9B27}"/>
              </a:ext>
            </a:extLst>
          </p:cNvPr>
          <p:cNvSpPr txBox="1">
            <a:spLocks/>
          </p:cNvSpPr>
          <p:nvPr/>
        </p:nvSpPr>
        <p:spPr>
          <a:xfrm>
            <a:off x="7614301" y="5636886"/>
            <a:ext cx="2333002" cy="8829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Very good</a:t>
            </a:r>
            <a:endParaRPr lang="es-MX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06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6EBB3-CE65-4397-A163-74A138E1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23A138-D0A3-43A6-B521-D7E5EBD2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1292379"/>
            <a:ext cx="4943620" cy="51102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1C66C8B-77AF-456D-ADDA-DA5BCE06E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450" y="4696941"/>
            <a:ext cx="2160878" cy="139011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625D9A1-81F2-4DFB-9D30-52A5D168A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865" y="1292379"/>
            <a:ext cx="3990608" cy="282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4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0D21C-A589-47E2-BAD9-5080EB9D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improve?</a:t>
            </a:r>
            <a:endParaRPr lang="es-MX" dirty="0"/>
          </a:p>
        </p:txBody>
      </p:sp>
      <p:pic>
        <p:nvPicPr>
          <p:cNvPr id="4098" name="Picture 2" descr="PDF] Improving Deep Learning with Generic Data Augmentation | Semantic  Scholar">
            <a:extLst>
              <a:ext uri="{FF2B5EF4-FFF2-40B4-BE49-F238E27FC236}">
                <a16:creationId xmlns:a16="http://schemas.microsoft.com/office/drawing/2014/main" id="{27214362-D6E6-4BCC-A1F8-A70B79A9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24" y="1542473"/>
            <a:ext cx="3547708" cy="21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VM Vs Neural Network | Baeldung on Computer Science">
            <a:extLst>
              <a:ext uri="{FF2B5EF4-FFF2-40B4-BE49-F238E27FC236}">
                <a16:creationId xmlns:a16="http://schemas.microsoft.com/office/drawing/2014/main" id="{386E34D2-96FA-435A-8443-E0426FF9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070" y="1008250"/>
            <a:ext cx="3452220" cy="257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ntroducción a la validación cruzada: K-Fold">
            <a:extLst>
              <a:ext uri="{FF2B5EF4-FFF2-40B4-BE49-F238E27FC236}">
                <a16:creationId xmlns:a16="http://schemas.microsoft.com/office/drawing/2014/main" id="{F92FA432-42B3-4973-A8B0-6FA6C686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84" y="4032431"/>
            <a:ext cx="4142388" cy="248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so de CNN predefinidos y previamente entrenados en PyTorch">
            <a:extLst>
              <a:ext uri="{FF2B5EF4-FFF2-40B4-BE49-F238E27FC236}">
                <a16:creationId xmlns:a16="http://schemas.microsoft.com/office/drawing/2014/main" id="{9EB66562-7C91-4C2A-ABF7-39450F51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97" y="3914448"/>
            <a:ext cx="4426166" cy="248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6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C43F7-90A4-49AC-8C84-A357CAA8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637" y="2080962"/>
            <a:ext cx="5459636" cy="1550419"/>
          </a:xfrm>
        </p:spPr>
        <p:txBody>
          <a:bodyPr>
            <a:normAutofit/>
          </a:bodyPr>
          <a:lstStyle/>
          <a:p>
            <a:r>
              <a:rPr lang="en-US" sz="7200" dirty="0"/>
              <a:t>Thank you!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207986889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LeftStep">
      <a:dk1>
        <a:srgbClr val="000000"/>
      </a:dk1>
      <a:lt1>
        <a:srgbClr val="FFFFFF"/>
      </a:lt1>
      <a:dk2>
        <a:srgbClr val="1B2431"/>
      </a:dk2>
      <a:lt2>
        <a:srgbClr val="F0F1F3"/>
      </a:lt2>
      <a:accent1>
        <a:srgbClr val="C19B4C"/>
      </a:accent1>
      <a:accent2>
        <a:srgbClr val="B15A3B"/>
      </a:accent2>
      <a:accent3>
        <a:srgbClr val="C34D5F"/>
      </a:accent3>
      <a:accent4>
        <a:srgbClr val="B13B7F"/>
      </a:accent4>
      <a:accent5>
        <a:srgbClr val="C34DC2"/>
      </a:accent5>
      <a:accent6>
        <a:srgbClr val="813BB1"/>
      </a:accent6>
      <a:hlink>
        <a:srgbClr val="426AC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66</Words>
  <Application>Microsoft Office PowerPoint</Application>
  <PresentationFormat>Panorámica</PresentationFormat>
  <Paragraphs>29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InterweaveVTI</vt:lpstr>
      <vt:lpstr>Image Segmentation</vt:lpstr>
      <vt:lpstr>Presentación de PowerPoint</vt:lpstr>
      <vt:lpstr>Architecture</vt:lpstr>
      <vt:lpstr>Data Augmentation</vt:lpstr>
      <vt:lpstr>Optimal Image Size</vt:lpstr>
      <vt:lpstr>Results </vt:lpstr>
      <vt:lpstr>How to improve?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</dc:title>
  <dc:creator>Luis Angel Fonseca Gutiérrez</dc:creator>
  <cp:lastModifiedBy>Luis Angel Fonseca Gutiérrez</cp:lastModifiedBy>
  <cp:revision>2</cp:revision>
  <dcterms:created xsi:type="dcterms:W3CDTF">2022-03-13T12:19:15Z</dcterms:created>
  <dcterms:modified xsi:type="dcterms:W3CDTF">2022-03-13T13:53:28Z</dcterms:modified>
</cp:coreProperties>
</file>