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1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65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FFF"/>
    <a:srgbClr val="00A5CD"/>
    <a:srgbClr val="FD0353"/>
    <a:srgbClr val="4E3BAD"/>
    <a:srgbClr val="FF8E11"/>
    <a:srgbClr val="99FF33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7971" autoAdjust="0"/>
  </p:normalViewPr>
  <p:slideViewPr>
    <p:cSldViewPr snapToGrid="0">
      <p:cViewPr>
        <p:scale>
          <a:sx n="60" d="100"/>
          <a:sy n="60" d="100"/>
        </p:scale>
        <p:origin x="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/>
              <a:t>Total por tipos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Hoja1!$A$2:$A$5</c:f>
              <c:strCache>
                <c:ptCount val="4"/>
                <c:pt idx="0">
                  <c:v>Positivos</c:v>
                </c:pt>
                <c:pt idx="1">
                  <c:v>Neutros</c:v>
                </c:pt>
                <c:pt idx="2">
                  <c:v>Negativos</c:v>
                </c:pt>
                <c:pt idx="3">
                  <c:v>No respondieron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88.137931034482705</c:v>
                </c:pt>
                <c:pt idx="1">
                  <c:v>1.58620689655172</c:v>
                </c:pt>
                <c:pt idx="2">
                  <c:v>8.6206896551724093</c:v>
                </c:pt>
                <c:pt idx="3">
                  <c:v>1.6551724137931001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Secuecia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Hoja1!$A$2:$A$5</c:f>
              <c:strCache>
                <c:ptCount val="4"/>
                <c:pt idx="0">
                  <c:v>Positivos</c:v>
                </c:pt>
                <c:pt idx="1">
                  <c:v>Neutros</c:v>
                </c:pt>
                <c:pt idx="2">
                  <c:v>Negativos</c:v>
                </c:pt>
                <c:pt idx="3">
                  <c:v>No respondieron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92.413793103448199</c:v>
                </c:pt>
                <c:pt idx="1">
                  <c:v>0</c:v>
                </c:pt>
                <c:pt idx="2">
                  <c:v>7.5862068965517198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Curso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Hoja1!$A$2:$A$5</c:f>
              <c:strCache>
                <c:ptCount val="4"/>
                <c:pt idx="0">
                  <c:v>Positivos</c:v>
                </c:pt>
                <c:pt idx="1">
                  <c:v>Neutros</c:v>
                </c:pt>
                <c:pt idx="2">
                  <c:v>Negativos</c:v>
                </c:pt>
                <c:pt idx="3">
                  <c:v>No respondieron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90.275862068965452</c:v>
                </c:pt>
                <c:pt idx="1">
                  <c:v>0.79310344827585999</c:v>
                </c:pt>
                <c:pt idx="2">
                  <c:v>8.1034482758620641</c:v>
                </c:pt>
                <c:pt idx="3">
                  <c:v>0.82758620689655005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96221232"/>
        <c:axId val="-1196220144"/>
      </c:barChart>
      <c:catAx>
        <c:axId val="-119622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196220144"/>
        <c:crosses val="autoZero"/>
        <c:auto val="1"/>
        <c:lblAlgn val="ctr"/>
        <c:lblOffset val="100"/>
        <c:noMultiLvlLbl val="0"/>
      </c:catAx>
      <c:valAx>
        <c:axId val="-11962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1962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rgbClr val="01FFFF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78.680000000000007</c:v>
                </c:pt>
                <c:pt idx="1">
                  <c:v>21.38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8.9700000000000006</c:v>
                </c:pt>
                <c:pt idx="1">
                  <c:v>91.03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Taller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Positivo</c:v>
                </c:pt>
                <c:pt idx="1">
                  <c:v>Neutro</c:v>
                </c:pt>
                <c:pt idx="2">
                  <c:v>Negativo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47</c:v>
                </c:pt>
                <c:pt idx="1">
                  <c:v>51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Secuencias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Positivo</c:v>
                </c:pt>
                <c:pt idx="1">
                  <c:v>Neutro</c:v>
                </c:pt>
                <c:pt idx="2">
                  <c:v>Negativo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39</c:v>
                </c:pt>
                <c:pt idx="1">
                  <c:v>60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70A78-8E1C-459E-96DB-5F4E3EF59546}" type="datetime1">
              <a:rPr lang="es-ES" noProof="1" dirty="0" smtClean="0"/>
              <a:t>09/02/2023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373C2-F965-453C-99EE-7B48C0E6D709}" type="datetime1">
              <a:rPr lang="es-ES" noProof="1" dirty="0" smtClean="0"/>
              <a:t>09/02/2023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dirty="0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2013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0306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6026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29615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4061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1193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4654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7595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1539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6217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4574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0698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">
            <a:extLst>
              <a:ext uri="{FF2B5EF4-FFF2-40B4-BE49-F238E27FC236}">
                <a16:creationId xmlns:a16="http://schemas.microsoft.com/office/drawing/2014/main" xmlns="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umna derecha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5" name="Columna izquierda">
            <a:extLst>
              <a:ext uri="{FF2B5EF4-FFF2-40B4-BE49-F238E27FC236}">
                <a16:creationId xmlns:a16="http://schemas.microsoft.com/office/drawing/2014/main" xmlns="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xmlns="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xmlns="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xmlns="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xmlns="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xmlns="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xmlns="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1"/>
              <a:t>Editar el título</a:t>
            </a:r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xmlns="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12" name="Columna izquierda">
            <a:extLst>
              <a:ext uri="{FF2B5EF4-FFF2-40B4-BE49-F238E27FC236}">
                <a16:creationId xmlns:a16="http://schemas.microsoft.com/office/drawing/2014/main" xmlns="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Marcador de posición de contenido 3">
            <a:extLst>
              <a:ext uri="{FF2B5EF4-FFF2-40B4-BE49-F238E27FC236}">
                <a16:creationId xmlns:a16="http://schemas.microsoft.com/office/drawing/2014/main" xmlns="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xmlns="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xmlns="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xmlns="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Leyenda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xmlns="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elemento multimedia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Insertar vídeo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Leyenda">
            <a:extLst>
              <a:ext uri="{FF2B5EF4-FFF2-40B4-BE49-F238E27FC236}">
                <a16:creationId xmlns:a16="http://schemas.microsoft.com/office/drawing/2014/main" xmlns="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bre">
            <a:extLst>
              <a:ext uri="{FF2B5EF4-FFF2-40B4-BE49-F238E27FC236}">
                <a16:creationId xmlns:a16="http://schemas.microsoft.com/office/drawing/2014/main" xmlns="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es-ES" noProof="1"/>
              <a:t>Nombre</a:t>
            </a:r>
          </a:p>
        </p:txBody>
      </p:sp>
      <p:sp>
        <p:nvSpPr>
          <p:cNvPr id="7" name="Correo electrónico">
            <a:extLst>
              <a:ext uri="{FF2B5EF4-FFF2-40B4-BE49-F238E27FC236}">
                <a16:creationId xmlns:a16="http://schemas.microsoft.com/office/drawing/2014/main" xmlns="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1"/>
              <a:t>Correo electrónico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9" name="Gráfico 2">
            <a:extLst>
              <a:ext uri="{FF2B5EF4-FFF2-40B4-BE49-F238E27FC236}">
                <a16:creationId xmlns:a16="http://schemas.microsoft.com/office/drawing/2014/main" xmlns="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0" name="Gráfico 1318">
            <a:extLst>
              <a:ext uri="{FF2B5EF4-FFF2-40B4-BE49-F238E27FC236}">
                <a16:creationId xmlns:a16="http://schemas.microsoft.com/office/drawing/2014/main" xmlns="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Gracias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Gracias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8" name="Gráfico 2">
            <a:extLst>
              <a:ext uri="{FF2B5EF4-FFF2-40B4-BE49-F238E27FC236}">
                <a16:creationId xmlns:a16="http://schemas.microsoft.com/office/drawing/2014/main" xmlns="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9" name="Gráfico 1318">
            <a:extLst>
              <a:ext uri="{FF2B5EF4-FFF2-40B4-BE49-F238E27FC236}">
                <a16:creationId xmlns:a16="http://schemas.microsoft.com/office/drawing/2014/main" xmlns="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xmlns="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0" name="Gráfico 1310">
            <a:extLst>
              <a:ext uri="{FF2B5EF4-FFF2-40B4-BE49-F238E27FC236}">
                <a16:creationId xmlns:a16="http://schemas.microsoft.com/office/drawing/2014/main" xmlns="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es-ES" noProof="1"/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xmlns="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es-E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Pedro Armijo</a:t>
            </a: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>
            <a:normAutofit/>
          </a:bodyPr>
          <a:lstStyle/>
          <a:p>
            <a:pPr rtl="0"/>
            <a:r>
              <a:rPr lang="es-ES" noProof="1" smtClean="0"/>
              <a:t>Curso propedéutico 2022</a:t>
            </a:r>
            <a:endParaRPr lang="es-ES" noProof="1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Facultad de ciencias UNAM</a:t>
            </a:r>
            <a:endParaRPr lang="es-ES" noProof="1"/>
          </a:p>
        </p:txBody>
      </p:sp>
      <p:pic>
        <p:nvPicPr>
          <p:cNvPr id="11" name="Marcador de posición de imagen 10" descr="Modelo de compuesto químico situado sobre la tabla periódica">
            <a:extLst>
              <a:ext uri="{FF2B5EF4-FFF2-40B4-BE49-F238E27FC236}">
                <a16:creationId xmlns:a16="http://schemas.microsoft.com/office/drawing/2014/main" xmlns="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2" y="1731553"/>
            <a:ext cx="978730" cy="11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10</a:t>
            </a:fld>
            <a:endParaRPr lang="es-ES" noProof="1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712922" y="627499"/>
            <a:ext cx="868052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 smtClean="0"/>
              <a:t>Análisis de </a:t>
            </a:r>
            <a:r>
              <a:rPr lang="es-ES" noProof="1" smtClean="0"/>
              <a:t>sentimientos</a:t>
            </a:r>
            <a:endParaRPr lang="es-ES" noProof="1"/>
          </a:p>
        </p:txBody>
      </p:sp>
      <p:sp>
        <p:nvSpPr>
          <p:cNvPr id="5" name="CuadroTexto 4"/>
          <p:cNvSpPr txBox="1"/>
          <p:nvPr/>
        </p:nvSpPr>
        <p:spPr>
          <a:xfrm>
            <a:off x="712922" y="1891923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Clasificaremos en tres tipos los comentarios de los estudiantes. Estos tipos son: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Positivos.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Neutros.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Negativos.</a:t>
            </a:r>
          </a:p>
          <a:p>
            <a:pPr algn="just"/>
            <a:r>
              <a:rPr lang="es-MX" sz="2400" dirty="0" smtClean="0"/>
              <a:t>Con base en ello podremos evaluar de manera general el tipo de comentarios que se recibieron respecto al curso propedéutico.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6" y="1891923"/>
            <a:ext cx="4875632" cy="35479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30" y="1891923"/>
            <a:ext cx="830575" cy="8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11</a:t>
            </a:fld>
            <a:endParaRPr lang="es-ES" noProof="1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712922" y="627499"/>
            <a:ext cx="868052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 smtClean="0"/>
              <a:t>Análisis de sentimientos</a:t>
            </a:r>
            <a:endParaRPr lang="es-ES" noProof="1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2907424926"/>
              </p:ext>
            </p:extLst>
          </p:nvPr>
        </p:nvGraphicFramePr>
        <p:xfrm>
          <a:off x="420177" y="1876424"/>
          <a:ext cx="3392407" cy="3873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1224633988"/>
              </p:ext>
            </p:extLst>
          </p:nvPr>
        </p:nvGraphicFramePr>
        <p:xfrm>
          <a:off x="4385159" y="1904837"/>
          <a:ext cx="3392407" cy="3873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8245098" y="2707149"/>
            <a:ext cx="290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Omitiendo los comentarios neutros, tenemos que en general los comentarios sobre el curso propedéutico fueron buenos; asimismo, se obtuvo una cantidad muy pequeña de comentarios negativos.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80" y="2976465"/>
            <a:ext cx="480744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es-ES" noProof="1"/>
              <a:t>Gracias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4192" y="4821054"/>
            <a:ext cx="3728676" cy="246892"/>
          </a:xfrm>
        </p:spPr>
        <p:txBody>
          <a:bodyPr rtlCol="0"/>
          <a:lstStyle/>
          <a:p>
            <a:pPr rtl="0"/>
            <a:r>
              <a:rPr lang="es-ES" noProof="1" smtClean="0"/>
              <a:t>Luis Fernando Apáez Álvarez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/>
              <a:t>2</a:t>
            </a:fld>
            <a:endParaRPr lang="es-ES" noProof="1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1889324" y="550008"/>
            <a:ext cx="7845071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 smtClean="0"/>
              <a:t>Análisis de las encuestas</a:t>
            </a:r>
            <a:endParaRPr lang="es-ES" noProof="1"/>
          </a:p>
        </p:txBody>
      </p:sp>
      <p:sp>
        <p:nvSpPr>
          <p:cNvPr id="5" name="CuadroTexto 4"/>
          <p:cNvSpPr txBox="1"/>
          <p:nvPr/>
        </p:nvSpPr>
        <p:spPr>
          <a:xfrm>
            <a:off x="712922" y="2217387"/>
            <a:ext cx="4773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Se analizó la información generada en las encuestas para obtener conclusiones respecto a los talleres y a las secuencias didácticas, y en general sobre el curso propedéutico. Así, los resultados fueron los siguientes: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58" y="1921790"/>
            <a:ext cx="5663339" cy="297325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3</a:t>
            </a:fld>
            <a:endParaRPr lang="es-ES" dirty="0"/>
          </a:p>
        </p:txBody>
      </p:sp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4202768725"/>
              </p:ext>
            </p:extLst>
          </p:nvPr>
        </p:nvGraphicFramePr>
        <p:xfrm>
          <a:off x="311689" y="5581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8749826" y="2014779"/>
            <a:ext cx="2851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Las secuencias didácticas obtuvieron un resultado un poco mejor que los talleres.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general, el curso propedéutico obtuvo muy buenos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Las encuestas tuvieron muy pocas respuestas negativas y neutras.</a:t>
            </a:r>
            <a:endParaRPr lang="es-MX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8632556" y="309966"/>
            <a:ext cx="0" cy="63698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701" y="490344"/>
            <a:ext cx="6673631" cy="720000"/>
          </a:xfrm>
        </p:spPr>
        <p:txBody>
          <a:bodyPr rtlCol="0"/>
          <a:lstStyle/>
          <a:p>
            <a:pPr rtl="0"/>
            <a:r>
              <a:rPr lang="es-ES" noProof="1" smtClean="0"/>
              <a:t>Preguntas sobre el taller</a:t>
            </a:r>
            <a:endParaRPr lang="es-ES" noProof="1"/>
          </a:p>
        </p:txBody>
      </p:sp>
      <p:grpSp>
        <p:nvGrpSpPr>
          <p:cNvPr id="17" name="Grupo 16" descr="Gráfico de anillos expandido">
            <a:extLst>
              <a:ext uri="{FF2B5EF4-FFF2-40B4-BE49-F238E27FC236}">
                <a16:creationId xmlns:a16="http://schemas.microsoft.com/office/drawing/2014/main" xmlns="" id="{0DBE4ABB-4676-4F30-A119-BADC7B6F6C04}"/>
              </a:ext>
            </a:extLst>
          </p:cNvPr>
          <p:cNvGrpSpPr/>
          <p:nvPr/>
        </p:nvGrpSpPr>
        <p:grpSpPr>
          <a:xfrm>
            <a:off x="911165" y="1462423"/>
            <a:ext cx="3271684" cy="3948370"/>
            <a:chOff x="7430633" y="1336005"/>
            <a:chExt cx="1352397" cy="1632116"/>
          </a:xfrm>
        </p:grpSpPr>
        <p:graphicFrame>
          <p:nvGraphicFramePr>
            <p:cNvPr id="18" name="Gráfico 17" descr="Gráfico de anillos">
              <a:extLst>
                <a:ext uri="{FF2B5EF4-FFF2-40B4-BE49-F238E27FC236}">
                  <a16:creationId xmlns:a16="http://schemas.microsoft.com/office/drawing/2014/main" xmlns="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Cuadro de texto 18">
              <a:extLst>
                <a:ext uri="{FF2B5EF4-FFF2-40B4-BE49-F238E27FC236}">
                  <a16:creationId xmlns:a16="http://schemas.microsoft.com/office/drawing/2014/main" xmlns="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254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2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¿El lenguaje de los talleres fue adecuado?</a:t>
              </a:r>
              <a:endParaRPr lang="es-ES" sz="2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xmlns="" id="{00016978-9F5C-4223-947E-875D0135B7E6}"/>
                </a:ext>
              </a:extLst>
            </p:cNvPr>
            <p:cNvSpPr txBox="1"/>
            <p:nvPr/>
          </p:nvSpPr>
          <p:spPr>
            <a:xfrm>
              <a:off x="7651582" y="1934529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36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+80 </a:t>
              </a:r>
              <a:r>
                <a:rPr lang="es-ES" sz="36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</p:grpSp>
      <p:grpSp>
        <p:nvGrpSpPr>
          <p:cNvPr id="10" name="Grupo 9" descr="Gráfico de anillos">
            <a:extLst>
              <a:ext uri="{FF2B5EF4-FFF2-40B4-BE49-F238E27FC236}">
                <a16:creationId xmlns:a16="http://schemas.microsoft.com/office/drawing/2014/main" xmlns="" id="{F0C702B8-4628-45E5-8F95-745128BFA039}"/>
              </a:ext>
            </a:extLst>
          </p:cNvPr>
          <p:cNvGrpSpPr/>
          <p:nvPr/>
        </p:nvGrpSpPr>
        <p:grpSpPr>
          <a:xfrm>
            <a:off x="4635060" y="1658599"/>
            <a:ext cx="5801712" cy="3298734"/>
            <a:chOff x="6754435" y="3873589"/>
            <a:chExt cx="2831635" cy="1452034"/>
          </a:xfrm>
        </p:grpSpPr>
        <p:graphicFrame>
          <p:nvGraphicFramePr>
            <p:cNvPr id="11" name="Gráfico 10" descr="Gráfico de anillos">
              <a:extLst>
                <a:ext uri="{FF2B5EF4-FFF2-40B4-BE49-F238E27FC236}">
                  <a16:creationId xmlns:a16="http://schemas.microsoft.com/office/drawing/2014/main" xmlns="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Cuadro de texto 12">
              <a:extLst>
                <a:ext uri="{FF2B5EF4-FFF2-40B4-BE49-F238E27FC236}">
                  <a16:creationId xmlns:a16="http://schemas.microsoft.com/office/drawing/2014/main" xmlns="" id="{A28FF875-9B57-4194-8ED2-5C748FFFD1AB}"/>
                </a:ext>
              </a:extLst>
            </p:cNvPr>
            <p:cNvSpPr txBox="1"/>
            <p:nvPr/>
          </p:nvSpPr>
          <p:spPr>
            <a:xfrm>
              <a:off x="6990201" y="4506107"/>
              <a:ext cx="880865" cy="2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3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+85</a:t>
              </a:r>
              <a:r>
                <a:rPr lang="es-ES" sz="3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 %</a:t>
              </a:r>
            </a:p>
          </p:txBody>
        </p:sp>
        <p:graphicFrame>
          <p:nvGraphicFramePr>
            <p:cNvPr id="14" name="Gráfico 13" descr="Gráfico de anillos">
              <a:extLst>
                <a:ext uri="{FF2B5EF4-FFF2-40B4-BE49-F238E27FC236}">
                  <a16:creationId xmlns:a16="http://schemas.microsoft.com/office/drawing/2014/main" xmlns="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6" name="Cuadro de texto 15">
              <a:extLst>
                <a:ext uri="{FF2B5EF4-FFF2-40B4-BE49-F238E27FC236}">
                  <a16:creationId xmlns:a16="http://schemas.microsoft.com/office/drawing/2014/main" xmlns="" id="{402A7941-4D9C-4D12-BEFD-4CC3EABD1620}"/>
                </a:ext>
              </a:extLst>
            </p:cNvPr>
            <p:cNvSpPr txBox="1"/>
            <p:nvPr/>
          </p:nvSpPr>
          <p:spPr>
            <a:xfrm>
              <a:off x="8444061" y="4506107"/>
              <a:ext cx="880865" cy="2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3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+</a:t>
              </a:r>
              <a:r>
                <a:rPr lang="es-ES" sz="28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86.9</a:t>
              </a:r>
              <a:r>
                <a:rPr lang="es-ES" sz="28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 %</a:t>
              </a: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4</a:t>
            </a:fld>
            <a:endParaRPr lang="es-ES" noProof="1"/>
          </a:p>
        </p:txBody>
      </p:sp>
      <p:sp>
        <p:nvSpPr>
          <p:cNvPr id="22" name="Cuadro de texto 18">
            <a:extLst>
              <a:ext uri="{FF2B5EF4-FFF2-40B4-BE49-F238E27FC236}">
                <a16:creationId xmlns:a16="http://schemas.microsoft.com/office/drawing/2014/main" xmlns="" id="{4698D3DB-0A2B-4231-8E93-98A2DB7542F1}"/>
              </a:ext>
            </a:extLst>
          </p:cNvPr>
          <p:cNvSpPr txBox="1"/>
          <p:nvPr/>
        </p:nvSpPr>
        <p:spPr>
          <a:xfrm>
            <a:off x="4719403" y="4795239"/>
            <a:ext cx="260222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2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¿Los talleres te motivaron a seguir indagando en el tema?</a:t>
            </a:r>
            <a:endParaRPr lang="es-ES" sz="2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uadro de texto 18">
            <a:extLst>
              <a:ext uri="{FF2B5EF4-FFF2-40B4-BE49-F238E27FC236}">
                <a16:creationId xmlns:a16="http://schemas.microsoft.com/office/drawing/2014/main" xmlns="" id="{4698D3DB-0A2B-4231-8E93-98A2DB7542F1}"/>
              </a:ext>
            </a:extLst>
          </p:cNvPr>
          <p:cNvSpPr txBox="1"/>
          <p:nvPr/>
        </p:nvSpPr>
        <p:spPr>
          <a:xfrm>
            <a:off x="7698204" y="4795239"/>
            <a:ext cx="2602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2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¿Qué tan ameno te pareció el taller?</a:t>
            </a:r>
            <a:endParaRPr lang="es-ES" sz="2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3029" y="6274265"/>
            <a:ext cx="640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* El símbolo “+” indica un porcentaje favorable o positivo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798" y="600702"/>
            <a:ext cx="8111438" cy="720000"/>
          </a:xfrm>
        </p:spPr>
        <p:txBody>
          <a:bodyPr rtlCol="0"/>
          <a:lstStyle/>
          <a:p>
            <a:pPr rtl="0"/>
            <a:r>
              <a:rPr lang="es-ES" noProof="1" smtClean="0"/>
              <a:t>Preguntas sobre las secuencias</a:t>
            </a:r>
            <a:endParaRPr lang="es-ES" noProof="1"/>
          </a:p>
        </p:txBody>
      </p:sp>
      <p:grpSp>
        <p:nvGrpSpPr>
          <p:cNvPr id="17" name="Grupo 16" descr="Gráfico de anillos expandido">
            <a:extLst>
              <a:ext uri="{FF2B5EF4-FFF2-40B4-BE49-F238E27FC236}">
                <a16:creationId xmlns:a16="http://schemas.microsoft.com/office/drawing/2014/main" xmlns="" id="{0DBE4ABB-4676-4F30-A119-BADC7B6F6C04}"/>
              </a:ext>
            </a:extLst>
          </p:cNvPr>
          <p:cNvGrpSpPr/>
          <p:nvPr/>
        </p:nvGrpSpPr>
        <p:grpSpPr>
          <a:xfrm>
            <a:off x="911165" y="1462423"/>
            <a:ext cx="3271684" cy="4563923"/>
            <a:chOff x="7430633" y="1336005"/>
            <a:chExt cx="1352397" cy="1886564"/>
          </a:xfrm>
        </p:grpSpPr>
        <p:graphicFrame>
          <p:nvGraphicFramePr>
            <p:cNvPr id="18" name="Gráfico 17" descr="Gráfico de anillos">
              <a:extLst>
                <a:ext uri="{FF2B5EF4-FFF2-40B4-BE49-F238E27FC236}">
                  <a16:creationId xmlns:a16="http://schemas.microsoft.com/office/drawing/2014/main" xmlns="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4939606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Cuadro de texto 18">
              <a:extLst>
                <a:ext uri="{FF2B5EF4-FFF2-40B4-BE49-F238E27FC236}">
                  <a16:creationId xmlns:a16="http://schemas.microsoft.com/office/drawing/2014/main" xmlns="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5088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2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¿Qué tan complicado te pareció la formalización de los conceptos de las secuencias didácticas?</a:t>
              </a:r>
              <a:endParaRPr lang="es-ES" sz="2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xmlns="" id="{00016978-9F5C-4223-947E-875D0135B7E6}"/>
                </a:ext>
              </a:extLst>
            </p:cNvPr>
            <p:cNvSpPr txBox="1"/>
            <p:nvPr/>
          </p:nvSpPr>
          <p:spPr>
            <a:xfrm>
              <a:off x="7573356" y="1940800"/>
              <a:ext cx="880865" cy="21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28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+78 </a:t>
              </a:r>
              <a:r>
                <a:rPr lang="es-ES" sz="28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</p:grpSp>
      <p:grpSp>
        <p:nvGrpSpPr>
          <p:cNvPr id="10" name="Grupo 9" descr="Gráfico de anillos">
            <a:extLst>
              <a:ext uri="{FF2B5EF4-FFF2-40B4-BE49-F238E27FC236}">
                <a16:creationId xmlns:a16="http://schemas.microsoft.com/office/drawing/2014/main" xmlns="" id="{F0C702B8-4628-45E5-8F95-745128BFA039}"/>
              </a:ext>
            </a:extLst>
          </p:cNvPr>
          <p:cNvGrpSpPr/>
          <p:nvPr/>
        </p:nvGrpSpPr>
        <p:grpSpPr>
          <a:xfrm>
            <a:off x="4635060" y="1658599"/>
            <a:ext cx="5801712" cy="3298734"/>
            <a:chOff x="6754435" y="3873589"/>
            <a:chExt cx="2831635" cy="1452034"/>
          </a:xfrm>
        </p:grpSpPr>
        <p:graphicFrame>
          <p:nvGraphicFramePr>
            <p:cNvPr id="11" name="Gráfico 10" descr="Gráfico de anillos">
              <a:extLst>
                <a:ext uri="{FF2B5EF4-FFF2-40B4-BE49-F238E27FC236}">
                  <a16:creationId xmlns:a16="http://schemas.microsoft.com/office/drawing/2014/main" xmlns="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5027338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Cuadro de texto 12">
              <a:extLst>
                <a:ext uri="{FF2B5EF4-FFF2-40B4-BE49-F238E27FC236}">
                  <a16:creationId xmlns:a16="http://schemas.microsoft.com/office/drawing/2014/main" xmlns="" id="{A28FF875-9B57-4194-8ED2-5C748FFFD1AB}"/>
                </a:ext>
              </a:extLst>
            </p:cNvPr>
            <p:cNvSpPr txBox="1"/>
            <p:nvPr/>
          </p:nvSpPr>
          <p:spPr>
            <a:xfrm>
              <a:off x="6990201" y="4506107"/>
              <a:ext cx="880865" cy="2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3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+91</a:t>
              </a:r>
              <a:r>
                <a:rPr lang="es-ES" sz="3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 %</a:t>
              </a:r>
            </a:p>
          </p:txBody>
        </p:sp>
        <p:graphicFrame>
          <p:nvGraphicFramePr>
            <p:cNvPr id="14" name="Gráfico 13" descr="Gráfico de anillos">
              <a:extLst>
                <a:ext uri="{FF2B5EF4-FFF2-40B4-BE49-F238E27FC236}">
                  <a16:creationId xmlns:a16="http://schemas.microsoft.com/office/drawing/2014/main" xmlns="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95927951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6" name="Cuadro de texto 15">
              <a:extLst>
                <a:ext uri="{FF2B5EF4-FFF2-40B4-BE49-F238E27FC236}">
                  <a16:creationId xmlns:a16="http://schemas.microsoft.com/office/drawing/2014/main" xmlns="" id="{402A7941-4D9C-4D12-BEFD-4CC3EABD1620}"/>
                </a:ext>
              </a:extLst>
            </p:cNvPr>
            <p:cNvSpPr txBox="1"/>
            <p:nvPr/>
          </p:nvSpPr>
          <p:spPr>
            <a:xfrm>
              <a:off x="8520425" y="4506107"/>
              <a:ext cx="819416" cy="230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28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+97</a:t>
              </a:r>
              <a:r>
                <a:rPr lang="es-ES" sz="28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 %</a:t>
              </a: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5</a:t>
            </a:fld>
            <a:endParaRPr lang="es-ES" noProof="1"/>
          </a:p>
        </p:txBody>
      </p:sp>
      <p:sp>
        <p:nvSpPr>
          <p:cNvPr id="22" name="Cuadro de texto 18">
            <a:extLst>
              <a:ext uri="{FF2B5EF4-FFF2-40B4-BE49-F238E27FC236}">
                <a16:creationId xmlns:a16="http://schemas.microsoft.com/office/drawing/2014/main" xmlns="" id="{4698D3DB-0A2B-4231-8E93-98A2DB7542F1}"/>
              </a:ext>
            </a:extLst>
          </p:cNvPr>
          <p:cNvSpPr txBox="1"/>
          <p:nvPr/>
        </p:nvSpPr>
        <p:spPr>
          <a:xfrm>
            <a:off x="4719403" y="4795239"/>
            <a:ext cx="260222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rtl="0">
              <a:defRPr lang="es-E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 dirty="0" smtClean="0"/>
              <a:t>¿</a:t>
            </a:r>
            <a:r>
              <a:rPr lang="es-MX" dirty="0"/>
              <a:t>Qué tan apropiado fue introducir los conceptos</a:t>
            </a:r>
          </a:p>
          <a:p>
            <a:r>
              <a:rPr lang="es-MX" dirty="0"/>
              <a:t>formales a partir de los talleres</a:t>
            </a:r>
            <a:r>
              <a:rPr lang="es-MX" dirty="0" smtClean="0"/>
              <a:t>?</a:t>
            </a:r>
            <a:endParaRPr lang="es-ES" noProof="1"/>
          </a:p>
        </p:txBody>
      </p:sp>
      <p:sp>
        <p:nvSpPr>
          <p:cNvPr id="23" name="Cuadro de texto 18">
            <a:extLst>
              <a:ext uri="{FF2B5EF4-FFF2-40B4-BE49-F238E27FC236}">
                <a16:creationId xmlns:a16="http://schemas.microsoft.com/office/drawing/2014/main" xmlns="" id="{4698D3DB-0A2B-4231-8E93-98A2DB7542F1}"/>
              </a:ext>
            </a:extLst>
          </p:cNvPr>
          <p:cNvSpPr txBox="1"/>
          <p:nvPr/>
        </p:nvSpPr>
        <p:spPr>
          <a:xfrm>
            <a:off x="7698204" y="4795239"/>
            <a:ext cx="260222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rtl="0">
              <a:defRPr lang="es-E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 dirty="0"/>
              <a:t>¿Fueron claros los conceptos que se</a:t>
            </a:r>
          </a:p>
          <a:p>
            <a:r>
              <a:rPr lang="es-MX" dirty="0"/>
              <a:t>formalizaron en las secuencias didácticas?</a:t>
            </a:r>
            <a:endParaRPr lang="es-ES" noProof="1"/>
          </a:p>
        </p:txBody>
      </p:sp>
      <p:sp>
        <p:nvSpPr>
          <p:cNvPr id="24" name="CuadroTexto 23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73029" y="6274265"/>
            <a:ext cx="640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* El símbolo “+” indica un porcentaje favorable o positivo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712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6</a:t>
            </a:fld>
            <a:endParaRPr lang="es-ES" noProof="1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712922" y="464950"/>
            <a:ext cx="9522167" cy="8679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 smtClean="0"/>
              <a:t>Talleres con mejor desempeño</a:t>
            </a:r>
            <a:endParaRPr lang="es-ES" noProof="1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25073"/>
              </p:ext>
            </p:extLst>
          </p:nvPr>
        </p:nvGraphicFramePr>
        <p:xfrm>
          <a:off x="384241" y="2574104"/>
          <a:ext cx="5877076" cy="25814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03221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17465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70210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</a:tblGrid>
              <a:tr h="493663"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6800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2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Taller</a:t>
                      </a:r>
                      <a:endParaRPr lang="e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00584" marR="100584"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2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Secuencia</a:t>
                      </a:r>
                      <a:endParaRPr lang="e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00584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398338">
                <a:tc>
                  <a:txBody>
                    <a:bodyPr/>
                    <a:lstStyle/>
                    <a:p>
                      <a:pPr algn="l" rtl="0" fontAlgn="b"/>
                      <a:r>
                        <a:rPr lang="es" sz="1800" b="0" i="0" u="none" strike="noStrike" noProof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Lógica y sudokus</a:t>
                      </a:r>
                      <a:endParaRPr lang="es" sz="1800" b="0" i="0" u="none" strike="noStrike" noProof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6800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100 %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88.8 %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398338">
                <a:tc>
                  <a:txBody>
                    <a:bodyPr/>
                    <a:lstStyle/>
                    <a:p>
                      <a:pPr algn="l" rtl="0" fontAlgn="b"/>
                      <a:r>
                        <a:rPr lang="es" sz="1800" b="0" i="0" u="none" strike="noStrike" noProof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Cartas en Set</a:t>
                      </a:r>
                      <a:endParaRPr lang="es" sz="1800" b="0" i="0" u="none" strike="noStrike" noProof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6800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100 %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100 %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645560">
                <a:tc>
                  <a:txBody>
                    <a:bodyPr/>
                    <a:lstStyle/>
                    <a:p>
                      <a:pPr algn="l" rtl="0" fontAlgn="b"/>
                      <a:r>
                        <a:rPr lang="es" sz="1800" b="0" i="0" u="none" strike="noStrike" noProof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¿Leonardo Di</a:t>
                      </a:r>
                      <a:r>
                        <a:rPr lang="es" sz="1800" b="0" i="0" u="none" strike="noStrike" baseline="0" noProof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Caprio es perfecto</a:t>
                      </a:r>
                      <a:r>
                        <a:rPr lang="es" sz="1800" b="0" i="0" u="none" strike="noStrike" noProof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s" sz="1800" b="0" i="0" u="none" strike="noStrike" noProof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6800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100 %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97.5 %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645560">
                <a:tc>
                  <a:txBody>
                    <a:bodyPr/>
                    <a:lstStyle/>
                    <a:p>
                      <a:pPr algn="l" rtl="0" fontAlgn="b"/>
                      <a:r>
                        <a:rPr lang="es" sz="1800" b="0" i="0" u="none" strike="noStrike" noProof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Bingo del multiverso</a:t>
                      </a:r>
                      <a:endParaRPr lang="es" sz="1800" b="0" i="0" u="none" strike="noStrike" noProof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6800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93 %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" sz="1800" b="0" i="0" u="none" strike="noStrike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100 %</a:t>
                      </a:r>
                      <a:endParaRPr lang="es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66428" y="2491277"/>
            <a:ext cx="291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Nombre del taller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61" y="1563676"/>
            <a:ext cx="1881147" cy="26299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0" y="3070945"/>
            <a:ext cx="1606061" cy="22453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108" y="3359746"/>
            <a:ext cx="1399488" cy="195656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8482" y="2244665"/>
            <a:ext cx="291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Porcentaje de positivos</a:t>
            </a:r>
            <a:endParaRPr lang="es-MX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6230319" y="3657600"/>
            <a:ext cx="4170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6647390" y="1910993"/>
            <a:ext cx="0" cy="17466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647390" y="1910993"/>
            <a:ext cx="1938671" cy="262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230319" y="4193628"/>
            <a:ext cx="601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5920353" y="5098942"/>
            <a:ext cx="1530067" cy="117532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7450420" y="6274265"/>
            <a:ext cx="3026434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10445858" y="5098942"/>
            <a:ext cx="30996" cy="117532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7</a:t>
            </a:fld>
            <a:endParaRPr lang="es-ES" noProof="1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1532863" y="550008"/>
            <a:ext cx="868052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 smtClean="0"/>
              <a:t>Análisis de </a:t>
            </a:r>
            <a:r>
              <a:rPr lang="es-ES" noProof="1" smtClean="0"/>
              <a:t>los comentarios</a:t>
            </a:r>
            <a:endParaRPr lang="es-ES" noProof="1"/>
          </a:p>
        </p:txBody>
      </p:sp>
      <p:sp>
        <p:nvSpPr>
          <p:cNvPr id="5" name="CuadroTexto 4"/>
          <p:cNvSpPr txBox="1"/>
          <p:nvPr/>
        </p:nvSpPr>
        <p:spPr>
          <a:xfrm>
            <a:off x="712922" y="2217387"/>
            <a:ext cx="576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En las encuestas los estudiantes escribieron comentarios sobre los talleres y las secuencias didácticas.</a:t>
            </a:r>
          </a:p>
          <a:p>
            <a:pPr algn="just"/>
            <a:r>
              <a:rPr lang="es-MX" sz="2400" dirty="0" smtClean="0"/>
              <a:t>Así, implementamos un análisis de sentimientos de dichos comentarios empleando procesamiento del lenguaje natural.</a:t>
            </a:r>
          </a:p>
          <a:p>
            <a:pPr algn="just"/>
            <a:r>
              <a:rPr lang="es-MX" sz="2400" dirty="0" smtClean="0"/>
              <a:t>Los resultados fueron los siguientes: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26" y="2217387"/>
            <a:ext cx="4671792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446522"/>
            <a:ext cx="10261299" cy="720000"/>
          </a:xfrm>
        </p:spPr>
        <p:txBody>
          <a:bodyPr rtlCol="0"/>
          <a:lstStyle/>
          <a:p>
            <a:pPr rtl="0"/>
            <a:r>
              <a:rPr lang="es-ES" noProof="1" smtClean="0"/>
              <a:t>Nubes de palabras</a:t>
            </a:r>
            <a:br>
              <a:rPr lang="es-ES" noProof="1" smtClean="0"/>
            </a:br>
            <a:r>
              <a:rPr lang="es-ES" sz="3200" noProof="1" smtClean="0"/>
              <a:t>Taller</a:t>
            </a:r>
            <a:endParaRPr lang="es-ES" noProof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8</a:t>
            </a:fld>
            <a:endParaRPr lang="es-ES" noProof="1"/>
          </a:p>
        </p:txBody>
      </p:sp>
      <p:sp>
        <p:nvSpPr>
          <p:cNvPr id="5" name="CuadroTexto 4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10919"/>
            <a:ext cx="6571258" cy="421415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21898" y="2179059"/>
            <a:ext cx="24941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De acuerdo a la nube de palabras nos podemos dar una idea de las palabras más utilizadas en los comentarios.</a:t>
            </a:r>
          </a:p>
          <a:p>
            <a:r>
              <a:rPr lang="es-MX" sz="2000" dirty="0" smtClean="0"/>
              <a:t>De manera general obtenemos muy buenos comentarios dados respecto a los talleres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446522"/>
            <a:ext cx="10261299" cy="720000"/>
          </a:xfrm>
        </p:spPr>
        <p:txBody>
          <a:bodyPr rtlCol="0"/>
          <a:lstStyle/>
          <a:p>
            <a:pPr rtl="0"/>
            <a:r>
              <a:rPr lang="es-ES" noProof="1" smtClean="0"/>
              <a:t>Nubes de palabras</a:t>
            </a:r>
            <a:br>
              <a:rPr lang="es-ES" noProof="1" smtClean="0"/>
            </a:br>
            <a:r>
              <a:rPr lang="es-ES" sz="3200" noProof="1" smtClean="0"/>
              <a:t>Secuencias didácticas</a:t>
            </a:r>
            <a:endParaRPr lang="es-ES" noProof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9</a:t>
            </a:fld>
            <a:endParaRPr lang="es-ES" noProof="1"/>
          </a:p>
        </p:txBody>
      </p:sp>
      <p:sp>
        <p:nvSpPr>
          <p:cNvPr id="5" name="CuadroTexto 4"/>
          <p:cNvSpPr txBox="1"/>
          <p:nvPr/>
        </p:nvSpPr>
        <p:spPr>
          <a:xfrm rot="5400000">
            <a:off x="11264094" y="3265723"/>
            <a:ext cx="1486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Luis </a:t>
            </a:r>
            <a:r>
              <a:rPr lang="es-MX" dirty="0" err="1" smtClean="0">
                <a:solidFill>
                  <a:schemeClr val="bg1"/>
                </a:solidFill>
              </a:rPr>
              <a:t>Apáez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11538" y="2899007"/>
            <a:ext cx="2651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De igual manera, notamos que los comentarios dados sobre las secuencias fueron, de manera general, muy buenas.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70160"/>
            <a:ext cx="6543214" cy="41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649_TF11936837.potx" id="{F0EB1413-5063-45F8-BA6E-3B7953A7B379}" vid="{24ED01C7-0123-4179-A7DD-E38BD0D50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71af3243-3dd4-4a8d-8c0d-dd76da1f02a5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0</TotalTime>
  <Words>472</Words>
  <Application>Microsoft Office PowerPoint</Application>
  <PresentationFormat>Panorámica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Times New Roman</vt:lpstr>
      <vt:lpstr>Tema de Office</vt:lpstr>
      <vt:lpstr>Curso propedéutico 2022</vt:lpstr>
      <vt:lpstr>Presentación de PowerPoint</vt:lpstr>
      <vt:lpstr>Presentación de PowerPoint</vt:lpstr>
      <vt:lpstr>Preguntas sobre el taller</vt:lpstr>
      <vt:lpstr>Preguntas sobre las secuencias</vt:lpstr>
      <vt:lpstr>Presentación de PowerPoint</vt:lpstr>
      <vt:lpstr>Presentación de PowerPoint</vt:lpstr>
      <vt:lpstr>Nubes de palabras Taller</vt:lpstr>
      <vt:lpstr>Nubes de palabras Secuencias didácticas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2023-02-06T01:33:41Z</dcterms:created>
  <dcterms:modified xsi:type="dcterms:W3CDTF">2023-02-09T18:09:13Z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