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61"/>
  </p:notesMasterIdLst>
  <p:handoutMasterIdLst>
    <p:handoutMasterId r:id="rId62"/>
  </p:handoutMasterIdLst>
  <p:sldIdLst>
    <p:sldId id="256" r:id="rId2"/>
    <p:sldId id="346" r:id="rId3"/>
    <p:sldId id="257" r:id="rId4"/>
    <p:sldId id="259" r:id="rId5"/>
    <p:sldId id="261" r:id="rId6"/>
    <p:sldId id="347" r:id="rId7"/>
    <p:sldId id="377" r:id="rId8"/>
    <p:sldId id="331" r:id="rId9"/>
    <p:sldId id="263" r:id="rId10"/>
    <p:sldId id="264" r:id="rId11"/>
    <p:sldId id="351" r:id="rId12"/>
    <p:sldId id="266" r:id="rId13"/>
    <p:sldId id="328" r:id="rId14"/>
    <p:sldId id="269" r:id="rId15"/>
    <p:sldId id="359" r:id="rId16"/>
    <p:sldId id="270" r:id="rId17"/>
    <p:sldId id="363" r:id="rId18"/>
    <p:sldId id="360" r:id="rId19"/>
    <p:sldId id="361" r:id="rId20"/>
    <p:sldId id="362" r:id="rId21"/>
    <p:sldId id="272" r:id="rId22"/>
    <p:sldId id="334" r:id="rId23"/>
    <p:sldId id="333" r:id="rId24"/>
    <p:sldId id="273" r:id="rId25"/>
    <p:sldId id="329" r:id="rId26"/>
    <p:sldId id="274" r:id="rId27"/>
    <p:sldId id="342" r:id="rId28"/>
    <p:sldId id="341" r:id="rId29"/>
    <p:sldId id="275" r:id="rId30"/>
    <p:sldId id="330" r:id="rId31"/>
    <p:sldId id="276" r:id="rId32"/>
    <p:sldId id="277" r:id="rId33"/>
    <p:sldId id="336" r:id="rId34"/>
    <p:sldId id="335" r:id="rId35"/>
    <p:sldId id="278" r:id="rId36"/>
    <p:sldId id="279" r:id="rId37"/>
    <p:sldId id="280" r:id="rId38"/>
    <p:sldId id="378" r:id="rId39"/>
    <p:sldId id="282" r:id="rId40"/>
    <p:sldId id="339" r:id="rId41"/>
    <p:sldId id="340" r:id="rId42"/>
    <p:sldId id="338" r:id="rId43"/>
    <p:sldId id="283" r:id="rId44"/>
    <p:sldId id="284" r:id="rId45"/>
    <p:sldId id="285" r:id="rId46"/>
    <p:sldId id="286" r:id="rId47"/>
    <p:sldId id="287" r:id="rId48"/>
    <p:sldId id="288" r:id="rId49"/>
    <p:sldId id="364" r:id="rId50"/>
    <p:sldId id="367" r:id="rId51"/>
    <p:sldId id="368" r:id="rId52"/>
    <p:sldId id="369" r:id="rId53"/>
    <p:sldId id="370" r:id="rId54"/>
    <p:sldId id="371" r:id="rId55"/>
    <p:sldId id="372" r:id="rId56"/>
    <p:sldId id="373" r:id="rId57"/>
    <p:sldId id="374" r:id="rId58"/>
    <p:sldId id="375" r:id="rId59"/>
    <p:sldId id="376" r:id="rId60"/>
  </p:sldIdLst>
  <p:sldSz cx="9906000" cy="6858000" type="A4"/>
  <p:notesSz cx="7099300" cy="10234613"/>
  <p:defaultTextStyle>
    <a:defPPr>
      <a:defRPr lang="es-ES"/>
    </a:defPPr>
    <a:lvl1pPr algn="l" rtl="0" fontAlgn="base">
      <a:spcBef>
        <a:spcPct val="0"/>
      </a:spcBef>
      <a:spcAft>
        <a:spcPct val="0"/>
      </a:spcAft>
      <a:defRPr sz="3200" kern="1200">
        <a:solidFill>
          <a:schemeClr val="tx1"/>
        </a:solidFill>
        <a:latin typeface="Arial" charset="0"/>
        <a:ea typeface="+mn-ea"/>
        <a:cs typeface="+mn-cs"/>
      </a:defRPr>
    </a:lvl1pPr>
    <a:lvl2pPr marL="457200" algn="l" rtl="0" fontAlgn="base">
      <a:spcBef>
        <a:spcPct val="0"/>
      </a:spcBef>
      <a:spcAft>
        <a:spcPct val="0"/>
      </a:spcAft>
      <a:defRPr sz="3200" kern="1200">
        <a:solidFill>
          <a:schemeClr val="tx1"/>
        </a:solidFill>
        <a:latin typeface="Arial" charset="0"/>
        <a:ea typeface="+mn-ea"/>
        <a:cs typeface="+mn-cs"/>
      </a:defRPr>
    </a:lvl2pPr>
    <a:lvl3pPr marL="914400" algn="l" rtl="0" fontAlgn="base">
      <a:spcBef>
        <a:spcPct val="0"/>
      </a:spcBef>
      <a:spcAft>
        <a:spcPct val="0"/>
      </a:spcAft>
      <a:defRPr sz="3200" kern="1200">
        <a:solidFill>
          <a:schemeClr val="tx1"/>
        </a:solidFill>
        <a:latin typeface="Arial" charset="0"/>
        <a:ea typeface="+mn-ea"/>
        <a:cs typeface="+mn-cs"/>
      </a:defRPr>
    </a:lvl3pPr>
    <a:lvl4pPr marL="1371600" algn="l" rtl="0" fontAlgn="base">
      <a:spcBef>
        <a:spcPct val="0"/>
      </a:spcBef>
      <a:spcAft>
        <a:spcPct val="0"/>
      </a:spcAft>
      <a:defRPr sz="3200" kern="1200">
        <a:solidFill>
          <a:schemeClr val="tx1"/>
        </a:solidFill>
        <a:latin typeface="Arial" charset="0"/>
        <a:ea typeface="+mn-ea"/>
        <a:cs typeface="+mn-cs"/>
      </a:defRPr>
    </a:lvl4pPr>
    <a:lvl5pPr marL="1828800" algn="l" rtl="0" fontAlgn="base">
      <a:spcBef>
        <a:spcPct val="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3399"/>
    <a:srgbClr val="FFCC00"/>
    <a:srgbClr val="CCFF33"/>
    <a:srgbClr val="99FF33"/>
    <a:srgbClr val="FFFF99"/>
    <a:srgbClr val="C0C0C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4" d="100"/>
          <a:sy n="84" d="100"/>
        </p:scale>
        <p:origin x="1757" y="8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Times New Roman" pitchFamily="18" charset="0"/>
              </a:defRPr>
            </a:lvl1pPr>
          </a:lstStyle>
          <a:p>
            <a:pPr>
              <a:defRPr/>
            </a:pPr>
            <a:endParaRPr lang="es-ES"/>
          </a:p>
        </p:txBody>
      </p:sp>
      <p:sp>
        <p:nvSpPr>
          <p:cNvPr id="132099"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Times New Roman" pitchFamily="18" charset="0"/>
              </a:defRPr>
            </a:lvl1pPr>
          </a:lstStyle>
          <a:p>
            <a:pPr>
              <a:defRPr/>
            </a:pPr>
            <a:endParaRPr lang="es-ES"/>
          </a:p>
        </p:txBody>
      </p:sp>
      <p:sp>
        <p:nvSpPr>
          <p:cNvPr id="132100"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Times New Roman" pitchFamily="18" charset="0"/>
              </a:defRPr>
            </a:lvl1pPr>
          </a:lstStyle>
          <a:p>
            <a:pPr>
              <a:defRPr/>
            </a:pPr>
            <a:endParaRPr lang="es-ES"/>
          </a:p>
        </p:txBody>
      </p:sp>
      <p:sp>
        <p:nvSpPr>
          <p:cNvPr id="132101"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Times New Roman" pitchFamily="18" charset="0"/>
              </a:defRPr>
            </a:lvl1pPr>
          </a:lstStyle>
          <a:p>
            <a:pPr>
              <a:defRPr/>
            </a:pPr>
            <a:fld id="{9F02394F-724C-44F4-A936-CDB0A467B56D}" type="slidenum">
              <a:rPr lang="es-ES"/>
              <a:pPr>
                <a:defRPr/>
              </a:pPr>
              <a:t>‹Nº›</a:t>
            </a:fld>
            <a:endParaRPr lang="es-ES"/>
          </a:p>
        </p:txBody>
      </p:sp>
    </p:spTree>
    <p:extLst>
      <p:ext uri="{BB962C8B-B14F-4D97-AF65-F5344CB8AC3E}">
        <p14:creationId xmlns:p14="http://schemas.microsoft.com/office/powerpoint/2010/main" val="3440379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30480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s-ES"/>
          </a:p>
        </p:txBody>
      </p:sp>
      <p:sp>
        <p:nvSpPr>
          <p:cNvPr id="133123" name="Rectangle 3"/>
          <p:cNvSpPr>
            <a:spLocks noGrp="1" noChangeArrowheads="1"/>
          </p:cNvSpPr>
          <p:nvPr>
            <p:ph type="dt" idx="1"/>
          </p:nvPr>
        </p:nvSpPr>
        <p:spPr bwMode="auto">
          <a:xfrm>
            <a:off x="4038600" y="0"/>
            <a:ext cx="30480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s-ES"/>
          </a:p>
        </p:txBody>
      </p:sp>
      <p:sp>
        <p:nvSpPr>
          <p:cNvPr id="13316" name="Rectangle 4"/>
          <p:cNvSpPr>
            <a:spLocks noGrp="1" noRot="1" noChangeAspect="1" noChangeArrowheads="1" noTextEdit="1"/>
          </p:cNvSpPr>
          <p:nvPr>
            <p:ph type="sldImg" idx="2"/>
          </p:nvPr>
        </p:nvSpPr>
        <p:spPr bwMode="auto">
          <a:xfrm>
            <a:off x="830263" y="762000"/>
            <a:ext cx="5500687" cy="3810000"/>
          </a:xfrm>
          <a:prstGeom prst="rect">
            <a:avLst/>
          </a:prstGeom>
          <a:noFill/>
          <a:ln w="9525">
            <a:solidFill>
              <a:srgbClr val="000000"/>
            </a:solidFill>
            <a:miter lim="800000"/>
            <a:headEnd/>
            <a:tailEnd/>
          </a:ln>
        </p:spPr>
      </p:sp>
      <p:sp>
        <p:nvSpPr>
          <p:cNvPr id="133125" name="Rectangle 5"/>
          <p:cNvSpPr>
            <a:spLocks noGrp="1" noChangeArrowheads="1"/>
          </p:cNvSpPr>
          <p:nvPr>
            <p:ph type="body" sz="quarter" idx="3"/>
          </p:nvPr>
        </p:nvSpPr>
        <p:spPr bwMode="auto">
          <a:xfrm>
            <a:off x="914400" y="4876800"/>
            <a:ext cx="5257800" cy="457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133126" name="Rectangle 6"/>
          <p:cNvSpPr>
            <a:spLocks noGrp="1" noChangeArrowheads="1"/>
          </p:cNvSpPr>
          <p:nvPr>
            <p:ph type="ftr" sz="quarter" idx="4"/>
          </p:nvPr>
        </p:nvSpPr>
        <p:spPr bwMode="auto">
          <a:xfrm>
            <a:off x="0" y="97536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s-ES"/>
          </a:p>
        </p:txBody>
      </p:sp>
      <p:sp>
        <p:nvSpPr>
          <p:cNvPr id="133127" name="Rectangle 7"/>
          <p:cNvSpPr>
            <a:spLocks noGrp="1" noChangeArrowheads="1"/>
          </p:cNvSpPr>
          <p:nvPr>
            <p:ph type="sldNum" sz="quarter" idx="5"/>
          </p:nvPr>
        </p:nvSpPr>
        <p:spPr bwMode="auto">
          <a:xfrm>
            <a:off x="4038600" y="97536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02B576F7-AE01-4A49-8A51-E42277B2DEEE}" type="slidenum">
              <a:rPr lang="es-ES"/>
              <a:pPr>
                <a:defRPr/>
              </a:pPr>
              <a:t>‹Nº›</a:t>
            </a:fld>
            <a:endParaRPr lang="es-ES"/>
          </a:p>
        </p:txBody>
      </p:sp>
    </p:spTree>
    <p:extLst>
      <p:ext uri="{BB962C8B-B14F-4D97-AF65-F5344CB8AC3E}">
        <p14:creationId xmlns:p14="http://schemas.microsoft.com/office/powerpoint/2010/main" val="32185527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42950" y="2130425"/>
            <a:ext cx="84201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PE"/>
          </a:p>
        </p:txBody>
      </p:sp>
      <p:sp>
        <p:nvSpPr>
          <p:cNvPr id="4" name="Rectangle 4"/>
          <p:cNvSpPr>
            <a:spLocks noGrp="1" noChangeArrowheads="1"/>
          </p:cNvSpPr>
          <p:nvPr>
            <p:ph type="dt" sz="half" idx="10"/>
          </p:nvPr>
        </p:nvSpPr>
        <p:spPr>
          <a:ln/>
        </p:spPr>
        <p:txBody>
          <a:bodyPr/>
          <a:lstStyle>
            <a:lvl1pPr>
              <a:defRPr/>
            </a:lvl1pPr>
          </a:lstStyle>
          <a:p>
            <a:pPr>
              <a:defRPr/>
            </a:pPr>
            <a:fld id="{A02DE759-0C37-4AA2-9226-F0DBA634460F}" type="datetime1">
              <a:rPr lang="es-ES"/>
              <a:pPr>
                <a:defRPr/>
              </a:pPr>
              <a:t>05/11/2018</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5182ACE6-6CE4-46D5-96C1-B4C27F7FAD77}"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4"/>
          <p:cNvSpPr>
            <a:spLocks noGrp="1" noChangeArrowheads="1"/>
          </p:cNvSpPr>
          <p:nvPr>
            <p:ph type="dt" sz="half" idx="10"/>
          </p:nvPr>
        </p:nvSpPr>
        <p:spPr>
          <a:ln/>
        </p:spPr>
        <p:txBody>
          <a:bodyPr/>
          <a:lstStyle>
            <a:lvl1pPr>
              <a:defRPr/>
            </a:lvl1pPr>
          </a:lstStyle>
          <a:p>
            <a:pPr>
              <a:defRPr/>
            </a:pPr>
            <a:fld id="{5325C6BB-E7E2-4F7C-928A-8564FED2B8E0}" type="datetime1">
              <a:rPr lang="es-ES"/>
              <a:pPr>
                <a:defRPr/>
              </a:pPr>
              <a:t>05/11/2018</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4A7B406A-A4B9-4CF6-B729-27A412A6B6FC}"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181850" y="274638"/>
            <a:ext cx="222885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95300" y="274638"/>
            <a:ext cx="653415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4"/>
          <p:cNvSpPr>
            <a:spLocks noGrp="1" noChangeArrowheads="1"/>
          </p:cNvSpPr>
          <p:nvPr>
            <p:ph type="dt" sz="half" idx="10"/>
          </p:nvPr>
        </p:nvSpPr>
        <p:spPr>
          <a:ln/>
        </p:spPr>
        <p:txBody>
          <a:bodyPr/>
          <a:lstStyle>
            <a:lvl1pPr>
              <a:defRPr/>
            </a:lvl1pPr>
          </a:lstStyle>
          <a:p>
            <a:pPr>
              <a:defRPr/>
            </a:pPr>
            <a:fld id="{42C9C701-3709-4654-856D-99ED5605E38A}" type="datetime1">
              <a:rPr lang="es-ES"/>
              <a:pPr>
                <a:defRPr/>
              </a:pPr>
              <a:t>05/11/2018</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11003FC3-ABEE-447C-B240-1E988EF459AE}"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4"/>
          <p:cNvSpPr>
            <a:spLocks noGrp="1" noChangeArrowheads="1"/>
          </p:cNvSpPr>
          <p:nvPr>
            <p:ph type="dt" sz="half" idx="10"/>
          </p:nvPr>
        </p:nvSpPr>
        <p:spPr>
          <a:ln/>
        </p:spPr>
        <p:txBody>
          <a:bodyPr/>
          <a:lstStyle>
            <a:lvl1pPr>
              <a:defRPr/>
            </a:lvl1pPr>
          </a:lstStyle>
          <a:p>
            <a:pPr>
              <a:defRPr/>
            </a:pPr>
            <a:fld id="{40B80EB6-E147-4744-A053-F0F2F5922CDA}" type="datetime1">
              <a:rPr lang="es-ES"/>
              <a:pPr>
                <a:defRPr/>
              </a:pPr>
              <a:t>05/11/2018</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F0B23F11-2951-4814-A954-AC7A0756695B}"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00"/>
            <a:ext cx="84201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EBDF9C7C-9E11-426E-9380-41D5073D11E9}" type="datetime1">
              <a:rPr lang="es-ES"/>
              <a:pPr>
                <a:defRPr/>
              </a:pPr>
              <a:t>05/11/2018</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989FC0FF-2A65-4371-B3AC-B2F136D1C1B0}"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4"/>
          <p:cNvSpPr>
            <a:spLocks noGrp="1" noChangeArrowheads="1"/>
          </p:cNvSpPr>
          <p:nvPr>
            <p:ph type="dt" sz="half" idx="10"/>
          </p:nvPr>
        </p:nvSpPr>
        <p:spPr>
          <a:ln/>
        </p:spPr>
        <p:txBody>
          <a:bodyPr/>
          <a:lstStyle>
            <a:lvl1pPr>
              <a:defRPr/>
            </a:lvl1pPr>
          </a:lstStyle>
          <a:p>
            <a:pPr>
              <a:defRPr/>
            </a:pPr>
            <a:fld id="{B6585283-700D-4F4E-BE2F-9DFDCCFAA8EF}" type="datetime1">
              <a:rPr lang="es-ES"/>
              <a:pPr>
                <a:defRPr/>
              </a:pPr>
              <a:t>05/11/2018</a:t>
            </a:fld>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FCCC89DA-C790-43C8-8433-8CA5FF1283B6}"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Rectangle 4"/>
          <p:cNvSpPr>
            <a:spLocks noGrp="1" noChangeArrowheads="1"/>
          </p:cNvSpPr>
          <p:nvPr>
            <p:ph type="dt" sz="half" idx="10"/>
          </p:nvPr>
        </p:nvSpPr>
        <p:spPr>
          <a:ln/>
        </p:spPr>
        <p:txBody>
          <a:bodyPr/>
          <a:lstStyle>
            <a:lvl1pPr>
              <a:defRPr/>
            </a:lvl1pPr>
          </a:lstStyle>
          <a:p>
            <a:pPr>
              <a:defRPr/>
            </a:pPr>
            <a:fld id="{0BC3504A-4CA9-4AE2-8698-B22EA4BDFEC9}" type="datetime1">
              <a:rPr lang="es-ES"/>
              <a:pPr>
                <a:defRPr/>
              </a:pPr>
              <a:t>05/11/2018</a:t>
            </a:fld>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FD40D765-A79F-4A84-A582-965DB775495C}"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Rectangle 4"/>
          <p:cNvSpPr>
            <a:spLocks noGrp="1" noChangeArrowheads="1"/>
          </p:cNvSpPr>
          <p:nvPr>
            <p:ph type="dt" sz="half" idx="10"/>
          </p:nvPr>
        </p:nvSpPr>
        <p:spPr>
          <a:ln/>
        </p:spPr>
        <p:txBody>
          <a:bodyPr/>
          <a:lstStyle>
            <a:lvl1pPr>
              <a:defRPr/>
            </a:lvl1pPr>
          </a:lstStyle>
          <a:p>
            <a:pPr>
              <a:defRPr/>
            </a:pPr>
            <a:fld id="{1F583F90-C5AD-42BD-A2ED-E6CA69123CD2}" type="datetime1">
              <a:rPr lang="es-ES"/>
              <a:pPr>
                <a:defRPr/>
              </a:pPr>
              <a:t>05/11/2018</a:t>
            </a:fld>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C32ED63C-8282-4139-8CB8-E75ADD168792}"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26B143A-FE5A-410C-8731-4895ED5F1633}" type="datetime1">
              <a:rPr lang="es-ES"/>
              <a:pPr>
                <a:defRPr/>
              </a:pPr>
              <a:t>05/11/2018</a:t>
            </a:fld>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7D3B70F1-37C9-4C47-BFB3-06AF93F3BEE2}"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3259138"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57AFA3FB-D92C-4416-8560-36A4D3D9E982}" type="datetime1">
              <a:rPr lang="es-ES"/>
              <a:pPr>
                <a:defRPr/>
              </a:pPr>
              <a:t>05/11/2018</a:t>
            </a:fld>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6FEE7F70-A756-470C-99FC-FD118F34DB91}"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PE" noProof="0" smtClean="0"/>
          </a:p>
        </p:txBody>
      </p:sp>
      <p:sp>
        <p:nvSpPr>
          <p:cNvPr id="4" name="3 Marcador de texto"/>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2607FA34-1C34-434A-BDC2-4153E40FEB08}" type="datetime1">
              <a:rPr lang="es-ES"/>
              <a:pPr>
                <a:defRPr/>
              </a:pPr>
              <a:t>05/11/2018</a:t>
            </a:fld>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944F9BCD-03BF-42F7-8C2D-3637984F5910}"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95300" y="1600200"/>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41316" name="Rectangle 4"/>
          <p:cNvSpPr>
            <a:spLocks noGrp="1" noChangeArrowheads="1"/>
          </p:cNvSpPr>
          <p:nvPr>
            <p:ph type="dt" sz="half" idx="2"/>
          </p:nvPr>
        </p:nvSpPr>
        <p:spPr bwMode="auto">
          <a:xfrm>
            <a:off x="495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1203CDA3-C0ED-479B-8289-C1F8E917E040}" type="datetime1">
              <a:rPr lang="es-ES"/>
              <a:pPr>
                <a:defRPr/>
              </a:pPr>
              <a:t>05/11/2018</a:t>
            </a:fld>
            <a:endParaRPr lang="es-ES"/>
          </a:p>
        </p:txBody>
      </p:sp>
      <p:sp>
        <p:nvSpPr>
          <p:cNvPr id="141317" name="Rectangle 5"/>
          <p:cNvSpPr>
            <a:spLocks noGrp="1" noChangeArrowheads="1"/>
          </p:cNvSpPr>
          <p:nvPr>
            <p:ph type="ftr" sz="quarter" idx="3"/>
          </p:nvPr>
        </p:nvSpPr>
        <p:spPr bwMode="auto">
          <a:xfrm>
            <a:off x="3384550" y="6245225"/>
            <a:ext cx="31369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s-ES"/>
          </a:p>
        </p:txBody>
      </p:sp>
      <p:sp>
        <p:nvSpPr>
          <p:cNvPr id="141318" name="Rectangle 6"/>
          <p:cNvSpPr>
            <a:spLocks noGrp="1" noChangeArrowheads="1"/>
          </p:cNvSpPr>
          <p:nvPr>
            <p:ph type="sldNum" sz="quarter" idx="4"/>
          </p:nvPr>
        </p:nvSpPr>
        <p:spPr bwMode="auto">
          <a:xfrm>
            <a:off x="7099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624B67A-9831-4353-9032-CA90AD7117D5}"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62"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6"/>
          <p:cNvSpPr>
            <a:spLocks noChangeArrowheads="1"/>
          </p:cNvSpPr>
          <p:nvPr/>
        </p:nvSpPr>
        <p:spPr bwMode="auto">
          <a:xfrm>
            <a:off x="271463" y="1295400"/>
            <a:ext cx="9240837" cy="3785652"/>
          </a:xfrm>
          <a:prstGeom prst="rect">
            <a:avLst/>
          </a:prstGeom>
          <a:noFill/>
          <a:ln w="9525">
            <a:noFill/>
            <a:miter lim="800000"/>
            <a:headEnd/>
            <a:tailEnd/>
          </a:ln>
        </p:spPr>
        <p:txBody>
          <a:bodyPr>
            <a:spAutoFit/>
          </a:bodyPr>
          <a:lstStyle/>
          <a:p>
            <a:pPr marL="2868613" indent="-2868613" algn="ctr" eaLnBrk="0" hangingPunct="0"/>
            <a:r>
              <a:rPr lang="es-ES" altLang="en-US" sz="5400" dirty="0">
                <a:solidFill>
                  <a:schemeClr val="tx2"/>
                </a:solidFill>
                <a:cs typeface="Arial" charset="0"/>
              </a:rPr>
              <a:t>Investigación Operativa 1</a:t>
            </a:r>
          </a:p>
          <a:p>
            <a:pPr marL="2868613" indent="-2868613" algn="ctr" eaLnBrk="0" hangingPunct="0"/>
            <a:endParaRPr lang="es-ES" altLang="en-US" sz="5400" dirty="0">
              <a:solidFill>
                <a:schemeClr val="tx2"/>
              </a:solidFill>
              <a:cs typeface="Arial" charset="0"/>
            </a:endParaRPr>
          </a:p>
          <a:p>
            <a:pPr marL="2868613" indent="-2868613" eaLnBrk="0" hangingPunct="0"/>
            <a:r>
              <a:rPr lang="es-ES" altLang="en-US" sz="4400">
                <a:solidFill>
                  <a:schemeClr val="tx2"/>
                </a:solidFill>
                <a:cs typeface="Arial" charset="0"/>
              </a:rPr>
              <a:t>Capítulo </a:t>
            </a:r>
            <a:r>
              <a:rPr lang="es-ES" altLang="en-US" sz="4400" smtClean="0">
                <a:solidFill>
                  <a:schemeClr val="tx2"/>
                </a:solidFill>
                <a:cs typeface="Arial" charset="0"/>
              </a:rPr>
              <a:t>6: </a:t>
            </a:r>
            <a:r>
              <a:rPr lang="es-ES" altLang="en-US" sz="4400" dirty="0">
                <a:solidFill>
                  <a:schemeClr val="tx2"/>
                </a:solidFill>
                <a:cs typeface="Arial" charset="0"/>
              </a:rPr>
              <a:t>Programación entera</a:t>
            </a:r>
          </a:p>
          <a:p>
            <a:pPr marL="2868613" indent="-2868613" eaLnBrk="0" hangingPunct="0"/>
            <a:endParaRPr lang="es-ES" altLang="en-US" sz="4400" dirty="0">
              <a:solidFill>
                <a:schemeClr val="tx2"/>
              </a:solidFill>
              <a:cs typeface="Arial" charset="0"/>
            </a:endParaRPr>
          </a:p>
          <a:p>
            <a:pPr marL="2868613" indent="-2868613" eaLnBrk="0" hangingPunct="0"/>
            <a:endParaRPr lang="es-ES" altLang="en-US" sz="4400" dirty="0">
              <a:solidFill>
                <a:schemeClr val="tx2"/>
              </a:solidFill>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5 Marcador de número de diapositiva"/>
          <p:cNvSpPr>
            <a:spLocks noGrp="1"/>
          </p:cNvSpPr>
          <p:nvPr>
            <p:ph type="sldNum" sz="quarter" idx="12"/>
          </p:nvPr>
        </p:nvSpPr>
        <p:spPr>
          <a:noFill/>
        </p:spPr>
        <p:txBody>
          <a:bodyPr/>
          <a:lstStyle/>
          <a:p>
            <a:fld id="{73E1C236-796E-48C6-BCE2-B6231694E7DA}" type="slidenum">
              <a:rPr lang="es-ES" smtClean="0"/>
              <a:pPr/>
              <a:t>10</a:t>
            </a:fld>
            <a:endParaRPr lang="es-ES" smtClean="0"/>
          </a:p>
        </p:txBody>
      </p:sp>
      <p:sp>
        <p:nvSpPr>
          <p:cNvPr id="24578" name="Rectangle 2"/>
          <p:cNvSpPr>
            <a:spLocks noGrp="1" noChangeArrowheads="1"/>
          </p:cNvSpPr>
          <p:nvPr>
            <p:ph type="title"/>
          </p:nvPr>
        </p:nvSpPr>
        <p:spPr>
          <a:xfrm>
            <a:off x="495300" y="274638"/>
            <a:ext cx="8915400" cy="922337"/>
          </a:xfrm>
        </p:spPr>
        <p:txBody>
          <a:bodyPr/>
          <a:lstStyle/>
          <a:p>
            <a:pPr eaLnBrk="1" hangingPunct="1"/>
            <a:r>
              <a:rPr lang="es-PE" smtClean="0"/>
              <a:t>Problemas binarios (2)</a:t>
            </a:r>
            <a:endParaRPr lang="es-ES" smtClean="0"/>
          </a:p>
        </p:txBody>
      </p:sp>
      <p:sp>
        <p:nvSpPr>
          <p:cNvPr id="24579" name="Rectangle 3"/>
          <p:cNvSpPr>
            <a:spLocks noGrp="1" noChangeArrowheads="1"/>
          </p:cNvSpPr>
          <p:nvPr>
            <p:ph type="body" idx="1"/>
          </p:nvPr>
        </p:nvSpPr>
        <p:spPr>
          <a:xfrm>
            <a:off x="506413" y="1268413"/>
            <a:ext cx="8891587" cy="4752975"/>
          </a:xfrm>
          <a:solidFill>
            <a:srgbClr val="CCFF33"/>
          </a:solidFill>
        </p:spPr>
        <p:txBody>
          <a:bodyPr/>
          <a:lstStyle/>
          <a:p>
            <a:pPr marL="0" indent="0" eaLnBrk="1" hangingPunct="1">
              <a:buFontTx/>
              <a:buNone/>
            </a:pPr>
            <a:r>
              <a:rPr lang="es-ES" sz="2800" b="1" smtClean="0">
                <a:latin typeface="Times New Roman" pitchFamily="18" charset="0"/>
                <a:cs typeface="Arial" charset="0"/>
              </a:rPr>
              <a:t>Problema 2</a:t>
            </a:r>
            <a:endParaRPr lang="es-ES" sz="2800" b="1" smtClean="0">
              <a:latin typeface="Times New Roman" pitchFamily="18" charset="0"/>
              <a:cs typeface="Times New Roman" pitchFamily="18" charset="0"/>
            </a:endParaRPr>
          </a:p>
          <a:p>
            <a:pPr marL="0" indent="0" eaLnBrk="1" hangingPunct="1">
              <a:buFontTx/>
              <a:buNone/>
            </a:pPr>
            <a:r>
              <a:rPr lang="es-PE" sz="2800" smtClean="0">
                <a:latin typeface="Times New Roman" pitchFamily="18" charset="0"/>
              </a:rPr>
              <a:t>Supongamos que una persona está interesada en elegir entre un conjunto de inversiones (1, 2, 3, 4, 5, 6, 7) y quiere hacer un modelo binario para tomar la decisión. Modelar las siguientes restricciones:</a:t>
            </a:r>
          </a:p>
          <a:p>
            <a:pPr marL="0" indent="0" eaLnBrk="1" hangingPunct="1">
              <a:buFontTx/>
              <a:buNone/>
            </a:pPr>
            <a:endParaRPr lang="es-PE" sz="2800" smtClean="0">
              <a:latin typeface="Times New Roman" pitchFamily="18" charset="0"/>
            </a:endParaRPr>
          </a:p>
          <a:p>
            <a:pPr marL="1293813" lvl="1" indent="-533400" eaLnBrk="1" hangingPunct="1">
              <a:buFontTx/>
              <a:buNone/>
            </a:pPr>
            <a:r>
              <a:rPr lang="es-PE" sz="2400" smtClean="0">
                <a:latin typeface="Times New Roman" pitchFamily="18" charset="0"/>
              </a:rPr>
              <a:t>a)	No se puede invertir en todas.</a:t>
            </a:r>
          </a:p>
          <a:p>
            <a:pPr marL="1293813" lvl="1" indent="-533400" eaLnBrk="1" hangingPunct="1">
              <a:buFontTx/>
              <a:buNone/>
            </a:pPr>
            <a:r>
              <a:rPr lang="es-PE" sz="2400" smtClean="0">
                <a:latin typeface="Times New Roman" pitchFamily="18" charset="0"/>
              </a:rPr>
              <a:t>b)	Si se elige la 3 no se puede elegir la 1.</a:t>
            </a:r>
          </a:p>
          <a:p>
            <a:pPr marL="1293813" lvl="1" indent="-533400" eaLnBrk="1" hangingPunct="1">
              <a:buFontTx/>
              <a:buNone/>
            </a:pPr>
            <a:r>
              <a:rPr lang="es-PE" sz="2400" smtClean="0">
                <a:latin typeface="Times New Roman" pitchFamily="18" charset="0"/>
              </a:rPr>
              <a:t>c)	La inversión 4 se puede elegir sólo si se elige la 2.</a:t>
            </a:r>
          </a:p>
          <a:p>
            <a:pPr marL="1293813" lvl="1" indent="-533400" eaLnBrk="1" hangingPunct="1">
              <a:buFontTx/>
              <a:buNone/>
            </a:pPr>
            <a:r>
              <a:rPr lang="es-PE" sz="2400" smtClean="0">
                <a:latin typeface="Times New Roman" pitchFamily="18" charset="0"/>
              </a:rPr>
              <a:t>d)	Se eligen las inversiones 2 y 5 o ninguna de las dos.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5 Marcador de número de diapositiva"/>
          <p:cNvSpPr>
            <a:spLocks noGrp="1"/>
          </p:cNvSpPr>
          <p:nvPr>
            <p:ph type="sldNum" sz="quarter" idx="12"/>
          </p:nvPr>
        </p:nvSpPr>
        <p:spPr>
          <a:noFill/>
        </p:spPr>
        <p:txBody>
          <a:bodyPr/>
          <a:lstStyle/>
          <a:p>
            <a:fld id="{3433BA44-77C3-4EF9-B962-0C4A2301CCEC}" type="slidenum">
              <a:rPr lang="es-ES" smtClean="0"/>
              <a:pPr/>
              <a:t>11</a:t>
            </a:fld>
            <a:endParaRPr lang="es-ES" smtClean="0"/>
          </a:p>
        </p:txBody>
      </p:sp>
      <p:sp>
        <p:nvSpPr>
          <p:cNvPr id="25602" name="Rectangle 2"/>
          <p:cNvSpPr>
            <a:spLocks noGrp="1" noChangeArrowheads="1"/>
          </p:cNvSpPr>
          <p:nvPr>
            <p:ph type="title"/>
          </p:nvPr>
        </p:nvSpPr>
        <p:spPr>
          <a:xfrm>
            <a:off x="495300" y="274638"/>
            <a:ext cx="8915400" cy="922337"/>
          </a:xfrm>
        </p:spPr>
        <p:txBody>
          <a:bodyPr/>
          <a:lstStyle/>
          <a:p>
            <a:pPr eaLnBrk="1" hangingPunct="1"/>
            <a:r>
              <a:rPr lang="es-PE" smtClean="0"/>
              <a:t>Problemas binarios (3)</a:t>
            </a:r>
            <a:endParaRPr lang="es-ES" smtClean="0"/>
          </a:p>
        </p:txBody>
      </p:sp>
      <p:sp>
        <p:nvSpPr>
          <p:cNvPr id="25603" name="Rectangle 3"/>
          <p:cNvSpPr>
            <a:spLocks noGrp="1" noChangeArrowheads="1"/>
          </p:cNvSpPr>
          <p:nvPr>
            <p:ph type="body" idx="1"/>
          </p:nvPr>
        </p:nvSpPr>
        <p:spPr>
          <a:xfrm>
            <a:off x="508000" y="1341438"/>
            <a:ext cx="8909050" cy="4751387"/>
          </a:xfrm>
          <a:solidFill>
            <a:srgbClr val="FFCC00"/>
          </a:solidFill>
        </p:spPr>
        <p:txBody>
          <a:bodyPr/>
          <a:lstStyle/>
          <a:p>
            <a:pPr marL="304800" indent="-304800" eaLnBrk="1" hangingPunct="1">
              <a:buFontTx/>
              <a:buNone/>
            </a:pPr>
            <a:r>
              <a:rPr lang="es-ES" b="1" smtClean="0">
                <a:latin typeface="Times New Roman" pitchFamily="18" charset="0"/>
                <a:cs typeface="Arial" charset="0"/>
              </a:rPr>
              <a:t>Problema 2 (continuación)</a:t>
            </a:r>
          </a:p>
          <a:p>
            <a:pPr marL="852488" lvl="1" indent="-496888" eaLnBrk="1" hangingPunct="1">
              <a:buFontTx/>
              <a:buAutoNum type="alphaLcParenR"/>
            </a:pPr>
            <a:r>
              <a:rPr lang="es-PE" smtClean="0">
                <a:solidFill>
                  <a:srgbClr val="000000"/>
                </a:solidFill>
                <a:latin typeface="Times New Roman" pitchFamily="18" charset="0"/>
                <a:cs typeface="Times New Roman" pitchFamily="18" charset="0"/>
              </a:rPr>
              <a:t>No se puede invertir en todas.</a:t>
            </a:r>
          </a:p>
          <a:p>
            <a:pPr marL="852488" lvl="1" indent="-496888" eaLnBrk="1" hangingPunct="1">
              <a:buFontTx/>
              <a:buNone/>
            </a:pPr>
            <a:r>
              <a:rPr lang="es-PE" smtClean="0">
                <a:solidFill>
                  <a:srgbClr val="000000"/>
                </a:solidFill>
                <a:latin typeface="Times New Roman" pitchFamily="18" charset="0"/>
                <a:cs typeface="Times New Roman" pitchFamily="18" charset="0"/>
              </a:rPr>
              <a:t>X</a:t>
            </a:r>
            <a:r>
              <a:rPr lang="es-PE" baseline="-25000" smtClean="0">
                <a:solidFill>
                  <a:srgbClr val="000000"/>
                </a:solidFill>
                <a:latin typeface="Times New Roman" pitchFamily="18" charset="0"/>
                <a:cs typeface="Times New Roman" pitchFamily="18" charset="0"/>
              </a:rPr>
              <a:t>1</a:t>
            </a:r>
            <a:r>
              <a:rPr lang="es-PE" smtClean="0">
                <a:solidFill>
                  <a:srgbClr val="000000"/>
                </a:solidFill>
                <a:latin typeface="Times New Roman" pitchFamily="18" charset="0"/>
                <a:cs typeface="Times New Roman" pitchFamily="18" charset="0"/>
              </a:rPr>
              <a:t> + X</a:t>
            </a:r>
            <a:r>
              <a:rPr lang="es-PE" baseline="-25000" smtClean="0">
                <a:solidFill>
                  <a:srgbClr val="000000"/>
                </a:solidFill>
                <a:latin typeface="Times New Roman" pitchFamily="18" charset="0"/>
                <a:cs typeface="Times New Roman" pitchFamily="18" charset="0"/>
              </a:rPr>
              <a:t>2</a:t>
            </a:r>
            <a:r>
              <a:rPr lang="es-PE" smtClean="0">
                <a:solidFill>
                  <a:srgbClr val="000000"/>
                </a:solidFill>
                <a:latin typeface="Times New Roman" pitchFamily="18" charset="0"/>
                <a:cs typeface="Times New Roman" pitchFamily="18" charset="0"/>
              </a:rPr>
              <a:t> + X</a:t>
            </a:r>
            <a:r>
              <a:rPr lang="es-PE" baseline="-25000" smtClean="0">
                <a:solidFill>
                  <a:srgbClr val="000000"/>
                </a:solidFill>
                <a:latin typeface="Times New Roman" pitchFamily="18" charset="0"/>
                <a:cs typeface="Times New Roman" pitchFamily="18" charset="0"/>
              </a:rPr>
              <a:t>3</a:t>
            </a:r>
            <a:r>
              <a:rPr lang="es-PE" smtClean="0">
                <a:solidFill>
                  <a:srgbClr val="000000"/>
                </a:solidFill>
                <a:latin typeface="Times New Roman" pitchFamily="18" charset="0"/>
                <a:cs typeface="Times New Roman" pitchFamily="18" charset="0"/>
              </a:rPr>
              <a:t> + X</a:t>
            </a:r>
            <a:r>
              <a:rPr lang="es-PE" baseline="-25000" smtClean="0">
                <a:solidFill>
                  <a:srgbClr val="000000"/>
                </a:solidFill>
                <a:latin typeface="Times New Roman" pitchFamily="18" charset="0"/>
                <a:cs typeface="Times New Roman" pitchFamily="18" charset="0"/>
              </a:rPr>
              <a:t>4</a:t>
            </a:r>
            <a:r>
              <a:rPr lang="es-PE" smtClean="0">
                <a:solidFill>
                  <a:srgbClr val="000000"/>
                </a:solidFill>
                <a:latin typeface="Times New Roman" pitchFamily="18" charset="0"/>
                <a:cs typeface="Times New Roman" pitchFamily="18" charset="0"/>
              </a:rPr>
              <a:t> + X</a:t>
            </a:r>
            <a:r>
              <a:rPr lang="es-PE" baseline="-25000" smtClean="0">
                <a:solidFill>
                  <a:srgbClr val="000000"/>
                </a:solidFill>
                <a:latin typeface="Times New Roman" pitchFamily="18" charset="0"/>
                <a:cs typeface="Times New Roman" pitchFamily="18" charset="0"/>
              </a:rPr>
              <a:t>5</a:t>
            </a:r>
            <a:r>
              <a:rPr lang="es-PE" smtClean="0">
                <a:solidFill>
                  <a:srgbClr val="000000"/>
                </a:solidFill>
                <a:latin typeface="Times New Roman" pitchFamily="18" charset="0"/>
                <a:cs typeface="Times New Roman" pitchFamily="18" charset="0"/>
              </a:rPr>
              <a:t> + X</a:t>
            </a:r>
            <a:r>
              <a:rPr lang="es-PE" baseline="-25000" smtClean="0">
                <a:solidFill>
                  <a:srgbClr val="000000"/>
                </a:solidFill>
                <a:latin typeface="Times New Roman" pitchFamily="18" charset="0"/>
                <a:cs typeface="Times New Roman" pitchFamily="18" charset="0"/>
              </a:rPr>
              <a:t>6</a:t>
            </a:r>
            <a:r>
              <a:rPr lang="es-PE" smtClean="0">
                <a:solidFill>
                  <a:srgbClr val="000000"/>
                </a:solidFill>
                <a:latin typeface="Times New Roman" pitchFamily="18" charset="0"/>
                <a:cs typeface="Times New Roman" pitchFamily="18" charset="0"/>
              </a:rPr>
              <a:t> + X</a:t>
            </a:r>
            <a:r>
              <a:rPr lang="es-PE" baseline="-25000" smtClean="0">
                <a:solidFill>
                  <a:srgbClr val="000000"/>
                </a:solidFill>
                <a:latin typeface="Times New Roman" pitchFamily="18" charset="0"/>
                <a:cs typeface="Times New Roman" pitchFamily="18" charset="0"/>
              </a:rPr>
              <a:t>7</a:t>
            </a:r>
            <a:r>
              <a:rPr lang="es-PE" smtClean="0">
                <a:solidFill>
                  <a:srgbClr val="000000"/>
                </a:solidFill>
                <a:latin typeface="Times New Roman" pitchFamily="18" charset="0"/>
                <a:cs typeface="Times New Roman" pitchFamily="18" charset="0"/>
              </a:rPr>
              <a:t> ≤ 6</a:t>
            </a:r>
          </a:p>
          <a:p>
            <a:pPr marL="852488" lvl="1" indent="-496888" eaLnBrk="1" hangingPunct="1">
              <a:buFontTx/>
              <a:buAutoNum type="alphaLcParenR" startAt="2"/>
            </a:pPr>
            <a:r>
              <a:rPr lang="es-PE" smtClean="0">
                <a:solidFill>
                  <a:srgbClr val="000000"/>
                </a:solidFill>
                <a:latin typeface="Times New Roman" pitchFamily="18" charset="0"/>
                <a:cs typeface="Times New Roman" pitchFamily="18" charset="0"/>
              </a:rPr>
              <a:t>Si se elige la 3 no se puede elegir la 1.</a:t>
            </a:r>
          </a:p>
          <a:p>
            <a:pPr marL="852488" lvl="1" indent="-496888" eaLnBrk="1" hangingPunct="1">
              <a:buFontTx/>
              <a:buNone/>
            </a:pPr>
            <a:r>
              <a:rPr lang="es-PE" smtClean="0">
                <a:solidFill>
                  <a:srgbClr val="000000"/>
                </a:solidFill>
                <a:latin typeface="Times New Roman" pitchFamily="18" charset="0"/>
                <a:cs typeface="Times New Roman" pitchFamily="18" charset="0"/>
              </a:rPr>
              <a:t>X</a:t>
            </a:r>
            <a:r>
              <a:rPr lang="es-PE" baseline="-25000" smtClean="0">
                <a:solidFill>
                  <a:srgbClr val="000000"/>
                </a:solidFill>
                <a:latin typeface="Times New Roman" pitchFamily="18" charset="0"/>
                <a:cs typeface="Times New Roman" pitchFamily="18" charset="0"/>
              </a:rPr>
              <a:t>1</a:t>
            </a:r>
            <a:r>
              <a:rPr lang="es-PE" smtClean="0">
                <a:solidFill>
                  <a:srgbClr val="000000"/>
                </a:solidFill>
                <a:latin typeface="Times New Roman" pitchFamily="18" charset="0"/>
                <a:cs typeface="Times New Roman" pitchFamily="18" charset="0"/>
              </a:rPr>
              <a:t> + X</a:t>
            </a:r>
            <a:r>
              <a:rPr lang="es-PE" baseline="-25000" smtClean="0">
                <a:solidFill>
                  <a:srgbClr val="000000"/>
                </a:solidFill>
                <a:latin typeface="Times New Roman" pitchFamily="18" charset="0"/>
                <a:cs typeface="Times New Roman" pitchFamily="18" charset="0"/>
              </a:rPr>
              <a:t>3</a:t>
            </a:r>
            <a:r>
              <a:rPr lang="es-PE" smtClean="0">
                <a:solidFill>
                  <a:srgbClr val="000000"/>
                </a:solidFill>
                <a:latin typeface="Times New Roman" pitchFamily="18" charset="0"/>
                <a:cs typeface="Times New Roman" pitchFamily="18" charset="0"/>
              </a:rPr>
              <a:t> ≤ 1</a:t>
            </a:r>
          </a:p>
          <a:p>
            <a:pPr marL="852488" lvl="1" indent="-496888" eaLnBrk="1" hangingPunct="1">
              <a:buFontTx/>
              <a:buAutoNum type="alphaLcParenR" startAt="3"/>
            </a:pPr>
            <a:r>
              <a:rPr lang="es-PE" smtClean="0">
                <a:solidFill>
                  <a:srgbClr val="000000"/>
                </a:solidFill>
                <a:latin typeface="Times New Roman" pitchFamily="18" charset="0"/>
                <a:cs typeface="Times New Roman" pitchFamily="18" charset="0"/>
              </a:rPr>
              <a:t>La inversión 4 se puede elegir sólo si se elige la 2.</a:t>
            </a:r>
          </a:p>
          <a:p>
            <a:pPr marL="852488" lvl="1" indent="-496888" eaLnBrk="1" hangingPunct="1">
              <a:buFontTx/>
              <a:buNone/>
            </a:pPr>
            <a:r>
              <a:rPr lang="es-PE" smtClean="0">
                <a:solidFill>
                  <a:srgbClr val="000000"/>
                </a:solidFill>
                <a:latin typeface="Times New Roman" pitchFamily="18" charset="0"/>
                <a:cs typeface="Times New Roman" pitchFamily="18" charset="0"/>
              </a:rPr>
              <a:t>X</a:t>
            </a:r>
            <a:r>
              <a:rPr lang="es-PE" baseline="-25000" smtClean="0">
                <a:solidFill>
                  <a:srgbClr val="000000"/>
                </a:solidFill>
                <a:latin typeface="Times New Roman" pitchFamily="18" charset="0"/>
                <a:cs typeface="Times New Roman" pitchFamily="18" charset="0"/>
              </a:rPr>
              <a:t>4</a:t>
            </a:r>
            <a:r>
              <a:rPr lang="es-PE" smtClean="0">
                <a:solidFill>
                  <a:srgbClr val="000000"/>
                </a:solidFill>
                <a:latin typeface="Times New Roman" pitchFamily="18" charset="0"/>
                <a:cs typeface="Times New Roman" pitchFamily="18" charset="0"/>
              </a:rPr>
              <a:t> – X</a:t>
            </a:r>
            <a:r>
              <a:rPr lang="es-PE" baseline="-25000" smtClean="0">
                <a:solidFill>
                  <a:srgbClr val="000000"/>
                </a:solidFill>
                <a:latin typeface="Times New Roman" pitchFamily="18" charset="0"/>
                <a:cs typeface="Times New Roman" pitchFamily="18" charset="0"/>
              </a:rPr>
              <a:t>2</a:t>
            </a:r>
            <a:r>
              <a:rPr lang="es-PE" smtClean="0">
                <a:solidFill>
                  <a:srgbClr val="000000"/>
                </a:solidFill>
                <a:latin typeface="Times New Roman" pitchFamily="18" charset="0"/>
                <a:cs typeface="Times New Roman" pitchFamily="18" charset="0"/>
              </a:rPr>
              <a:t> ≤ 0</a:t>
            </a:r>
          </a:p>
          <a:p>
            <a:pPr marL="852488" lvl="1" indent="-496888" eaLnBrk="1" hangingPunct="1">
              <a:buFontTx/>
              <a:buAutoNum type="alphaLcParenR" startAt="4"/>
            </a:pPr>
            <a:r>
              <a:rPr lang="es-PE" smtClean="0">
                <a:solidFill>
                  <a:srgbClr val="000000"/>
                </a:solidFill>
                <a:latin typeface="Times New Roman" pitchFamily="18" charset="0"/>
                <a:cs typeface="Times New Roman" pitchFamily="18" charset="0"/>
              </a:rPr>
              <a:t>Se eligen las inversiones 2 y 5 o ninguna de las dos.</a:t>
            </a:r>
          </a:p>
          <a:p>
            <a:pPr marL="852488" lvl="1" indent="-496888" eaLnBrk="1" hangingPunct="1">
              <a:buFontTx/>
              <a:buNone/>
            </a:pPr>
            <a:r>
              <a:rPr lang="es-PE" smtClean="0">
                <a:solidFill>
                  <a:srgbClr val="000000"/>
                </a:solidFill>
                <a:latin typeface="Times New Roman" pitchFamily="18" charset="0"/>
                <a:cs typeface="Times New Roman" pitchFamily="18" charset="0"/>
              </a:rPr>
              <a:t>X</a:t>
            </a:r>
            <a:r>
              <a:rPr lang="es-PE" baseline="-25000" smtClean="0">
                <a:solidFill>
                  <a:srgbClr val="000000"/>
                </a:solidFill>
                <a:latin typeface="Times New Roman" pitchFamily="18" charset="0"/>
                <a:cs typeface="Times New Roman" pitchFamily="18" charset="0"/>
              </a:rPr>
              <a:t>2</a:t>
            </a:r>
            <a:r>
              <a:rPr lang="es-PE" smtClean="0">
                <a:solidFill>
                  <a:srgbClr val="000000"/>
                </a:solidFill>
                <a:latin typeface="Times New Roman" pitchFamily="18" charset="0"/>
                <a:cs typeface="Times New Roman" pitchFamily="18" charset="0"/>
              </a:rPr>
              <a:t> – X</a:t>
            </a:r>
            <a:r>
              <a:rPr lang="es-PE" baseline="-25000" smtClean="0">
                <a:solidFill>
                  <a:srgbClr val="000000"/>
                </a:solidFill>
                <a:latin typeface="Times New Roman" pitchFamily="18" charset="0"/>
                <a:cs typeface="Times New Roman" pitchFamily="18" charset="0"/>
              </a:rPr>
              <a:t>5</a:t>
            </a:r>
            <a:r>
              <a:rPr lang="es-PE" smtClean="0">
                <a:solidFill>
                  <a:srgbClr val="000000"/>
                </a:solidFill>
                <a:latin typeface="Times New Roman" pitchFamily="18" charset="0"/>
                <a:cs typeface="Times New Roman" pitchFamily="18" charset="0"/>
              </a:rPr>
              <a:t> = 0</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5 Marcador de número de diapositiva"/>
          <p:cNvSpPr>
            <a:spLocks noGrp="1"/>
          </p:cNvSpPr>
          <p:nvPr>
            <p:ph type="sldNum" sz="quarter" idx="12"/>
          </p:nvPr>
        </p:nvSpPr>
        <p:spPr>
          <a:noFill/>
        </p:spPr>
        <p:txBody>
          <a:bodyPr/>
          <a:lstStyle/>
          <a:p>
            <a:fld id="{1221125B-20EB-4CF2-8E19-106FB2057044}" type="slidenum">
              <a:rPr lang="es-ES" smtClean="0"/>
              <a:pPr/>
              <a:t>12</a:t>
            </a:fld>
            <a:endParaRPr lang="es-ES" smtClean="0"/>
          </a:p>
        </p:txBody>
      </p:sp>
      <p:sp>
        <p:nvSpPr>
          <p:cNvPr id="26626" name="Rectangle 2"/>
          <p:cNvSpPr>
            <a:spLocks noGrp="1" noChangeArrowheads="1"/>
          </p:cNvSpPr>
          <p:nvPr>
            <p:ph type="title"/>
          </p:nvPr>
        </p:nvSpPr>
        <p:spPr>
          <a:xfrm>
            <a:off x="495300" y="274638"/>
            <a:ext cx="8915400" cy="850900"/>
          </a:xfrm>
        </p:spPr>
        <p:txBody>
          <a:bodyPr/>
          <a:lstStyle/>
          <a:p>
            <a:pPr eaLnBrk="1" hangingPunct="1"/>
            <a:r>
              <a:rPr lang="es-PE" smtClean="0"/>
              <a:t>Problemas mixtos</a:t>
            </a:r>
            <a:endParaRPr lang="es-ES" smtClean="0"/>
          </a:p>
        </p:txBody>
      </p:sp>
      <p:sp>
        <p:nvSpPr>
          <p:cNvPr id="26627" name="Rectangle 3"/>
          <p:cNvSpPr>
            <a:spLocks noGrp="1" noChangeArrowheads="1"/>
          </p:cNvSpPr>
          <p:nvPr>
            <p:ph type="body" idx="1"/>
          </p:nvPr>
        </p:nvSpPr>
        <p:spPr>
          <a:xfrm>
            <a:off x="428625" y="1546225"/>
            <a:ext cx="9126538" cy="3683000"/>
          </a:xfrm>
          <a:solidFill>
            <a:srgbClr val="FFFF99"/>
          </a:solidFill>
        </p:spPr>
        <p:txBody>
          <a:bodyPr/>
          <a:lstStyle/>
          <a:p>
            <a:pPr marL="0" indent="0" eaLnBrk="1" hangingPunct="1">
              <a:buFontTx/>
              <a:buNone/>
            </a:pPr>
            <a:r>
              <a:rPr lang="es-ES" smtClean="0">
                <a:latin typeface="Times New Roman" pitchFamily="18" charset="0"/>
              </a:rPr>
              <a:t>Los problemas en los que se requiere que algunas, pero no todas las variables, sean enteras, se denominan problemas mixtos de programación lineal entera. Estos problemas permiten la combinación de variables enteras y reales. Las variables enteras pueden ser generales o binarias, dependiendo de la situación que se representa.</a:t>
            </a:r>
            <a:endParaRPr lang="es-PE" smtClean="0">
              <a:latin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3 Marcador de número de diapositiva"/>
          <p:cNvSpPr>
            <a:spLocks noGrp="1"/>
          </p:cNvSpPr>
          <p:nvPr>
            <p:ph type="sldNum" sz="quarter" idx="12"/>
          </p:nvPr>
        </p:nvSpPr>
        <p:spPr>
          <a:noFill/>
        </p:spPr>
        <p:txBody>
          <a:bodyPr/>
          <a:lstStyle/>
          <a:p>
            <a:fld id="{F4CF8AE8-0771-42BE-BFA6-5B54A06295C6}" type="slidenum">
              <a:rPr lang="es-ES" smtClean="0"/>
              <a:pPr/>
              <a:t>13</a:t>
            </a:fld>
            <a:endParaRPr lang="es-ES" smtClean="0"/>
          </a:p>
        </p:txBody>
      </p:sp>
      <p:sp>
        <p:nvSpPr>
          <p:cNvPr id="27650" name="Rectangle 4"/>
          <p:cNvSpPr>
            <a:spLocks noChangeArrowheads="1"/>
          </p:cNvSpPr>
          <p:nvPr/>
        </p:nvSpPr>
        <p:spPr bwMode="auto">
          <a:xfrm>
            <a:off x="193675" y="274638"/>
            <a:ext cx="9440863" cy="1143000"/>
          </a:xfrm>
          <a:prstGeom prst="rect">
            <a:avLst/>
          </a:prstGeom>
          <a:noFill/>
          <a:ln w="9525">
            <a:noFill/>
            <a:miter lim="800000"/>
            <a:headEnd/>
            <a:tailEnd/>
          </a:ln>
        </p:spPr>
        <p:txBody>
          <a:bodyPr anchor="ctr"/>
          <a:lstStyle/>
          <a:p>
            <a:r>
              <a:rPr lang="es-PE" sz="4000">
                <a:solidFill>
                  <a:schemeClr val="tx2"/>
                </a:solidFill>
              </a:rPr>
              <a:t>2. Aplicaciones de Programación entera</a:t>
            </a:r>
            <a:endParaRPr lang="es-ES" sz="4000">
              <a:solidFill>
                <a:schemeClr val="tx2"/>
              </a:solidFill>
            </a:endParaRPr>
          </a:p>
        </p:txBody>
      </p:sp>
      <p:sp>
        <p:nvSpPr>
          <p:cNvPr id="27651" name="Rectangle 5"/>
          <p:cNvSpPr>
            <a:spLocks noChangeArrowheads="1"/>
          </p:cNvSpPr>
          <p:nvPr/>
        </p:nvSpPr>
        <p:spPr bwMode="auto">
          <a:xfrm>
            <a:off x="428625" y="1844675"/>
            <a:ext cx="9015413" cy="4392613"/>
          </a:xfrm>
          <a:prstGeom prst="rect">
            <a:avLst/>
          </a:prstGeom>
          <a:noFill/>
          <a:ln w="9525">
            <a:noFill/>
            <a:miter lim="800000"/>
            <a:headEnd/>
            <a:tailEnd/>
          </a:ln>
        </p:spPr>
        <p:txBody>
          <a:bodyPr/>
          <a:lstStyle/>
          <a:p>
            <a:pPr>
              <a:spcBef>
                <a:spcPct val="20000"/>
              </a:spcBef>
            </a:pPr>
            <a:r>
              <a:rPr lang="es-PE" sz="2800">
                <a:cs typeface="Times New Roman" pitchFamily="18" charset="0"/>
              </a:rPr>
              <a:t>2.1  Problema de cargo fijo</a:t>
            </a:r>
          </a:p>
          <a:p>
            <a:pPr>
              <a:spcBef>
                <a:spcPct val="20000"/>
              </a:spcBef>
            </a:pPr>
            <a:r>
              <a:rPr lang="es-PE" sz="2800">
                <a:cs typeface="Times New Roman" pitchFamily="18" charset="0"/>
              </a:rPr>
              <a:t>2.2  Problema de recubrimiento de conjuntos</a:t>
            </a:r>
          </a:p>
          <a:p>
            <a:pPr>
              <a:spcBef>
                <a:spcPct val="20000"/>
              </a:spcBef>
            </a:pPr>
            <a:r>
              <a:rPr lang="es-PE" sz="2800">
                <a:cs typeface="Times New Roman" pitchFamily="18" charset="0"/>
              </a:rPr>
              <a:t>2.3  Restricciones inclusivas o distributivas</a:t>
            </a:r>
          </a:p>
          <a:p>
            <a:pPr>
              <a:spcBef>
                <a:spcPct val="20000"/>
              </a:spcBef>
            </a:pPr>
            <a:r>
              <a:rPr lang="es-PE" sz="2800">
                <a:cs typeface="Times New Roman" pitchFamily="18" charset="0"/>
              </a:rPr>
              <a:t>2.4  Restricciones si ... entonces</a:t>
            </a:r>
          </a:p>
          <a:p>
            <a:pPr>
              <a:spcBef>
                <a:spcPct val="20000"/>
              </a:spcBef>
            </a:pPr>
            <a:r>
              <a:rPr lang="es-PE" sz="2800">
                <a:cs typeface="Times New Roman" pitchFamily="18" charset="0"/>
              </a:rPr>
              <a:t>2.5  Funciones lineales por segmentos</a:t>
            </a:r>
            <a:endParaRPr lang="es-ES" sz="280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5 Marcador de número de diapositiva"/>
          <p:cNvSpPr>
            <a:spLocks noGrp="1"/>
          </p:cNvSpPr>
          <p:nvPr>
            <p:ph type="sldNum" sz="quarter" idx="12"/>
          </p:nvPr>
        </p:nvSpPr>
        <p:spPr>
          <a:noFill/>
        </p:spPr>
        <p:txBody>
          <a:bodyPr/>
          <a:lstStyle/>
          <a:p>
            <a:fld id="{CBE89836-250B-45C5-94C7-5B62ABC0C2A0}" type="slidenum">
              <a:rPr lang="es-ES" smtClean="0"/>
              <a:pPr/>
              <a:t>14</a:t>
            </a:fld>
            <a:endParaRPr lang="es-ES" smtClean="0"/>
          </a:p>
        </p:txBody>
      </p:sp>
      <p:sp>
        <p:nvSpPr>
          <p:cNvPr id="28674" name="Rectangle 2"/>
          <p:cNvSpPr>
            <a:spLocks noGrp="1" noChangeArrowheads="1"/>
          </p:cNvSpPr>
          <p:nvPr>
            <p:ph type="title"/>
          </p:nvPr>
        </p:nvSpPr>
        <p:spPr/>
        <p:txBody>
          <a:bodyPr/>
          <a:lstStyle/>
          <a:p>
            <a:pPr algn="l" eaLnBrk="1" hangingPunct="1"/>
            <a:r>
              <a:rPr lang="es-PE" sz="4000" smtClean="0"/>
              <a:t>2.1 Problema de cargo fijo (1)</a:t>
            </a:r>
            <a:endParaRPr lang="es-ES" sz="4000" smtClean="0"/>
          </a:p>
        </p:txBody>
      </p:sp>
      <p:sp>
        <p:nvSpPr>
          <p:cNvPr id="28675" name="Rectangle 3"/>
          <p:cNvSpPr>
            <a:spLocks noGrp="1" noChangeArrowheads="1"/>
          </p:cNvSpPr>
          <p:nvPr>
            <p:ph type="body" idx="1"/>
          </p:nvPr>
        </p:nvSpPr>
        <p:spPr>
          <a:xfrm>
            <a:off x="350838" y="1557338"/>
            <a:ext cx="9272587" cy="3095625"/>
          </a:xfrm>
          <a:solidFill>
            <a:srgbClr val="CCFF33"/>
          </a:solidFill>
        </p:spPr>
        <p:txBody>
          <a:bodyPr/>
          <a:lstStyle/>
          <a:p>
            <a:pPr marL="0" indent="0" eaLnBrk="1" hangingPunct="1">
              <a:buFontTx/>
              <a:buNone/>
            </a:pPr>
            <a:r>
              <a:rPr lang="es-ES" sz="2800" b="1" smtClean="0">
                <a:solidFill>
                  <a:srgbClr val="000000"/>
                </a:solidFill>
                <a:latin typeface="Times New Roman" pitchFamily="18" charset="0"/>
                <a:cs typeface="Times New Roman" pitchFamily="18" charset="0"/>
              </a:rPr>
              <a:t>Problema 3</a:t>
            </a:r>
          </a:p>
          <a:p>
            <a:pPr marL="0" indent="0" eaLnBrk="1" hangingPunct="1">
              <a:buFontTx/>
              <a:buNone/>
            </a:pPr>
            <a:r>
              <a:rPr lang="es-ES" sz="2800" smtClean="0">
                <a:latin typeface="Times New Roman" pitchFamily="18" charset="0"/>
              </a:rPr>
              <a:t>La compañía TRANSPORTES tiene tres alternativas para ubicar un nuevo almacén (Piura, Trujillo y Chimbote) que dé servicio a la zona norte de Perú. Existen 5 clientes importantes en esta zona. En la siguiente tabla se muestran la oferta de la compañía, la demanda de los clientes y los costos de transporte.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5 Marcador de número de diapositiva"/>
          <p:cNvSpPr>
            <a:spLocks noGrp="1"/>
          </p:cNvSpPr>
          <p:nvPr>
            <p:ph type="sldNum" sz="quarter" idx="12"/>
          </p:nvPr>
        </p:nvSpPr>
        <p:spPr>
          <a:noFill/>
        </p:spPr>
        <p:txBody>
          <a:bodyPr/>
          <a:lstStyle/>
          <a:p>
            <a:fld id="{4BA15E8B-E12A-4E3B-A70A-58B24818DE97}" type="slidenum">
              <a:rPr lang="es-ES" smtClean="0"/>
              <a:pPr/>
              <a:t>15</a:t>
            </a:fld>
            <a:endParaRPr lang="es-ES" smtClean="0"/>
          </a:p>
        </p:txBody>
      </p:sp>
      <p:sp>
        <p:nvSpPr>
          <p:cNvPr id="29698" name="Rectangle 3"/>
          <p:cNvSpPr>
            <a:spLocks noGrp="1" noChangeArrowheads="1"/>
          </p:cNvSpPr>
          <p:nvPr>
            <p:ph type="body" idx="1"/>
          </p:nvPr>
        </p:nvSpPr>
        <p:spPr>
          <a:xfrm>
            <a:off x="350838" y="1557338"/>
            <a:ext cx="9272587" cy="576262"/>
          </a:xfrm>
          <a:solidFill>
            <a:srgbClr val="CCFF33"/>
          </a:solidFill>
        </p:spPr>
        <p:txBody>
          <a:bodyPr/>
          <a:lstStyle/>
          <a:p>
            <a:pPr marL="0" indent="0" eaLnBrk="1" hangingPunct="1">
              <a:buFontTx/>
              <a:buNone/>
            </a:pPr>
            <a:r>
              <a:rPr lang="es-ES" sz="2800" b="1" smtClean="0">
                <a:solidFill>
                  <a:srgbClr val="000000"/>
                </a:solidFill>
                <a:latin typeface="Times New Roman" pitchFamily="18" charset="0"/>
                <a:cs typeface="Times New Roman" pitchFamily="18" charset="0"/>
              </a:rPr>
              <a:t>Problema 3 (continuación)</a:t>
            </a:r>
          </a:p>
        </p:txBody>
      </p:sp>
      <p:sp>
        <p:nvSpPr>
          <p:cNvPr id="29699" name="Rectangle 300"/>
          <p:cNvSpPr>
            <a:spLocks noGrp="1" noChangeArrowheads="1"/>
          </p:cNvSpPr>
          <p:nvPr>
            <p:ph type="title"/>
          </p:nvPr>
        </p:nvSpPr>
        <p:spPr/>
        <p:txBody>
          <a:bodyPr/>
          <a:lstStyle/>
          <a:p>
            <a:pPr algn="l" eaLnBrk="1" hangingPunct="1"/>
            <a:r>
              <a:rPr lang="es-PE" sz="4000" smtClean="0"/>
              <a:t>2.1 Problema de cargo fijo (2)</a:t>
            </a:r>
            <a:endParaRPr lang="es-ES" sz="4000" smtClean="0"/>
          </a:p>
        </p:txBody>
      </p:sp>
      <p:graphicFrame>
        <p:nvGraphicFramePr>
          <p:cNvPr id="338526" name="Group 606"/>
          <p:cNvGraphicFramePr>
            <a:graphicFrameLocks noGrp="1"/>
          </p:cNvGraphicFramePr>
          <p:nvPr/>
        </p:nvGraphicFramePr>
        <p:xfrm>
          <a:off x="415925" y="2278063"/>
          <a:ext cx="9217025" cy="3671889"/>
        </p:xfrm>
        <a:graphic>
          <a:graphicData uri="http://schemas.openxmlformats.org/drawingml/2006/table">
            <a:tbl>
              <a:tblPr/>
              <a:tblGrid>
                <a:gridCol w="1320800">
                  <a:extLst>
                    <a:ext uri="{9D8B030D-6E8A-4147-A177-3AD203B41FA5}">
                      <a16:colId xmlns:a16="http://schemas.microsoft.com/office/drawing/2014/main" val="20000"/>
                    </a:ext>
                  </a:extLst>
                </a:gridCol>
                <a:gridCol w="1189038">
                  <a:extLst>
                    <a:ext uri="{9D8B030D-6E8A-4147-A177-3AD203B41FA5}">
                      <a16:colId xmlns:a16="http://schemas.microsoft.com/office/drawing/2014/main" val="20001"/>
                    </a:ext>
                  </a:extLst>
                </a:gridCol>
                <a:gridCol w="1522412">
                  <a:extLst>
                    <a:ext uri="{9D8B030D-6E8A-4147-A177-3AD203B41FA5}">
                      <a16:colId xmlns:a16="http://schemas.microsoft.com/office/drawing/2014/main" val="20002"/>
                    </a:ext>
                  </a:extLst>
                </a:gridCol>
                <a:gridCol w="936625">
                  <a:extLst>
                    <a:ext uri="{9D8B030D-6E8A-4147-A177-3AD203B41FA5}">
                      <a16:colId xmlns:a16="http://schemas.microsoft.com/office/drawing/2014/main" val="20003"/>
                    </a:ext>
                  </a:extLst>
                </a:gridCol>
                <a:gridCol w="1204913">
                  <a:extLst>
                    <a:ext uri="{9D8B030D-6E8A-4147-A177-3AD203B41FA5}">
                      <a16:colId xmlns:a16="http://schemas.microsoft.com/office/drawing/2014/main" val="20004"/>
                    </a:ext>
                  </a:extLst>
                </a:gridCol>
                <a:gridCol w="1243012">
                  <a:extLst>
                    <a:ext uri="{9D8B030D-6E8A-4147-A177-3AD203B41FA5}">
                      <a16:colId xmlns:a16="http://schemas.microsoft.com/office/drawing/2014/main" val="20005"/>
                    </a:ext>
                  </a:extLst>
                </a:gridCol>
                <a:gridCol w="874713">
                  <a:extLst>
                    <a:ext uri="{9D8B030D-6E8A-4147-A177-3AD203B41FA5}">
                      <a16:colId xmlns:a16="http://schemas.microsoft.com/office/drawing/2014/main" val="20006"/>
                    </a:ext>
                  </a:extLst>
                </a:gridCol>
                <a:gridCol w="925512">
                  <a:extLst>
                    <a:ext uri="{9D8B030D-6E8A-4147-A177-3AD203B41FA5}">
                      <a16:colId xmlns:a16="http://schemas.microsoft.com/office/drawing/2014/main" val="20007"/>
                    </a:ext>
                  </a:extLst>
                </a:gridCol>
              </a:tblGrid>
              <a:tr h="37147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rgbClr val="000000"/>
                          </a:solidFill>
                          <a:effectLst/>
                          <a:latin typeface="Times New Roman" pitchFamily="18" charset="0"/>
                          <a:cs typeface="Times New Roman" pitchFamily="18" charset="0"/>
                        </a:rPr>
                        <a:t>Almacén</a:t>
                      </a:r>
                      <a:endParaRPr kumimoji="0" lang="es-ES" sz="18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Costo del</a:t>
                      </a:r>
                      <a:endParaRPr kumimoji="0" lang="es-ES" sz="18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Almacén (intis)</a:t>
                      </a:r>
                      <a:endParaRPr kumimoji="0" lang="es-E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Capacidad</a:t>
                      </a:r>
                      <a:endParaRPr kumimoji="0" lang="es-ES" sz="18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del almacén</a:t>
                      </a:r>
                      <a:endParaRPr kumimoji="0" lang="es-ES" sz="18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(miles de toneladas)</a:t>
                      </a:r>
                      <a:endParaRPr kumimoji="0" lang="es-E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Costo de transporte (intis por tonelada)</a:t>
                      </a:r>
                      <a:endParaRPr kumimoji="0" lang="es-E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0000"/>
                  </a:ext>
                </a:extLst>
              </a:tr>
              <a:tr h="725488">
                <a:tc vMerge="1">
                  <a:txBody>
                    <a:bodyPr/>
                    <a:lstStyle/>
                    <a:p>
                      <a:endParaRPr lang="es-PE"/>
                    </a:p>
                  </a:txBody>
                  <a:tcPr/>
                </a:tc>
                <a:tc vMerge="1">
                  <a:txBody>
                    <a:bodyPr/>
                    <a:lstStyle/>
                    <a:p>
                      <a:endParaRPr lang="es-PE"/>
                    </a:p>
                  </a:txBody>
                  <a:tcPr/>
                </a:tc>
                <a:tc vMerge="1">
                  <a:txBody>
                    <a:bodyPr/>
                    <a:lstStyle/>
                    <a:p>
                      <a:endParaRPr lang="es-PE"/>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Tumbes</a:t>
                      </a:r>
                      <a:endParaRPr kumimoji="0" lang="es-E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Cajamarca</a:t>
                      </a:r>
                      <a:endParaRPr kumimoji="0" lang="es-E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Pacasmayo</a:t>
                      </a:r>
                      <a:endParaRPr kumimoji="0" lang="es-E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Huaraz</a:t>
                      </a:r>
                      <a:endParaRPr kumimoji="0" lang="es-E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Casma</a:t>
                      </a:r>
                      <a:endParaRPr kumimoji="0" lang="es-E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6143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Piura</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50,000.00</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200</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dirty="0" smtClean="0">
                          <a:ln>
                            <a:noFill/>
                          </a:ln>
                          <a:solidFill>
                            <a:srgbClr val="000000"/>
                          </a:solidFill>
                          <a:effectLst/>
                          <a:latin typeface="Times New Roman" pitchFamily="18" charset="0"/>
                          <a:cs typeface="Times New Roman" pitchFamily="18" charset="0"/>
                        </a:rPr>
                        <a:t>200.00</a:t>
                      </a:r>
                      <a:endParaRPr kumimoji="0" lang="es-ES" sz="18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200.00</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400.00</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450.00</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350.00</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2"/>
                  </a:ext>
                </a:extLst>
              </a:tr>
              <a:tr h="6143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Trujillo</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30,000.00</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150</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300.00</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400.00</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150.00</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200.00</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450.00</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3"/>
                  </a:ext>
                </a:extLst>
              </a:tr>
              <a:tr h="6143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Chimbote</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90,000.00</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300</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150.00</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250.00</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300.00</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350.00</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350.00</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4"/>
                  </a:ext>
                </a:extLst>
              </a:tr>
              <a:tr h="423863">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Pronóstico de la demanda (miles de toneladas)</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hMerge="1">
                  <a:txBody>
                    <a:bodyPr/>
                    <a:lstStyle/>
                    <a:p>
                      <a:endParaRPr lang="es-PE"/>
                    </a:p>
                  </a:txBody>
                  <a:tcPr/>
                </a:tc>
                <a:tc hMerge="1">
                  <a:txBody>
                    <a:bodyPr/>
                    <a:lstStyle/>
                    <a:p>
                      <a:endParaRPr lang="es-PE"/>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75</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50</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35</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75</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800" b="0" i="0" u="none" strike="noStrike" cap="none" normalizeH="0" baseline="0" smtClean="0">
                          <a:ln>
                            <a:noFill/>
                          </a:ln>
                          <a:solidFill>
                            <a:srgbClr val="000000"/>
                          </a:solidFill>
                          <a:effectLst/>
                          <a:latin typeface="Times New Roman" pitchFamily="18" charset="0"/>
                          <a:cs typeface="Times New Roman" pitchFamily="18" charset="0"/>
                        </a:rPr>
                        <a:t>35</a:t>
                      </a:r>
                      <a:endParaRPr kumimoji="0" lang="es-ES" sz="1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5 Marcador de número de diapositiva"/>
          <p:cNvSpPr>
            <a:spLocks noGrp="1"/>
          </p:cNvSpPr>
          <p:nvPr>
            <p:ph type="sldNum" sz="quarter" idx="12"/>
          </p:nvPr>
        </p:nvSpPr>
        <p:spPr>
          <a:noFill/>
        </p:spPr>
        <p:txBody>
          <a:bodyPr/>
          <a:lstStyle/>
          <a:p>
            <a:fld id="{D7F02FBA-42A6-4116-AA9D-58DBF198ADB0}" type="slidenum">
              <a:rPr lang="es-ES" smtClean="0"/>
              <a:pPr/>
              <a:t>16</a:t>
            </a:fld>
            <a:endParaRPr lang="es-ES" smtClean="0"/>
          </a:p>
        </p:txBody>
      </p:sp>
      <p:sp>
        <p:nvSpPr>
          <p:cNvPr id="30722" name="Rectangle 2"/>
          <p:cNvSpPr>
            <a:spLocks noGrp="1" noChangeArrowheads="1"/>
          </p:cNvSpPr>
          <p:nvPr>
            <p:ph type="body" idx="1"/>
          </p:nvPr>
        </p:nvSpPr>
        <p:spPr>
          <a:xfrm>
            <a:off x="271463" y="1557338"/>
            <a:ext cx="9283700" cy="4032250"/>
          </a:xfrm>
          <a:solidFill>
            <a:srgbClr val="FFCC00"/>
          </a:solidFill>
        </p:spPr>
        <p:txBody>
          <a:bodyPr/>
          <a:lstStyle/>
          <a:p>
            <a:pPr marL="0" indent="0" eaLnBrk="1" hangingPunct="1">
              <a:buFontTx/>
              <a:buNone/>
            </a:pPr>
            <a:r>
              <a:rPr lang="es-ES" sz="2800" b="1" smtClean="0">
                <a:solidFill>
                  <a:srgbClr val="000000"/>
                </a:solidFill>
                <a:latin typeface="Times New Roman" pitchFamily="18" charset="0"/>
                <a:cs typeface="Times New Roman" pitchFamily="18" charset="0"/>
              </a:rPr>
              <a:t>Problema 3 (continuación)</a:t>
            </a:r>
          </a:p>
          <a:p>
            <a:pPr marL="0" indent="0" eaLnBrk="1" hangingPunct="1">
              <a:buFontTx/>
              <a:buNone/>
            </a:pPr>
            <a:r>
              <a:rPr lang="es-ES" sz="2800" u="sng" smtClean="0">
                <a:solidFill>
                  <a:srgbClr val="000000"/>
                </a:solidFill>
                <a:latin typeface="Times New Roman" pitchFamily="18" charset="0"/>
                <a:cs typeface="Times New Roman" pitchFamily="18" charset="0"/>
              </a:rPr>
              <a:t>Variables de decisión</a:t>
            </a:r>
            <a:endParaRPr lang="es-ES" sz="2800" smtClean="0">
              <a:solidFill>
                <a:srgbClr val="000000"/>
              </a:solidFill>
              <a:latin typeface="Times New Roman" pitchFamily="18" charset="0"/>
              <a:cs typeface="Times New Roman" pitchFamily="18" charset="0"/>
            </a:endParaRPr>
          </a:p>
          <a:p>
            <a:pPr marL="0" indent="0" eaLnBrk="1" hangingPunct="1">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ij</a:t>
            </a:r>
            <a:r>
              <a:rPr lang="es-ES" sz="2800" smtClean="0">
                <a:solidFill>
                  <a:srgbClr val="000000"/>
                </a:solidFill>
                <a:latin typeface="Times New Roman" pitchFamily="18" charset="0"/>
                <a:cs typeface="Times New Roman" pitchFamily="18" charset="0"/>
              </a:rPr>
              <a:t>: cantidad de miles de unidades que se envían desde almacén i hasta el cliente j</a:t>
            </a:r>
          </a:p>
          <a:p>
            <a:pPr marL="0" indent="0" eaLnBrk="1" hangingPunct="1">
              <a:buFontTx/>
              <a:buNone/>
            </a:pPr>
            <a:r>
              <a:rPr lang="es-ES" sz="2800" smtClean="0">
                <a:solidFill>
                  <a:srgbClr val="000000"/>
                </a:solidFill>
                <a:latin typeface="Times New Roman" pitchFamily="18" charset="0"/>
                <a:cs typeface="Times New Roman" pitchFamily="18" charset="0"/>
              </a:rPr>
              <a:t>Y</a:t>
            </a:r>
            <a:r>
              <a:rPr lang="es-ES" sz="2800" baseline="-30000" smtClean="0">
                <a:solidFill>
                  <a:srgbClr val="000000"/>
                </a:solidFill>
                <a:latin typeface="Times New Roman" pitchFamily="18" charset="0"/>
                <a:cs typeface="Times New Roman" pitchFamily="18" charset="0"/>
              </a:rPr>
              <a:t>i</a:t>
            </a:r>
            <a:r>
              <a:rPr lang="es-ES" sz="2800" smtClean="0">
                <a:solidFill>
                  <a:srgbClr val="000000"/>
                </a:solidFill>
                <a:latin typeface="Times New Roman" pitchFamily="18" charset="0"/>
                <a:cs typeface="Times New Roman" pitchFamily="18" charset="0"/>
              </a:rPr>
              <a:t>: decisión de utilizar o no el almacén i</a:t>
            </a:r>
          </a:p>
          <a:p>
            <a:pPr marL="0" indent="0" eaLnBrk="1" hangingPunct="1">
              <a:buFontTx/>
              <a:buNone/>
            </a:pPr>
            <a:r>
              <a:rPr lang="es-ES" sz="2800" smtClean="0">
                <a:solidFill>
                  <a:srgbClr val="000000"/>
                </a:solidFill>
                <a:latin typeface="Times New Roman" pitchFamily="18" charset="0"/>
                <a:cs typeface="Times New Roman" pitchFamily="18" charset="0"/>
              </a:rPr>
              <a:t>Donde i = 1, 2, 3 (1 = Piura, 2 = Trujillo, 3 = Chimbote); j = 1, 2, 3, 4, 5 (1 = Tumbes, 2 = Cajamarca, 3 = Pacasmayo, 4 = Huaraz, 5 = Casma)</a:t>
            </a:r>
            <a:endParaRPr lang="es-ES" sz="2800" u="sng" smtClean="0">
              <a:solidFill>
                <a:srgbClr val="000000"/>
              </a:solidFill>
              <a:latin typeface="Times New Roman" pitchFamily="18" charset="0"/>
              <a:cs typeface="Times New Roman" pitchFamily="18" charset="0"/>
            </a:endParaRPr>
          </a:p>
        </p:txBody>
      </p:sp>
      <p:sp>
        <p:nvSpPr>
          <p:cNvPr id="30723" name="Rectangle 10"/>
          <p:cNvSpPr>
            <a:spLocks noGrp="1" noChangeArrowheads="1"/>
          </p:cNvSpPr>
          <p:nvPr>
            <p:ph type="title"/>
          </p:nvPr>
        </p:nvSpPr>
        <p:spPr/>
        <p:txBody>
          <a:bodyPr/>
          <a:lstStyle/>
          <a:p>
            <a:pPr algn="l" eaLnBrk="1" hangingPunct="1"/>
            <a:r>
              <a:rPr lang="es-PE" sz="4000" smtClean="0"/>
              <a:t>2.1 Problema de cargo fijo (3)</a:t>
            </a:r>
            <a:endParaRPr lang="es-ES" sz="40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5 Marcador de número de diapositiva"/>
          <p:cNvSpPr>
            <a:spLocks noGrp="1"/>
          </p:cNvSpPr>
          <p:nvPr>
            <p:ph type="sldNum" sz="quarter" idx="12"/>
          </p:nvPr>
        </p:nvSpPr>
        <p:spPr>
          <a:noFill/>
        </p:spPr>
        <p:txBody>
          <a:bodyPr/>
          <a:lstStyle/>
          <a:p>
            <a:fld id="{F38BA11D-5314-4BC7-A57B-61E28C04778E}" type="slidenum">
              <a:rPr lang="es-ES" smtClean="0"/>
              <a:pPr/>
              <a:t>17</a:t>
            </a:fld>
            <a:endParaRPr lang="es-ES" smtClean="0"/>
          </a:p>
        </p:txBody>
      </p:sp>
      <p:sp>
        <p:nvSpPr>
          <p:cNvPr id="31746" name="Rectangle 2"/>
          <p:cNvSpPr>
            <a:spLocks noGrp="1" noChangeArrowheads="1"/>
          </p:cNvSpPr>
          <p:nvPr>
            <p:ph type="body" idx="1"/>
          </p:nvPr>
        </p:nvSpPr>
        <p:spPr>
          <a:xfrm>
            <a:off x="271462" y="1557338"/>
            <a:ext cx="9434065" cy="3887886"/>
          </a:xfrm>
          <a:solidFill>
            <a:srgbClr val="FFCC00"/>
          </a:solidFill>
        </p:spPr>
        <p:txBody>
          <a:bodyPr/>
          <a:lstStyle/>
          <a:p>
            <a:pPr marL="0" indent="0" eaLnBrk="1" hangingPunct="1">
              <a:buFontTx/>
              <a:buNone/>
            </a:pPr>
            <a:r>
              <a:rPr lang="es-ES" sz="2800" b="1" dirty="0" smtClean="0">
                <a:solidFill>
                  <a:srgbClr val="000000"/>
                </a:solidFill>
                <a:latin typeface="Times New Roman" pitchFamily="18" charset="0"/>
                <a:cs typeface="Times New Roman" pitchFamily="18" charset="0"/>
              </a:rPr>
              <a:t>Problema 3 (continuación)</a:t>
            </a:r>
          </a:p>
          <a:p>
            <a:pPr marL="0" indent="0" eaLnBrk="1" hangingPunct="1">
              <a:buFontTx/>
              <a:buNone/>
            </a:pPr>
            <a:r>
              <a:rPr lang="es-ES" sz="2800" u="sng" dirty="0" smtClean="0">
                <a:solidFill>
                  <a:srgbClr val="000000"/>
                </a:solidFill>
                <a:latin typeface="Times New Roman" pitchFamily="18" charset="0"/>
                <a:cs typeface="Times New Roman" pitchFamily="18" charset="0"/>
              </a:rPr>
              <a:t>Función objetivo</a:t>
            </a:r>
            <a:endParaRPr lang="es-ES" sz="2800" dirty="0" smtClean="0">
              <a:solidFill>
                <a:srgbClr val="000000"/>
              </a:solidFill>
              <a:latin typeface="Times New Roman" pitchFamily="18" charset="0"/>
              <a:cs typeface="Times New Roman" pitchFamily="18" charset="0"/>
            </a:endParaRPr>
          </a:p>
          <a:p>
            <a:pPr marL="0" indent="0" eaLnBrk="1" hangingPunct="1">
              <a:buFontTx/>
              <a:buNone/>
            </a:pPr>
            <a:r>
              <a:rPr lang="es-ES" sz="2800" dirty="0" smtClean="0">
                <a:solidFill>
                  <a:srgbClr val="000000"/>
                </a:solidFill>
                <a:latin typeface="Times New Roman" pitchFamily="18" charset="0"/>
                <a:cs typeface="Times New Roman" pitchFamily="18" charset="0"/>
              </a:rPr>
              <a:t>Minimizar costos</a:t>
            </a:r>
          </a:p>
          <a:p>
            <a:pPr marL="0" indent="0" eaLnBrk="1" hangingPunct="1">
              <a:buFontTx/>
              <a:buNone/>
            </a:pPr>
            <a:r>
              <a:rPr lang="es-ES" sz="2800" dirty="0" smtClean="0">
                <a:solidFill>
                  <a:srgbClr val="000000"/>
                </a:solidFill>
                <a:latin typeface="Times New Roman" pitchFamily="18" charset="0"/>
                <a:cs typeface="Times New Roman" pitchFamily="18" charset="0"/>
              </a:rPr>
              <a:t>Minimizar Z = 200 X</a:t>
            </a:r>
            <a:r>
              <a:rPr lang="es-ES" sz="2800" baseline="-30000" dirty="0" smtClean="0">
                <a:solidFill>
                  <a:srgbClr val="000000"/>
                </a:solidFill>
                <a:latin typeface="Times New Roman" pitchFamily="18" charset="0"/>
                <a:cs typeface="Times New Roman" pitchFamily="18" charset="0"/>
              </a:rPr>
              <a:t>11</a:t>
            </a:r>
            <a:r>
              <a:rPr lang="es-ES" sz="2800" dirty="0" smtClean="0">
                <a:solidFill>
                  <a:srgbClr val="000000"/>
                </a:solidFill>
                <a:latin typeface="Times New Roman" pitchFamily="18" charset="0"/>
                <a:cs typeface="Times New Roman" pitchFamily="18" charset="0"/>
              </a:rPr>
              <a:t> + 200 X</a:t>
            </a:r>
            <a:r>
              <a:rPr lang="es-ES" sz="2800" baseline="-30000" dirty="0" smtClean="0">
                <a:solidFill>
                  <a:srgbClr val="000000"/>
                </a:solidFill>
                <a:latin typeface="Times New Roman" pitchFamily="18" charset="0"/>
                <a:cs typeface="Times New Roman" pitchFamily="18" charset="0"/>
              </a:rPr>
              <a:t>12</a:t>
            </a:r>
            <a:r>
              <a:rPr lang="es-ES" sz="2800" dirty="0" smtClean="0">
                <a:solidFill>
                  <a:srgbClr val="000000"/>
                </a:solidFill>
                <a:latin typeface="Times New Roman" pitchFamily="18" charset="0"/>
                <a:cs typeface="Times New Roman" pitchFamily="18" charset="0"/>
              </a:rPr>
              <a:t> + 400 X</a:t>
            </a:r>
            <a:r>
              <a:rPr lang="es-ES" sz="2800" baseline="-30000" dirty="0" smtClean="0">
                <a:solidFill>
                  <a:srgbClr val="000000"/>
                </a:solidFill>
                <a:latin typeface="Times New Roman" pitchFamily="18" charset="0"/>
                <a:cs typeface="Times New Roman" pitchFamily="18" charset="0"/>
              </a:rPr>
              <a:t>13</a:t>
            </a:r>
            <a:r>
              <a:rPr lang="es-ES" sz="2800" dirty="0" smtClean="0">
                <a:solidFill>
                  <a:srgbClr val="000000"/>
                </a:solidFill>
                <a:latin typeface="Times New Roman" pitchFamily="18" charset="0"/>
                <a:cs typeface="Times New Roman" pitchFamily="18" charset="0"/>
              </a:rPr>
              <a:t> + 450 X</a:t>
            </a:r>
            <a:r>
              <a:rPr lang="es-ES" sz="2800" baseline="-30000" dirty="0" smtClean="0">
                <a:solidFill>
                  <a:srgbClr val="000000"/>
                </a:solidFill>
                <a:latin typeface="Times New Roman" pitchFamily="18" charset="0"/>
                <a:cs typeface="Times New Roman" pitchFamily="18" charset="0"/>
              </a:rPr>
              <a:t>14</a:t>
            </a:r>
            <a:r>
              <a:rPr lang="es-ES" sz="2800" dirty="0" smtClean="0">
                <a:solidFill>
                  <a:srgbClr val="000000"/>
                </a:solidFill>
                <a:latin typeface="Times New Roman" pitchFamily="18" charset="0"/>
                <a:cs typeface="Times New Roman" pitchFamily="18" charset="0"/>
              </a:rPr>
              <a:t> + 350X</a:t>
            </a:r>
            <a:r>
              <a:rPr lang="es-ES" sz="2800" baseline="-30000" dirty="0" smtClean="0">
                <a:solidFill>
                  <a:srgbClr val="000000"/>
                </a:solidFill>
                <a:latin typeface="Times New Roman" pitchFamily="18" charset="0"/>
                <a:cs typeface="Times New Roman" pitchFamily="18" charset="0"/>
              </a:rPr>
              <a:t>15</a:t>
            </a:r>
            <a:r>
              <a:rPr lang="es-ES" sz="2800" dirty="0" smtClean="0">
                <a:solidFill>
                  <a:srgbClr val="000000"/>
                </a:solidFill>
                <a:latin typeface="Times New Roman" pitchFamily="18" charset="0"/>
                <a:cs typeface="Times New Roman" pitchFamily="18" charset="0"/>
              </a:rPr>
              <a:t> + 300 X</a:t>
            </a:r>
            <a:r>
              <a:rPr lang="es-ES" sz="2800" baseline="-30000" dirty="0" smtClean="0">
                <a:solidFill>
                  <a:srgbClr val="000000"/>
                </a:solidFill>
                <a:latin typeface="Times New Roman" pitchFamily="18" charset="0"/>
                <a:cs typeface="Times New Roman" pitchFamily="18" charset="0"/>
              </a:rPr>
              <a:t>21</a:t>
            </a:r>
            <a:r>
              <a:rPr lang="es-ES" sz="2800" dirty="0" smtClean="0">
                <a:solidFill>
                  <a:srgbClr val="000000"/>
                </a:solidFill>
                <a:latin typeface="Times New Roman" pitchFamily="18" charset="0"/>
                <a:cs typeface="Times New Roman" pitchFamily="18" charset="0"/>
              </a:rPr>
              <a:t> + 400 X</a:t>
            </a:r>
            <a:r>
              <a:rPr lang="es-ES" sz="2800" baseline="-30000" dirty="0" smtClean="0">
                <a:solidFill>
                  <a:srgbClr val="000000"/>
                </a:solidFill>
                <a:latin typeface="Times New Roman" pitchFamily="18" charset="0"/>
                <a:cs typeface="Times New Roman" pitchFamily="18" charset="0"/>
              </a:rPr>
              <a:t>22</a:t>
            </a:r>
            <a:r>
              <a:rPr lang="es-ES" sz="2800" dirty="0" smtClean="0">
                <a:solidFill>
                  <a:srgbClr val="000000"/>
                </a:solidFill>
                <a:latin typeface="Times New Roman" pitchFamily="18" charset="0"/>
                <a:cs typeface="Times New Roman" pitchFamily="18" charset="0"/>
              </a:rPr>
              <a:t> + 150 X</a:t>
            </a:r>
            <a:r>
              <a:rPr lang="es-ES" sz="2800" baseline="-30000" dirty="0" smtClean="0">
                <a:solidFill>
                  <a:srgbClr val="000000"/>
                </a:solidFill>
                <a:latin typeface="Times New Roman" pitchFamily="18" charset="0"/>
                <a:cs typeface="Times New Roman" pitchFamily="18" charset="0"/>
              </a:rPr>
              <a:t>23</a:t>
            </a:r>
            <a:r>
              <a:rPr lang="es-ES" sz="2800" dirty="0" smtClean="0">
                <a:solidFill>
                  <a:srgbClr val="000000"/>
                </a:solidFill>
                <a:latin typeface="Times New Roman" pitchFamily="18" charset="0"/>
                <a:cs typeface="Times New Roman" pitchFamily="18" charset="0"/>
              </a:rPr>
              <a:t> + 200 X</a:t>
            </a:r>
            <a:r>
              <a:rPr lang="es-ES" sz="2800" baseline="-30000" dirty="0" smtClean="0">
                <a:solidFill>
                  <a:srgbClr val="000000"/>
                </a:solidFill>
                <a:latin typeface="Times New Roman" pitchFamily="18" charset="0"/>
                <a:cs typeface="Times New Roman" pitchFamily="18" charset="0"/>
              </a:rPr>
              <a:t>24</a:t>
            </a:r>
            <a:r>
              <a:rPr lang="es-ES" sz="2800" dirty="0" smtClean="0">
                <a:solidFill>
                  <a:srgbClr val="000000"/>
                </a:solidFill>
                <a:latin typeface="Times New Roman" pitchFamily="18" charset="0"/>
                <a:cs typeface="Times New Roman" pitchFamily="18" charset="0"/>
              </a:rPr>
              <a:t> + 450 X</a:t>
            </a:r>
            <a:r>
              <a:rPr lang="es-ES" sz="2800" baseline="-30000" dirty="0" smtClean="0">
                <a:solidFill>
                  <a:srgbClr val="000000"/>
                </a:solidFill>
                <a:latin typeface="Times New Roman" pitchFamily="18" charset="0"/>
                <a:cs typeface="Times New Roman" pitchFamily="18" charset="0"/>
              </a:rPr>
              <a:t>25</a:t>
            </a:r>
            <a:r>
              <a:rPr lang="es-ES" sz="2800" dirty="0" smtClean="0">
                <a:solidFill>
                  <a:srgbClr val="000000"/>
                </a:solidFill>
                <a:latin typeface="Times New Roman" pitchFamily="18" charset="0"/>
                <a:cs typeface="Times New Roman" pitchFamily="18" charset="0"/>
              </a:rPr>
              <a:t> +150 X</a:t>
            </a:r>
            <a:r>
              <a:rPr lang="es-ES" sz="2800" baseline="-30000" dirty="0" smtClean="0">
                <a:solidFill>
                  <a:srgbClr val="000000"/>
                </a:solidFill>
                <a:latin typeface="Times New Roman" pitchFamily="18" charset="0"/>
                <a:cs typeface="Times New Roman" pitchFamily="18" charset="0"/>
              </a:rPr>
              <a:t>31</a:t>
            </a:r>
            <a:r>
              <a:rPr lang="es-ES" sz="2800" dirty="0" smtClean="0">
                <a:solidFill>
                  <a:srgbClr val="000000"/>
                </a:solidFill>
                <a:latin typeface="Times New Roman" pitchFamily="18" charset="0"/>
                <a:cs typeface="Times New Roman" pitchFamily="18" charset="0"/>
              </a:rPr>
              <a:t> + 250 X</a:t>
            </a:r>
            <a:r>
              <a:rPr lang="es-ES" sz="2800" baseline="-30000" dirty="0" smtClean="0">
                <a:solidFill>
                  <a:srgbClr val="000000"/>
                </a:solidFill>
                <a:latin typeface="Times New Roman" pitchFamily="18" charset="0"/>
                <a:cs typeface="Times New Roman" pitchFamily="18" charset="0"/>
              </a:rPr>
              <a:t>32</a:t>
            </a:r>
            <a:r>
              <a:rPr lang="es-ES" sz="2800" dirty="0" smtClean="0">
                <a:solidFill>
                  <a:srgbClr val="000000"/>
                </a:solidFill>
                <a:latin typeface="Times New Roman" pitchFamily="18" charset="0"/>
                <a:cs typeface="Times New Roman" pitchFamily="18" charset="0"/>
              </a:rPr>
              <a:t> + 300 X</a:t>
            </a:r>
            <a:r>
              <a:rPr lang="es-ES" sz="2800" baseline="-30000" dirty="0" smtClean="0">
                <a:solidFill>
                  <a:srgbClr val="000000"/>
                </a:solidFill>
                <a:latin typeface="Times New Roman" pitchFamily="18" charset="0"/>
                <a:cs typeface="Times New Roman" pitchFamily="18" charset="0"/>
              </a:rPr>
              <a:t>33</a:t>
            </a:r>
            <a:r>
              <a:rPr lang="es-ES" sz="2800" dirty="0" smtClean="0">
                <a:solidFill>
                  <a:srgbClr val="000000"/>
                </a:solidFill>
                <a:latin typeface="Times New Roman" pitchFamily="18" charset="0"/>
                <a:cs typeface="Times New Roman" pitchFamily="18" charset="0"/>
              </a:rPr>
              <a:t> + 350 X</a:t>
            </a:r>
            <a:r>
              <a:rPr lang="es-ES" sz="2800" baseline="-30000" dirty="0" smtClean="0">
                <a:solidFill>
                  <a:srgbClr val="000000"/>
                </a:solidFill>
                <a:latin typeface="Times New Roman" pitchFamily="18" charset="0"/>
                <a:cs typeface="Times New Roman" pitchFamily="18" charset="0"/>
              </a:rPr>
              <a:t>34</a:t>
            </a:r>
            <a:r>
              <a:rPr lang="es-ES" sz="2800" dirty="0" smtClean="0">
                <a:solidFill>
                  <a:srgbClr val="000000"/>
                </a:solidFill>
                <a:latin typeface="Times New Roman" pitchFamily="18" charset="0"/>
                <a:cs typeface="Times New Roman" pitchFamily="18" charset="0"/>
              </a:rPr>
              <a:t> + 350 X</a:t>
            </a:r>
            <a:r>
              <a:rPr lang="es-ES" sz="2800" baseline="-30000" dirty="0" smtClean="0">
                <a:solidFill>
                  <a:srgbClr val="000000"/>
                </a:solidFill>
                <a:latin typeface="Times New Roman" pitchFamily="18" charset="0"/>
                <a:cs typeface="Times New Roman" pitchFamily="18" charset="0"/>
              </a:rPr>
              <a:t>35</a:t>
            </a:r>
            <a:r>
              <a:rPr lang="es-ES" sz="2800" dirty="0" smtClean="0">
                <a:solidFill>
                  <a:srgbClr val="000000"/>
                </a:solidFill>
                <a:latin typeface="Times New Roman" pitchFamily="18" charset="0"/>
                <a:cs typeface="Times New Roman" pitchFamily="18" charset="0"/>
              </a:rPr>
              <a:t> + 50000 Y</a:t>
            </a:r>
            <a:r>
              <a:rPr lang="es-ES" sz="2800" baseline="-30000" dirty="0" smtClean="0">
                <a:solidFill>
                  <a:srgbClr val="000000"/>
                </a:solidFill>
                <a:latin typeface="Times New Roman" pitchFamily="18" charset="0"/>
                <a:cs typeface="Times New Roman" pitchFamily="18" charset="0"/>
              </a:rPr>
              <a:t>1</a:t>
            </a:r>
            <a:r>
              <a:rPr lang="es-ES" sz="2800" dirty="0" smtClean="0">
                <a:solidFill>
                  <a:srgbClr val="000000"/>
                </a:solidFill>
                <a:latin typeface="Times New Roman" pitchFamily="18" charset="0"/>
                <a:cs typeface="Times New Roman" pitchFamily="18" charset="0"/>
              </a:rPr>
              <a:t> + 30000 Y</a:t>
            </a:r>
            <a:r>
              <a:rPr lang="es-ES" sz="2800" baseline="-30000" dirty="0" smtClean="0">
                <a:solidFill>
                  <a:srgbClr val="000000"/>
                </a:solidFill>
                <a:latin typeface="Times New Roman" pitchFamily="18" charset="0"/>
                <a:cs typeface="Times New Roman" pitchFamily="18" charset="0"/>
              </a:rPr>
              <a:t>2</a:t>
            </a:r>
            <a:r>
              <a:rPr lang="es-ES" sz="2800" dirty="0" smtClean="0">
                <a:solidFill>
                  <a:srgbClr val="000000"/>
                </a:solidFill>
                <a:latin typeface="Times New Roman" pitchFamily="18" charset="0"/>
                <a:cs typeface="Times New Roman" pitchFamily="18" charset="0"/>
              </a:rPr>
              <a:t> + 90000 Y</a:t>
            </a:r>
            <a:r>
              <a:rPr lang="es-ES" sz="2800" baseline="-30000" dirty="0" smtClean="0">
                <a:solidFill>
                  <a:srgbClr val="000000"/>
                </a:solidFill>
                <a:latin typeface="Times New Roman" pitchFamily="18" charset="0"/>
                <a:cs typeface="Times New Roman" pitchFamily="18" charset="0"/>
              </a:rPr>
              <a:t>3</a:t>
            </a:r>
          </a:p>
        </p:txBody>
      </p:sp>
      <p:sp>
        <p:nvSpPr>
          <p:cNvPr id="31747" name="Rectangle 5"/>
          <p:cNvSpPr>
            <a:spLocks noGrp="1" noChangeArrowheads="1"/>
          </p:cNvSpPr>
          <p:nvPr>
            <p:ph type="title"/>
          </p:nvPr>
        </p:nvSpPr>
        <p:spPr/>
        <p:txBody>
          <a:bodyPr/>
          <a:lstStyle/>
          <a:p>
            <a:pPr algn="l" eaLnBrk="1" hangingPunct="1"/>
            <a:r>
              <a:rPr lang="es-PE" sz="4000" smtClean="0"/>
              <a:t>2.1 Problema de cargo fijo (4)</a:t>
            </a:r>
            <a:endParaRPr lang="es-ES" sz="40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5 Marcador de número de diapositiva"/>
          <p:cNvSpPr>
            <a:spLocks noGrp="1"/>
          </p:cNvSpPr>
          <p:nvPr>
            <p:ph type="sldNum" sz="quarter" idx="12"/>
          </p:nvPr>
        </p:nvSpPr>
        <p:spPr>
          <a:noFill/>
        </p:spPr>
        <p:txBody>
          <a:bodyPr/>
          <a:lstStyle/>
          <a:p>
            <a:fld id="{E7A82BA3-1E57-4ECD-BAE4-71B41CEA4DB3}" type="slidenum">
              <a:rPr lang="es-ES" smtClean="0"/>
              <a:pPr/>
              <a:t>18</a:t>
            </a:fld>
            <a:endParaRPr lang="es-ES" smtClean="0"/>
          </a:p>
        </p:txBody>
      </p:sp>
      <p:sp>
        <p:nvSpPr>
          <p:cNvPr id="32770" name="Rectangle 2"/>
          <p:cNvSpPr>
            <a:spLocks noGrp="1" noChangeArrowheads="1"/>
          </p:cNvSpPr>
          <p:nvPr>
            <p:ph type="body" idx="1"/>
          </p:nvPr>
        </p:nvSpPr>
        <p:spPr>
          <a:xfrm>
            <a:off x="271463" y="1557338"/>
            <a:ext cx="9283700" cy="4248150"/>
          </a:xfrm>
          <a:solidFill>
            <a:srgbClr val="FFCC00"/>
          </a:solidFill>
        </p:spPr>
        <p:txBody>
          <a:bodyPr/>
          <a:lstStyle/>
          <a:p>
            <a:pPr marL="0" indent="0" eaLnBrk="1" hangingPunct="1">
              <a:buFontTx/>
              <a:buNone/>
            </a:pPr>
            <a:r>
              <a:rPr lang="es-ES" sz="2800" b="1" smtClean="0">
                <a:solidFill>
                  <a:srgbClr val="000000"/>
                </a:solidFill>
                <a:latin typeface="Times New Roman" pitchFamily="18" charset="0"/>
                <a:cs typeface="Times New Roman" pitchFamily="18" charset="0"/>
              </a:rPr>
              <a:t>Problema 3 (continuación)</a:t>
            </a:r>
          </a:p>
          <a:p>
            <a:pPr marL="0" indent="0" algn="just" eaLnBrk="1" hangingPunct="1">
              <a:buFontTx/>
              <a:buNone/>
            </a:pPr>
            <a:r>
              <a:rPr lang="es-ES" sz="2800" u="sng" smtClean="0">
                <a:solidFill>
                  <a:srgbClr val="000000"/>
                </a:solidFill>
                <a:latin typeface="Times New Roman" pitchFamily="18" charset="0"/>
                <a:cs typeface="Times New Roman" pitchFamily="18" charset="0"/>
              </a:rPr>
              <a:t>Restricciones</a:t>
            </a:r>
            <a:endParaRPr lang="es-ES" sz="2800" smtClean="0">
              <a:solidFill>
                <a:srgbClr val="000000"/>
              </a:solidFill>
              <a:latin typeface="Times New Roman" pitchFamily="18" charset="0"/>
              <a:cs typeface="Times New Roman" pitchFamily="18" charset="0"/>
            </a:endParaRPr>
          </a:p>
          <a:p>
            <a:pPr marL="0" indent="0" algn="just" eaLnBrk="1" hangingPunct="1">
              <a:buFontTx/>
              <a:buNone/>
            </a:pPr>
            <a:r>
              <a:rPr lang="es-ES" sz="2800" smtClean="0">
                <a:solidFill>
                  <a:srgbClr val="000000"/>
                </a:solidFill>
                <a:latin typeface="Times New Roman" pitchFamily="18" charset="0"/>
                <a:cs typeface="Times New Roman" pitchFamily="18" charset="0"/>
              </a:rPr>
              <a:t>Requerimientos de los clientes</a:t>
            </a:r>
          </a:p>
          <a:p>
            <a:pPr marL="0" indent="0" algn="just" eaLnBrk="1" hangingPunct="1">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11</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21</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31</a:t>
            </a:r>
            <a:r>
              <a:rPr lang="es-ES" sz="2800" smtClean="0">
                <a:solidFill>
                  <a:srgbClr val="000000"/>
                </a:solidFill>
                <a:latin typeface="Times New Roman" pitchFamily="18" charset="0"/>
                <a:cs typeface="Times New Roman" pitchFamily="18" charset="0"/>
              </a:rPr>
              <a:t> = 75</a:t>
            </a:r>
          </a:p>
          <a:p>
            <a:pPr marL="0" indent="0" algn="just" eaLnBrk="1" hangingPunct="1">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12</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22</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32</a:t>
            </a:r>
            <a:r>
              <a:rPr lang="es-ES" sz="2800" smtClean="0">
                <a:solidFill>
                  <a:srgbClr val="000000"/>
                </a:solidFill>
                <a:latin typeface="Times New Roman" pitchFamily="18" charset="0"/>
                <a:cs typeface="Times New Roman" pitchFamily="18" charset="0"/>
              </a:rPr>
              <a:t> = 50</a:t>
            </a:r>
          </a:p>
          <a:p>
            <a:pPr marL="0" indent="0" algn="just" eaLnBrk="1" hangingPunct="1">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13</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23</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33</a:t>
            </a:r>
            <a:r>
              <a:rPr lang="es-ES" sz="2800" smtClean="0">
                <a:solidFill>
                  <a:srgbClr val="000000"/>
                </a:solidFill>
                <a:latin typeface="Times New Roman" pitchFamily="18" charset="0"/>
                <a:cs typeface="Times New Roman" pitchFamily="18" charset="0"/>
              </a:rPr>
              <a:t> = 35</a:t>
            </a:r>
          </a:p>
          <a:p>
            <a:pPr marL="0" indent="0" algn="just" eaLnBrk="1" hangingPunct="1">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14</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24</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34</a:t>
            </a:r>
            <a:r>
              <a:rPr lang="es-ES" sz="2800" smtClean="0">
                <a:solidFill>
                  <a:srgbClr val="000000"/>
                </a:solidFill>
                <a:latin typeface="Times New Roman" pitchFamily="18" charset="0"/>
                <a:cs typeface="Times New Roman" pitchFamily="18" charset="0"/>
              </a:rPr>
              <a:t> = 75</a:t>
            </a:r>
          </a:p>
          <a:p>
            <a:pPr marL="0" indent="0" algn="just" eaLnBrk="1" hangingPunct="1">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15</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25</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35</a:t>
            </a:r>
            <a:r>
              <a:rPr lang="es-ES" sz="2800" smtClean="0">
                <a:solidFill>
                  <a:srgbClr val="000000"/>
                </a:solidFill>
                <a:latin typeface="Times New Roman" pitchFamily="18" charset="0"/>
                <a:cs typeface="Times New Roman" pitchFamily="18" charset="0"/>
              </a:rPr>
              <a:t> = 35</a:t>
            </a:r>
          </a:p>
        </p:txBody>
      </p:sp>
      <p:sp>
        <p:nvSpPr>
          <p:cNvPr id="32771" name="Rectangle 5"/>
          <p:cNvSpPr>
            <a:spLocks noGrp="1" noChangeArrowheads="1"/>
          </p:cNvSpPr>
          <p:nvPr>
            <p:ph type="title"/>
          </p:nvPr>
        </p:nvSpPr>
        <p:spPr/>
        <p:txBody>
          <a:bodyPr/>
          <a:lstStyle/>
          <a:p>
            <a:pPr algn="l" eaLnBrk="1" hangingPunct="1"/>
            <a:r>
              <a:rPr lang="es-PE" sz="4000" smtClean="0"/>
              <a:t>2.1 Problema de cargo fijo (5)</a:t>
            </a:r>
            <a:endParaRPr lang="es-ES" sz="40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5 Marcador de número de diapositiva"/>
          <p:cNvSpPr>
            <a:spLocks noGrp="1"/>
          </p:cNvSpPr>
          <p:nvPr>
            <p:ph type="sldNum" sz="quarter" idx="12"/>
          </p:nvPr>
        </p:nvSpPr>
        <p:spPr>
          <a:noFill/>
        </p:spPr>
        <p:txBody>
          <a:bodyPr/>
          <a:lstStyle/>
          <a:p>
            <a:fld id="{6604ED6A-CE06-41F8-AEC7-6ED62410C13A}" type="slidenum">
              <a:rPr lang="es-ES" smtClean="0"/>
              <a:pPr/>
              <a:t>19</a:t>
            </a:fld>
            <a:endParaRPr lang="es-ES" smtClean="0"/>
          </a:p>
        </p:txBody>
      </p:sp>
      <p:sp>
        <p:nvSpPr>
          <p:cNvPr id="33794" name="Rectangle 2"/>
          <p:cNvSpPr>
            <a:spLocks noGrp="1" noChangeArrowheads="1"/>
          </p:cNvSpPr>
          <p:nvPr>
            <p:ph type="body" idx="1"/>
          </p:nvPr>
        </p:nvSpPr>
        <p:spPr>
          <a:xfrm>
            <a:off x="271463" y="1557338"/>
            <a:ext cx="9283700" cy="4392612"/>
          </a:xfrm>
          <a:solidFill>
            <a:srgbClr val="FFCC00"/>
          </a:solidFill>
        </p:spPr>
        <p:txBody>
          <a:bodyPr/>
          <a:lstStyle/>
          <a:p>
            <a:pPr marL="0" indent="0" eaLnBrk="1" hangingPunct="1">
              <a:lnSpc>
                <a:spcPct val="90000"/>
              </a:lnSpc>
              <a:buFontTx/>
              <a:buNone/>
            </a:pPr>
            <a:r>
              <a:rPr lang="es-ES" sz="2800" b="1" smtClean="0">
                <a:solidFill>
                  <a:srgbClr val="000000"/>
                </a:solidFill>
                <a:latin typeface="Times New Roman" pitchFamily="18" charset="0"/>
                <a:cs typeface="Times New Roman" pitchFamily="18" charset="0"/>
              </a:rPr>
              <a:t>Problema 3 (continuación)</a:t>
            </a:r>
          </a:p>
          <a:p>
            <a:pPr marL="0" indent="0" algn="just" eaLnBrk="1" hangingPunct="1">
              <a:lnSpc>
                <a:spcPct val="90000"/>
              </a:lnSpc>
              <a:buFontTx/>
              <a:buNone/>
            </a:pPr>
            <a:r>
              <a:rPr lang="es-ES" sz="2800" u="sng" smtClean="0">
                <a:solidFill>
                  <a:srgbClr val="000000"/>
                </a:solidFill>
                <a:latin typeface="Times New Roman" pitchFamily="18" charset="0"/>
                <a:cs typeface="Times New Roman" pitchFamily="18" charset="0"/>
              </a:rPr>
              <a:t>Restricciones</a:t>
            </a:r>
            <a:endParaRPr lang="es-ES" sz="2800" smtClean="0">
              <a:solidFill>
                <a:srgbClr val="000000"/>
              </a:solidFill>
              <a:latin typeface="Times New Roman" pitchFamily="18" charset="0"/>
              <a:cs typeface="Times New Roman" pitchFamily="18" charset="0"/>
            </a:endParaRPr>
          </a:p>
          <a:p>
            <a:pPr marL="0" indent="0" algn="just" eaLnBrk="1" hangingPunct="1">
              <a:lnSpc>
                <a:spcPct val="90000"/>
              </a:lnSpc>
              <a:buFontTx/>
              <a:buNone/>
            </a:pPr>
            <a:r>
              <a:rPr lang="es-ES" sz="2800" smtClean="0">
                <a:solidFill>
                  <a:srgbClr val="000000"/>
                </a:solidFill>
                <a:latin typeface="Times New Roman" pitchFamily="18" charset="0"/>
                <a:cs typeface="Times New Roman" pitchFamily="18" charset="0"/>
              </a:rPr>
              <a:t>Disponibilidad de los almacenes</a:t>
            </a:r>
          </a:p>
          <a:p>
            <a:pPr marL="0" indent="0" algn="just" eaLnBrk="1" hangingPunct="1">
              <a:lnSpc>
                <a:spcPct val="90000"/>
              </a:lnSpc>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11</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12</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13</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14</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15</a:t>
            </a:r>
            <a:r>
              <a:rPr lang="es-ES" sz="2800" smtClean="0">
                <a:solidFill>
                  <a:srgbClr val="000000"/>
                </a:solidFill>
                <a:latin typeface="Times New Roman" pitchFamily="18" charset="0"/>
                <a:cs typeface="Times New Roman" pitchFamily="18" charset="0"/>
              </a:rPr>
              <a:t> – 200 Y</a:t>
            </a:r>
            <a:r>
              <a:rPr lang="es-ES" sz="2800" baseline="-30000" smtClean="0">
                <a:solidFill>
                  <a:srgbClr val="000000"/>
                </a:solidFill>
                <a:latin typeface="Times New Roman" pitchFamily="18" charset="0"/>
                <a:cs typeface="Times New Roman" pitchFamily="18" charset="0"/>
              </a:rPr>
              <a:t>1</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ea typeface="Times New Roman" pitchFamily="18" charset="0"/>
                <a:cs typeface="Courier New" pitchFamily="49" charset="0"/>
                <a:sym typeface="Symbol" pitchFamily="18" charset="2"/>
              </a:rPr>
              <a:t></a:t>
            </a:r>
            <a:r>
              <a:rPr lang="es-ES" sz="2800" smtClean="0">
                <a:solidFill>
                  <a:srgbClr val="000000"/>
                </a:solidFill>
                <a:latin typeface="Times New Roman" pitchFamily="18" charset="0"/>
                <a:cs typeface="Times New Roman" pitchFamily="18" charset="0"/>
              </a:rPr>
              <a:t> 0</a:t>
            </a:r>
          </a:p>
          <a:p>
            <a:pPr marL="0" indent="0" algn="just" eaLnBrk="1" hangingPunct="1">
              <a:lnSpc>
                <a:spcPct val="90000"/>
              </a:lnSpc>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11</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12</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13</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14</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15</a:t>
            </a:r>
            <a:r>
              <a:rPr lang="es-ES" sz="2800" smtClean="0">
                <a:solidFill>
                  <a:srgbClr val="000000"/>
                </a:solidFill>
                <a:latin typeface="Times New Roman" pitchFamily="18" charset="0"/>
                <a:cs typeface="Times New Roman" pitchFamily="18" charset="0"/>
              </a:rPr>
              <a:t> – Y</a:t>
            </a:r>
            <a:r>
              <a:rPr lang="es-ES" sz="2800" baseline="-30000" smtClean="0">
                <a:solidFill>
                  <a:srgbClr val="000000"/>
                </a:solidFill>
                <a:latin typeface="Times New Roman" pitchFamily="18" charset="0"/>
                <a:cs typeface="Times New Roman" pitchFamily="18" charset="0"/>
              </a:rPr>
              <a:t>1</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cs typeface="Times New Roman" pitchFamily="18" charset="0"/>
                <a:sym typeface="Symbol" pitchFamily="18" charset="2"/>
              </a:rPr>
              <a:t></a:t>
            </a:r>
            <a:r>
              <a:rPr lang="es-ES" sz="2800" smtClean="0">
                <a:solidFill>
                  <a:srgbClr val="000000"/>
                </a:solidFill>
                <a:latin typeface="Times New Roman" pitchFamily="18" charset="0"/>
                <a:cs typeface="Times New Roman" pitchFamily="18" charset="0"/>
              </a:rPr>
              <a:t> 0</a:t>
            </a:r>
          </a:p>
          <a:p>
            <a:pPr marL="0" indent="0" algn="just" eaLnBrk="1" hangingPunct="1">
              <a:lnSpc>
                <a:spcPct val="90000"/>
              </a:lnSpc>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21</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22</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23</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24</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25</a:t>
            </a:r>
            <a:r>
              <a:rPr lang="es-ES" sz="2800" smtClean="0">
                <a:solidFill>
                  <a:srgbClr val="000000"/>
                </a:solidFill>
                <a:latin typeface="Times New Roman" pitchFamily="18" charset="0"/>
                <a:cs typeface="Times New Roman" pitchFamily="18" charset="0"/>
              </a:rPr>
              <a:t> – 150 Y</a:t>
            </a:r>
            <a:r>
              <a:rPr lang="es-ES" sz="2800" baseline="-30000" smtClean="0">
                <a:solidFill>
                  <a:srgbClr val="000000"/>
                </a:solidFill>
                <a:latin typeface="Times New Roman" pitchFamily="18" charset="0"/>
                <a:cs typeface="Times New Roman" pitchFamily="18" charset="0"/>
              </a:rPr>
              <a:t>2</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cs typeface="Times New Roman" pitchFamily="18" charset="0"/>
                <a:sym typeface="Symbol" pitchFamily="18" charset="2"/>
              </a:rPr>
              <a:t></a:t>
            </a:r>
            <a:r>
              <a:rPr lang="es-ES" sz="2800" smtClean="0">
                <a:solidFill>
                  <a:srgbClr val="000000"/>
                </a:solidFill>
                <a:latin typeface="Times New Roman" pitchFamily="18" charset="0"/>
                <a:cs typeface="Times New Roman" pitchFamily="18" charset="0"/>
              </a:rPr>
              <a:t> 0</a:t>
            </a:r>
          </a:p>
          <a:p>
            <a:pPr marL="0" indent="0" algn="just" eaLnBrk="1" hangingPunct="1">
              <a:lnSpc>
                <a:spcPct val="90000"/>
              </a:lnSpc>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21</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22</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23</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24</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25</a:t>
            </a:r>
            <a:r>
              <a:rPr lang="es-ES" sz="2800" smtClean="0">
                <a:solidFill>
                  <a:srgbClr val="000000"/>
                </a:solidFill>
                <a:latin typeface="Times New Roman" pitchFamily="18" charset="0"/>
                <a:cs typeface="Times New Roman" pitchFamily="18" charset="0"/>
              </a:rPr>
              <a:t> – Y</a:t>
            </a:r>
            <a:r>
              <a:rPr lang="es-ES" sz="2800" baseline="-30000" smtClean="0">
                <a:solidFill>
                  <a:srgbClr val="000000"/>
                </a:solidFill>
                <a:latin typeface="Times New Roman" pitchFamily="18" charset="0"/>
                <a:cs typeface="Times New Roman" pitchFamily="18" charset="0"/>
              </a:rPr>
              <a:t>2</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cs typeface="Times New Roman" pitchFamily="18" charset="0"/>
                <a:sym typeface="Symbol" pitchFamily="18" charset="2"/>
              </a:rPr>
              <a:t></a:t>
            </a:r>
            <a:r>
              <a:rPr lang="es-ES" sz="2800" smtClean="0">
                <a:solidFill>
                  <a:srgbClr val="000000"/>
                </a:solidFill>
                <a:latin typeface="Times New Roman" pitchFamily="18" charset="0"/>
                <a:cs typeface="Times New Roman" pitchFamily="18" charset="0"/>
              </a:rPr>
              <a:t> 0</a:t>
            </a:r>
          </a:p>
          <a:p>
            <a:pPr marL="0" indent="0" algn="just" eaLnBrk="1" hangingPunct="1">
              <a:lnSpc>
                <a:spcPct val="90000"/>
              </a:lnSpc>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31</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32</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33</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34</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35</a:t>
            </a:r>
            <a:r>
              <a:rPr lang="es-ES" sz="2800" smtClean="0">
                <a:solidFill>
                  <a:srgbClr val="000000"/>
                </a:solidFill>
                <a:latin typeface="Times New Roman" pitchFamily="18" charset="0"/>
                <a:cs typeface="Times New Roman" pitchFamily="18" charset="0"/>
              </a:rPr>
              <a:t> – 300 Y</a:t>
            </a:r>
            <a:r>
              <a:rPr lang="es-ES" sz="2800" baseline="-30000" smtClean="0">
                <a:solidFill>
                  <a:srgbClr val="000000"/>
                </a:solidFill>
                <a:latin typeface="Times New Roman" pitchFamily="18" charset="0"/>
                <a:cs typeface="Times New Roman" pitchFamily="18" charset="0"/>
              </a:rPr>
              <a:t>3</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cs typeface="Times New Roman" pitchFamily="18" charset="0"/>
                <a:sym typeface="Symbol" pitchFamily="18" charset="2"/>
              </a:rPr>
              <a:t></a:t>
            </a:r>
            <a:r>
              <a:rPr lang="es-ES" sz="2800" smtClean="0">
                <a:solidFill>
                  <a:srgbClr val="000000"/>
                </a:solidFill>
                <a:latin typeface="Times New Roman" pitchFamily="18" charset="0"/>
                <a:cs typeface="Times New Roman" pitchFamily="18" charset="0"/>
              </a:rPr>
              <a:t> 0</a:t>
            </a:r>
          </a:p>
          <a:p>
            <a:pPr marL="0" indent="0" algn="just" eaLnBrk="1" hangingPunct="1">
              <a:lnSpc>
                <a:spcPct val="90000"/>
              </a:lnSpc>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31</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32</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33</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34</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35</a:t>
            </a:r>
            <a:r>
              <a:rPr lang="es-ES" sz="2800" smtClean="0">
                <a:solidFill>
                  <a:srgbClr val="000000"/>
                </a:solidFill>
                <a:latin typeface="Times New Roman" pitchFamily="18" charset="0"/>
                <a:cs typeface="Times New Roman" pitchFamily="18" charset="0"/>
              </a:rPr>
              <a:t> – Y</a:t>
            </a:r>
            <a:r>
              <a:rPr lang="es-ES" sz="2800" baseline="-30000" smtClean="0">
                <a:solidFill>
                  <a:srgbClr val="000000"/>
                </a:solidFill>
                <a:latin typeface="Times New Roman" pitchFamily="18" charset="0"/>
                <a:cs typeface="Times New Roman" pitchFamily="18" charset="0"/>
              </a:rPr>
              <a:t>3</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cs typeface="Times New Roman" pitchFamily="18" charset="0"/>
                <a:sym typeface="Symbol" pitchFamily="18" charset="2"/>
              </a:rPr>
              <a:t></a:t>
            </a:r>
            <a:r>
              <a:rPr lang="es-ES" sz="2800" smtClean="0">
                <a:solidFill>
                  <a:srgbClr val="000000"/>
                </a:solidFill>
                <a:latin typeface="Times New Roman" pitchFamily="18" charset="0"/>
                <a:cs typeface="Times New Roman" pitchFamily="18" charset="0"/>
              </a:rPr>
              <a:t> 0</a:t>
            </a:r>
          </a:p>
        </p:txBody>
      </p:sp>
      <p:sp>
        <p:nvSpPr>
          <p:cNvPr id="33795" name="Rectangle 5"/>
          <p:cNvSpPr>
            <a:spLocks noGrp="1" noChangeArrowheads="1"/>
          </p:cNvSpPr>
          <p:nvPr>
            <p:ph type="title"/>
          </p:nvPr>
        </p:nvSpPr>
        <p:spPr/>
        <p:txBody>
          <a:bodyPr/>
          <a:lstStyle/>
          <a:p>
            <a:pPr algn="l" eaLnBrk="1" hangingPunct="1"/>
            <a:r>
              <a:rPr lang="es-PE" sz="4000" smtClean="0"/>
              <a:t>2.1 Problema de cargo fijo (6)</a:t>
            </a:r>
            <a:endParaRPr lang="es-ES" sz="40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5 Marcador de número de diapositiva"/>
          <p:cNvSpPr>
            <a:spLocks noGrp="1"/>
          </p:cNvSpPr>
          <p:nvPr>
            <p:ph type="sldNum" sz="quarter" idx="12"/>
          </p:nvPr>
        </p:nvSpPr>
        <p:spPr>
          <a:noFill/>
        </p:spPr>
        <p:txBody>
          <a:bodyPr/>
          <a:lstStyle/>
          <a:p>
            <a:fld id="{E6A295D7-21A2-4E86-B964-7EBA1C43421B}" type="slidenum">
              <a:rPr lang="es-ES" smtClean="0"/>
              <a:pPr/>
              <a:t>2</a:t>
            </a:fld>
            <a:endParaRPr lang="es-ES" smtClean="0"/>
          </a:p>
        </p:txBody>
      </p:sp>
      <p:sp>
        <p:nvSpPr>
          <p:cNvPr id="16386" name="Rectangle 2"/>
          <p:cNvSpPr>
            <a:spLocks noGrp="1" noChangeArrowheads="1"/>
          </p:cNvSpPr>
          <p:nvPr>
            <p:ph type="title"/>
          </p:nvPr>
        </p:nvSpPr>
        <p:spPr/>
        <p:txBody>
          <a:bodyPr/>
          <a:lstStyle/>
          <a:p>
            <a:pPr eaLnBrk="1" hangingPunct="1"/>
            <a:r>
              <a:rPr lang="es-ES" smtClean="0"/>
              <a:t>ÍNDICE</a:t>
            </a:r>
          </a:p>
        </p:txBody>
      </p:sp>
      <p:sp>
        <p:nvSpPr>
          <p:cNvPr id="16387" name="Rectangle 3"/>
          <p:cNvSpPr>
            <a:spLocks noGrp="1" noChangeArrowheads="1"/>
          </p:cNvSpPr>
          <p:nvPr>
            <p:ph type="body" idx="1"/>
          </p:nvPr>
        </p:nvSpPr>
        <p:spPr/>
        <p:txBody>
          <a:bodyPr/>
          <a:lstStyle/>
          <a:p>
            <a:pPr marL="609600" indent="-609600" eaLnBrk="1" hangingPunct="1">
              <a:buFontTx/>
              <a:buAutoNum type="arabicPeriod"/>
            </a:pPr>
            <a:r>
              <a:rPr lang="es-ES" smtClean="0"/>
              <a:t>Clasificación de los problemas de programación entera.</a:t>
            </a:r>
          </a:p>
          <a:p>
            <a:pPr marL="609600" indent="-609600" eaLnBrk="1" hangingPunct="1">
              <a:buFontTx/>
              <a:buAutoNum type="arabicPeriod"/>
            </a:pPr>
            <a:r>
              <a:rPr lang="es-ES" smtClean="0"/>
              <a:t>Aplicaciones de programación entera.</a:t>
            </a:r>
          </a:p>
          <a:p>
            <a:pPr marL="609600" indent="-609600" eaLnBrk="1" hangingPunct="1">
              <a:buFontTx/>
              <a:buAutoNum type="arabicPeriod"/>
            </a:pPr>
            <a:r>
              <a:rPr lang="es-PE" smtClean="0"/>
              <a:t>Solución computacional de problemas de programación entera.</a:t>
            </a:r>
            <a:endParaRPr lang="es-E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5 Marcador de número de diapositiva"/>
          <p:cNvSpPr>
            <a:spLocks noGrp="1"/>
          </p:cNvSpPr>
          <p:nvPr>
            <p:ph type="sldNum" sz="quarter" idx="12"/>
          </p:nvPr>
        </p:nvSpPr>
        <p:spPr>
          <a:noFill/>
        </p:spPr>
        <p:txBody>
          <a:bodyPr/>
          <a:lstStyle/>
          <a:p>
            <a:fld id="{A5C80969-562B-497A-950B-0D3B61A7B50C}" type="slidenum">
              <a:rPr lang="es-ES" smtClean="0"/>
              <a:pPr/>
              <a:t>20</a:t>
            </a:fld>
            <a:endParaRPr lang="es-ES" smtClean="0"/>
          </a:p>
        </p:txBody>
      </p:sp>
      <p:sp>
        <p:nvSpPr>
          <p:cNvPr id="34818" name="Rectangle 2"/>
          <p:cNvSpPr>
            <a:spLocks noGrp="1" noChangeArrowheads="1"/>
          </p:cNvSpPr>
          <p:nvPr>
            <p:ph type="body" idx="1"/>
          </p:nvPr>
        </p:nvSpPr>
        <p:spPr>
          <a:xfrm>
            <a:off x="271463" y="1557338"/>
            <a:ext cx="9283700" cy="2232025"/>
          </a:xfrm>
          <a:solidFill>
            <a:srgbClr val="FFCC00"/>
          </a:solidFill>
        </p:spPr>
        <p:txBody>
          <a:bodyPr/>
          <a:lstStyle/>
          <a:p>
            <a:pPr marL="0" indent="0" eaLnBrk="1" hangingPunct="1">
              <a:buFontTx/>
              <a:buNone/>
            </a:pPr>
            <a:r>
              <a:rPr lang="es-ES" sz="2800" b="1" smtClean="0">
                <a:solidFill>
                  <a:srgbClr val="000000"/>
                </a:solidFill>
                <a:latin typeface="Times New Roman" pitchFamily="18" charset="0"/>
                <a:cs typeface="Times New Roman" pitchFamily="18" charset="0"/>
              </a:rPr>
              <a:t>Problema 3 (continuación)</a:t>
            </a:r>
          </a:p>
          <a:p>
            <a:pPr marL="0" indent="0" algn="just" eaLnBrk="1" hangingPunct="1">
              <a:buFontTx/>
              <a:buNone/>
            </a:pPr>
            <a:r>
              <a:rPr lang="es-ES" sz="2800" u="sng" smtClean="0">
                <a:solidFill>
                  <a:srgbClr val="000000"/>
                </a:solidFill>
                <a:latin typeface="Times New Roman" pitchFamily="18" charset="0"/>
                <a:cs typeface="Times New Roman" pitchFamily="18" charset="0"/>
              </a:rPr>
              <a:t>Rango de existencia</a:t>
            </a:r>
            <a:endParaRPr lang="es-ES" sz="2800" smtClean="0">
              <a:solidFill>
                <a:srgbClr val="000000"/>
              </a:solidFill>
              <a:latin typeface="Times New Roman" pitchFamily="18" charset="0"/>
              <a:cs typeface="Times New Roman" pitchFamily="18" charset="0"/>
            </a:endParaRPr>
          </a:p>
          <a:p>
            <a:pPr marL="0" indent="0" algn="just" eaLnBrk="1" hangingPunct="1">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ij</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ea typeface="Times New Roman" pitchFamily="18" charset="0"/>
                <a:cs typeface="Courier New" pitchFamily="49" charset="0"/>
                <a:sym typeface="Symbol" pitchFamily="18" charset="2"/>
              </a:rPr>
              <a:t></a:t>
            </a:r>
            <a:r>
              <a:rPr lang="es-ES" sz="2800" smtClean="0">
                <a:solidFill>
                  <a:srgbClr val="000000"/>
                </a:solidFill>
                <a:latin typeface="Times New Roman" pitchFamily="18" charset="0"/>
                <a:cs typeface="Times New Roman" pitchFamily="18" charset="0"/>
              </a:rPr>
              <a:t> 0 y enteros</a:t>
            </a:r>
          </a:p>
          <a:p>
            <a:pPr marL="0" indent="0" algn="just" eaLnBrk="1" hangingPunct="1">
              <a:buFontTx/>
              <a:buNone/>
            </a:pPr>
            <a:r>
              <a:rPr lang="es-ES" sz="2800" smtClean="0">
                <a:solidFill>
                  <a:srgbClr val="000000"/>
                </a:solidFill>
                <a:latin typeface="Times New Roman" pitchFamily="18" charset="0"/>
                <a:cs typeface="Times New Roman" pitchFamily="18" charset="0"/>
              </a:rPr>
              <a:t>Y</a:t>
            </a:r>
            <a:r>
              <a:rPr lang="es-ES" sz="2800" baseline="-30000" smtClean="0">
                <a:solidFill>
                  <a:srgbClr val="000000"/>
                </a:solidFill>
                <a:latin typeface="Times New Roman" pitchFamily="18" charset="0"/>
                <a:cs typeface="Times New Roman" pitchFamily="18" charset="0"/>
              </a:rPr>
              <a:t>i</a:t>
            </a:r>
            <a:r>
              <a:rPr lang="es-ES" sz="2800" smtClean="0">
                <a:solidFill>
                  <a:srgbClr val="000000"/>
                </a:solidFill>
                <a:latin typeface="Times New Roman" pitchFamily="18" charset="0"/>
                <a:cs typeface="Times New Roman" pitchFamily="18" charset="0"/>
              </a:rPr>
              <a:t> = 0 ó 1</a:t>
            </a:r>
          </a:p>
        </p:txBody>
      </p:sp>
      <p:sp>
        <p:nvSpPr>
          <p:cNvPr id="34819" name="Rectangle 5"/>
          <p:cNvSpPr>
            <a:spLocks noGrp="1" noChangeArrowheads="1"/>
          </p:cNvSpPr>
          <p:nvPr>
            <p:ph type="title"/>
          </p:nvPr>
        </p:nvSpPr>
        <p:spPr/>
        <p:txBody>
          <a:bodyPr/>
          <a:lstStyle/>
          <a:p>
            <a:pPr algn="l" eaLnBrk="1" hangingPunct="1"/>
            <a:r>
              <a:rPr lang="es-PE" sz="4000" smtClean="0"/>
              <a:t>2.1 Problema de cargo fijo (7)</a:t>
            </a:r>
            <a:endParaRPr lang="es-ES" sz="40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5 Marcador de número de diapositiva"/>
          <p:cNvSpPr>
            <a:spLocks noGrp="1"/>
          </p:cNvSpPr>
          <p:nvPr>
            <p:ph type="sldNum" sz="quarter" idx="12"/>
          </p:nvPr>
        </p:nvSpPr>
        <p:spPr>
          <a:noFill/>
        </p:spPr>
        <p:txBody>
          <a:bodyPr/>
          <a:lstStyle/>
          <a:p>
            <a:fld id="{3101A998-CD9C-4ED1-B4AA-3BCEF12C7269}" type="slidenum">
              <a:rPr lang="es-ES" smtClean="0"/>
              <a:pPr/>
              <a:t>21</a:t>
            </a:fld>
            <a:endParaRPr lang="es-ES" smtClean="0"/>
          </a:p>
        </p:txBody>
      </p:sp>
      <p:sp>
        <p:nvSpPr>
          <p:cNvPr id="35842" name="Rectangle 2"/>
          <p:cNvSpPr>
            <a:spLocks noGrp="1" noChangeArrowheads="1"/>
          </p:cNvSpPr>
          <p:nvPr>
            <p:ph type="title"/>
          </p:nvPr>
        </p:nvSpPr>
        <p:spPr>
          <a:xfrm>
            <a:off x="495300" y="188913"/>
            <a:ext cx="8902700" cy="1228725"/>
          </a:xfrm>
        </p:spPr>
        <p:txBody>
          <a:bodyPr anchor="b"/>
          <a:lstStyle/>
          <a:p>
            <a:pPr algn="l" eaLnBrk="1" hangingPunct="1"/>
            <a:r>
              <a:rPr lang="es-PE" sz="4000" smtClean="0"/>
              <a:t>2.2 Problema de recubrimiento de conjuntos (1)</a:t>
            </a:r>
            <a:endParaRPr lang="es-ES" sz="4000" smtClean="0"/>
          </a:p>
        </p:txBody>
      </p:sp>
      <p:sp>
        <p:nvSpPr>
          <p:cNvPr id="35843" name="Rectangle 3"/>
          <p:cNvSpPr>
            <a:spLocks noGrp="1" noChangeArrowheads="1"/>
          </p:cNvSpPr>
          <p:nvPr>
            <p:ph type="body" idx="1"/>
          </p:nvPr>
        </p:nvSpPr>
        <p:spPr>
          <a:xfrm>
            <a:off x="350838" y="1557338"/>
            <a:ext cx="9204325" cy="4608512"/>
          </a:xfrm>
          <a:solidFill>
            <a:srgbClr val="CCFF33"/>
          </a:solidFill>
        </p:spPr>
        <p:txBody>
          <a:bodyPr/>
          <a:lstStyle/>
          <a:p>
            <a:pPr marL="0" indent="0" eaLnBrk="1" hangingPunct="1">
              <a:lnSpc>
                <a:spcPct val="80000"/>
              </a:lnSpc>
              <a:buFontTx/>
              <a:buNone/>
            </a:pPr>
            <a:r>
              <a:rPr lang="es-ES" sz="2800" b="1" smtClean="0">
                <a:latin typeface="Times New Roman" pitchFamily="18" charset="0"/>
              </a:rPr>
              <a:t>Problema 4</a:t>
            </a:r>
          </a:p>
          <a:p>
            <a:pPr marL="0" indent="0" eaLnBrk="1" hangingPunct="1">
              <a:lnSpc>
                <a:spcPct val="80000"/>
              </a:lnSpc>
              <a:buFontTx/>
              <a:buNone/>
            </a:pPr>
            <a:r>
              <a:rPr lang="es-PE" sz="2800" smtClean="0">
                <a:latin typeface="Times New Roman" pitchFamily="18" charset="0"/>
              </a:rPr>
              <a:t>El área metropolitana de Lima,  ha recibido una donación para construir un conjunto de instalaciones nuevas para el tratamiento de drogadictos. Para ello se ha dividido el área en siete zonas y están considerando cinco posibles lugares para ubicar los centros de tratamiento de drogadictos.</a:t>
            </a:r>
          </a:p>
          <a:p>
            <a:pPr marL="0" indent="0" eaLnBrk="1" hangingPunct="1">
              <a:lnSpc>
                <a:spcPct val="80000"/>
              </a:lnSpc>
              <a:buFontTx/>
              <a:buNone/>
            </a:pPr>
            <a:r>
              <a:rPr lang="es-PE" sz="2800" smtClean="0">
                <a:latin typeface="Times New Roman" pitchFamily="18" charset="0"/>
              </a:rPr>
              <a:t>La siguiente tabla muestra las regiones, los posibles centros y los costos estimados para construir cada centro de tratamiento.</a:t>
            </a:r>
          </a:p>
          <a:p>
            <a:pPr marL="0" indent="0" eaLnBrk="1" hangingPunct="1">
              <a:lnSpc>
                <a:spcPct val="80000"/>
              </a:lnSpc>
              <a:buFontTx/>
              <a:buNone/>
            </a:pPr>
            <a:endParaRPr lang="es-PE" sz="2800" smtClean="0">
              <a:latin typeface="Times New Roman" pitchFamily="18" charset="0"/>
            </a:endParaRPr>
          </a:p>
          <a:p>
            <a:pPr marL="0" indent="0" eaLnBrk="1" hangingPunct="1">
              <a:lnSpc>
                <a:spcPct val="80000"/>
              </a:lnSpc>
              <a:buFontTx/>
              <a:buNone/>
            </a:pPr>
            <a:r>
              <a:rPr lang="es-ES" sz="2800" smtClean="0">
                <a:latin typeface="Times New Roman" pitchFamily="18" charset="0"/>
              </a:rPr>
              <a:t>Se desea elegir los centros que deben construirse para que se atiendan todas las zonas.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5 Marcador de número de diapositiva"/>
          <p:cNvSpPr>
            <a:spLocks noGrp="1"/>
          </p:cNvSpPr>
          <p:nvPr>
            <p:ph type="sldNum" sz="quarter" idx="12"/>
          </p:nvPr>
        </p:nvSpPr>
        <p:spPr>
          <a:noFill/>
        </p:spPr>
        <p:txBody>
          <a:bodyPr/>
          <a:lstStyle/>
          <a:p>
            <a:fld id="{0B9B2776-554C-47E4-8761-5EF4A56F48B2}" type="slidenum">
              <a:rPr lang="es-ES" smtClean="0"/>
              <a:pPr/>
              <a:t>22</a:t>
            </a:fld>
            <a:endParaRPr lang="es-ES" smtClean="0"/>
          </a:p>
        </p:txBody>
      </p:sp>
      <p:sp>
        <p:nvSpPr>
          <p:cNvPr id="36866" name="Rectangle 3"/>
          <p:cNvSpPr>
            <a:spLocks noGrp="1" noChangeArrowheads="1"/>
          </p:cNvSpPr>
          <p:nvPr>
            <p:ph type="body" idx="1"/>
          </p:nvPr>
        </p:nvSpPr>
        <p:spPr>
          <a:xfrm>
            <a:off x="350838" y="1557338"/>
            <a:ext cx="9204325" cy="576262"/>
          </a:xfrm>
          <a:solidFill>
            <a:schemeClr val="bg1"/>
          </a:solidFill>
        </p:spPr>
        <p:txBody>
          <a:bodyPr/>
          <a:lstStyle/>
          <a:p>
            <a:pPr marL="0" indent="0" eaLnBrk="1" hangingPunct="1">
              <a:buFontTx/>
              <a:buNone/>
            </a:pPr>
            <a:r>
              <a:rPr lang="es-ES" sz="2800" b="1" smtClean="0">
                <a:latin typeface="Times New Roman" pitchFamily="18" charset="0"/>
              </a:rPr>
              <a:t>Problema 4 (continuación)</a:t>
            </a:r>
          </a:p>
          <a:p>
            <a:pPr marL="0" indent="0" eaLnBrk="1" hangingPunct="1">
              <a:buFontTx/>
              <a:buNone/>
            </a:pPr>
            <a:endParaRPr lang="es-ES" sz="2800" smtClean="0">
              <a:latin typeface="Times New Roman" pitchFamily="18" charset="0"/>
            </a:endParaRPr>
          </a:p>
        </p:txBody>
      </p:sp>
      <p:graphicFrame>
        <p:nvGraphicFramePr>
          <p:cNvPr id="309646" name="Group 398"/>
          <p:cNvGraphicFramePr>
            <a:graphicFrameLocks noGrp="1"/>
          </p:cNvGraphicFramePr>
          <p:nvPr/>
        </p:nvGraphicFramePr>
        <p:xfrm>
          <a:off x="560388" y="2339975"/>
          <a:ext cx="8712200" cy="4267200"/>
        </p:xfrm>
        <a:graphic>
          <a:graphicData uri="http://schemas.openxmlformats.org/drawingml/2006/table">
            <a:tbl>
              <a:tblPr/>
              <a:tblGrid>
                <a:gridCol w="1439862">
                  <a:extLst>
                    <a:ext uri="{9D8B030D-6E8A-4147-A177-3AD203B41FA5}">
                      <a16:colId xmlns:a16="http://schemas.microsoft.com/office/drawing/2014/main" val="20000"/>
                    </a:ext>
                  </a:extLst>
                </a:gridCol>
                <a:gridCol w="1417638">
                  <a:extLst>
                    <a:ext uri="{9D8B030D-6E8A-4147-A177-3AD203B41FA5}">
                      <a16:colId xmlns:a16="http://schemas.microsoft.com/office/drawing/2014/main" val="20001"/>
                    </a:ext>
                  </a:extLst>
                </a:gridCol>
                <a:gridCol w="1373187">
                  <a:extLst>
                    <a:ext uri="{9D8B030D-6E8A-4147-A177-3AD203B41FA5}">
                      <a16:colId xmlns:a16="http://schemas.microsoft.com/office/drawing/2014/main" val="20002"/>
                    </a:ext>
                  </a:extLst>
                </a:gridCol>
                <a:gridCol w="1373188">
                  <a:extLst>
                    <a:ext uri="{9D8B030D-6E8A-4147-A177-3AD203B41FA5}">
                      <a16:colId xmlns:a16="http://schemas.microsoft.com/office/drawing/2014/main" val="20003"/>
                    </a:ext>
                  </a:extLst>
                </a:gridCol>
                <a:gridCol w="1538287">
                  <a:extLst>
                    <a:ext uri="{9D8B030D-6E8A-4147-A177-3AD203B41FA5}">
                      <a16:colId xmlns:a16="http://schemas.microsoft.com/office/drawing/2014/main" val="20004"/>
                    </a:ext>
                  </a:extLst>
                </a:gridCol>
                <a:gridCol w="1570038">
                  <a:extLst>
                    <a:ext uri="{9D8B030D-6E8A-4147-A177-3AD203B41FA5}">
                      <a16:colId xmlns:a16="http://schemas.microsoft.com/office/drawing/2014/main" val="20005"/>
                    </a:ext>
                  </a:extLst>
                </a:gridCol>
              </a:tblGrid>
              <a:tr h="344488">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2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Zonas</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Centros Posibles</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hMerge="1">
                  <a:txBody>
                    <a:bodyPr/>
                    <a:lstStyle/>
                    <a:p>
                      <a:endParaRPr lang="es-PE"/>
                    </a:p>
                  </a:txBody>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0000"/>
                  </a:ext>
                </a:extLst>
              </a:tr>
              <a:tr h="244475">
                <a:tc vMerge="1">
                  <a:txBody>
                    <a:bodyPr/>
                    <a:lstStyle/>
                    <a:p>
                      <a:endParaRPr lang="es-PE"/>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Surquillo</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Comas</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Barranco</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Villa El Salvador</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La Victoria</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extLst>
                  <a:ext uri="{0D108BD9-81ED-4DB2-BD59-A6C34878D82A}">
                    <a16:rowId xmlns:a16="http://schemas.microsoft.com/office/drawing/2014/main" val="10001"/>
                  </a:ext>
                </a:extLst>
              </a:tr>
              <a:tr h="346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I</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X</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X</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X</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sym typeface="Symbol" pitchFamily="18"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X</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2"/>
                  </a:ext>
                </a:extLst>
              </a:tr>
              <a:tr h="346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II</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sym typeface="Symbol" pitchFamily="18"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sym typeface="Symbol" pitchFamily="18"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X</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X</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sym typeface="Symbol" pitchFamily="18"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3"/>
                  </a:ext>
                </a:extLst>
              </a:tr>
              <a:tr h="346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III</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sym typeface="Symbol" pitchFamily="18"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X</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sym typeface="Symbol" pitchFamily="18"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sym typeface="Symbol" pitchFamily="18"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X</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4"/>
                  </a:ext>
                </a:extLst>
              </a:tr>
              <a:tr h="347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IV</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X</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sym typeface="Symbol" pitchFamily="18"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X</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X</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X</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5"/>
                  </a:ext>
                </a:extLst>
              </a:tr>
              <a:tr h="346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V</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sym typeface="Symbol" pitchFamily="18"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X</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sym typeface="Symbol" pitchFamily="18"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X</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X</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6"/>
                  </a:ext>
                </a:extLst>
              </a:tr>
              <a:tr h="344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VI</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X</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sym typeface="Symbol" pitchFamily="18"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X</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sym typeface="Symbol" pitchFamily="18"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sym typeface="Symbol" pitchFamily="18"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7"/>
                  </a:ext>
                </a:extLst>
              </a:tr>
              <a:tr h="347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VII</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sym typeface="Symbol" pitchFamily="18"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ea typeface="Times New Roman" pitchFamily="18" charset="0"/>
                          <a:cs typeface="Courier New" pitchFamily="49" charset="0"/>
                          <a:sym typeface="Symbol" pitchFamily="18"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X</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X</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X</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8"/>
                  </a:ext>
                </a:extLst>
              </a:tr>
              <a:tr h="346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Costos</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I/. 400,000</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I/. 250,000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I/. 350,000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I/. 200,000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I/. 500,000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9"/>
                  </a:ext>
                </a:extLst>
              </a:tr>
            </a:tbl>
          </a:graphicData>
        </a:graphic>
      </p:graphicFrame>
      <p:sp>
        <p:nvSpPr>
          <p:cNvPr id="36941" name="Rectangle 384"/>
          <p:cNvSpPr>
            <a:spLocks noGrp="1" noChangeArrowheads="1"/>
          </p:cNvSpPr>
          <p:nvPr>
            <p:ph type="title"/>
          </p:nvPr>
        </p:nvSpPr>
        <p:spPr>
          <a:xfrm>
            <a:off x="495300" y="188913"/>
            <a:ext cx="8902700" cy="1228725"/>
          </a:xfrm>
        </p:spPr>
        <p:txBody>
          <a:bodyPr anchor="b"/>
          <a:lstStyle/>
          <a:p>
            <a:pPr algn="l" eaLnBrk="1" hangingPunct="1"/>
            <a:r>
              <a:rPr lang="es-PE" sz="4000" smtClean="0"/>
              <a:t>2.2 Problema de recubrimiento de conjuntos (2)</a:t>
            </a:r>
            <a:endParaRPr lang="es-ES" sz="40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5 Marcador de número de diapositiva"/>
          <p:cNvSpPr>
            <a:spLocks noGrp="1"/>
          </p:cNvSpPr>
          <p:nvPr>
            <p:ph type="sldNum" sz="quarter" idx="12"/>
          </p:nvPr>
        </p:nvSpPr>
        <p:spPr>
          <a:noFill/>
        </p:spPr>
        <p:txBody>
          <a:bodyPr/>
          <a:lstStyle/>
          <a:p>
            <a:fld id="{DD3C509C-9E92-4D3B-B142-0C817E89503D}" type="slidenum">
              <a:rPr lang="es-ES" smtClean="0"/>
              <a:pPr/>
              <a:t>23</a:t>
            </a:fld>
            <a:endParaRPr lang="es-ES" smtClean="0"/>
          </a:p>
        </p:txBody>
      </p:sp>
      <p:sp>
        <p:nvSpPr>
          <p:cNvPr id="37890" name="Rectangle 3"/>
          <p:cNvSpPr>
            <a:spLocks noGrp="1" noChangeArrowheads="1"/>
          </p:cNvSpPr>
          <p:nvPr>
            <p:ph type="body" idx="1"/>
          </p:nvPr>
        </p:nvSpPr>
        <p:spPr>
          <a:xfrm>
            <a:off x="488950" y="1557338"/>
            <a:ext cx="9096375" cy="4319587"/>
          </a:xfrm>
          <a:solidFill>
            <a:srgbClr val="FFCC00"/>
          </a:solidFill>
        </p:spPr>
        <p:txBody>
          <a:bodyPr/>
          <a:lstStyle/>
          <a:p>
            <a:pPr marL="0" indent="0" eaLnBrk="1" hangingPunct="1">
              <a:buFontTx/>
              <a:buNone/>
            </a:pPr>
            <a:r>
              <a:rPr lang="es-ES" sz="2800" b="1" smtClean="0">
                <a:latin typeface="Times New Roman" pitchFamily="18" charset="0"/>
              </a:rPr>
              <a:t>Problema 4 (continuación)</a:t>
            </a:r>
          </a:p>
          <a:p>
            <a:pPr marL="0" indent="0" eaLnBrk="1" hangingPunct="1">
              <a:buFontTx/>
              <a:buNone/>
            </a:pPr>
            <a:r>
              <a:rPr lang="es-ES" sz="2800" u="sng" smtClean="0">
                <a:latin typeface="Times New Roman" pitchFamily="18" charset="0"/>
              </a:rPr>
              <a:t>Variables de decisión</a:t>
            </a:r>
            <a:endParaRPr lang="es-ES" sz="2800" smtClean="0">
              <a:latin typeface="Times New Roman" pitchFamily="18" charset="0"/>
            </a:endParaRPr>
          </a:p>
          <a:p>
            <a:pPr marL="0" indent="0" eaLnBrk="1" hangingPunct="1">
              <a:buFontTx/>
              <a:buNone/>
            </a:pPr>
            <a:r>
              <a:rPr lang="es-ES" sz="2800" smtClean="0">
                <a:latin typeface="Times New Roman" pitchFamily="18" charset="0"/>
              </a:rPr>
              <a:t>X</a:t>
            </a:r>
            <a:r>
              <a:rPr lang="es-ES" sz="2800" baseline="-25000" smtClean="0">
                <a:latin typeface="Times New Roman" pitchFamily="18" charset="0"/>
              </a:rPr>
              <a:t>j</a:t>
            </a:r>
            <a:r>
              <a:rPr lang="es-ES" sz="2800" smtClean="0">
                <a:latin typeface="Times New Roman" pitchFamily="18" charset="0"/>
              </a:rPr>
              <a:t>: decisión de construir o no un centro en la zona j</a:t>
            </a:r>
          </a:p>
          <a:p>
            <a:pPr marL="0" indent="0" eaLnBrk="1" hangingPunct="1">
              <a:buFontTx/>
              <a:buNone/>
            </a:pPr>
            <a:r>
              <a:rPr lang="es-ES" sz="2800" smtClean="0">
                <a:latin typeface="Times New Roman" pitchFamily="18" charset="0"/>
              </a:rPr>
              <a:t>Donde j = 1, 2, 3, 4, 5 (1 = Surquillo, 2 = Comas, 3 = Barranco, 4 = Villa El Salvador, 5 = La Victoria)</a:t>
            </a:r>
            <a:endParaRPr lang="es-ES" sz="2800" u="sng" smtClean="0">
              <a:latin typeface="Times New Roman" pitchFamily="18" charset="0"/>
            </a:endParaRPr>
          </a:p>
          <a:p>
            <a:pPr marL="0" indent="0" eaLnBrk="1" hangingPunct="1">
              <a:buFontTx/>
              <a:buNone/>
            </a:pPr>
            <a:r>
              <a:rPr lang="es-ES" sz="2800" u="sng" smtClean="0">
                <a:latin typeface="Times New Roman" pitchFamily="18" charset="0"/>
              </a:rPr>
              <a:t>Función Objetivo</a:t>
            </a:r>
            <a:endParaRPr lang="es-ES" sz="2800" smtClean="0">
              <a:latin typeface="Times New Roman" pitchFamily="18" charset="0"/>
            </a:endParaRPr>
          </a:p>
          <a:p>
            <a:pPr marL="0" indent="0" eaLnBrk="1" hangingPunct="1">
              <a:buFontTx/>
              <a:buNone/>
            </a:pPr>
            <a:r>
              <a:rPr lang="es-ES" sz="2800" smtClean="0">
                <a:latin typeface="Times New Roman" pitchFamily="18" charset="0"/>
              </a:rPr>
              <a:t>Minimizar costos</a:t>
            </a:r>
          </a:p>
          <a:p>
            <a:pPr marL="0" indent="0" eaLnBrk="1" hangingPunct="1">
              <a:buFontTx/>
              <a:buNone/>
            </a:pPr>
            <a:r>
              <a:rPr lang="es-ES" sz="2800" smtClean="0">
                <a:latin typeface="Times New Roman" pitchFamily="18" charset="0"/>
              </a:rPr>
              <a:t>Minimizar  Z = 400 X</a:t>
            </a:r>
            <a:r>
              <a:rPr lang="es-ES" sz="2800" baseline="-25000" smtClean="0">
                <a:latin typeface="Times New Roman" pitchFamily="18" charset="0"/>
              </a:rPr>
              <a:t>1</a:t>
            </a:r>
            <a:r>
              <a:rPr lang="es-ES" sz="2800" smtClean="0">
                <a:latin typeface="Times New Roman" pitchFamily="18" charset="0"/>
              </a:rPr>
              <a:t> + 250 X</a:t>
            </a:r>
            <a:r>
              <a:rPr lang="es-ES" sz="2800" baseline="-25000" smtClean="0">
                <a:latin typeface="Times New Roman" pitchFamily="18" charset="0"/>
              </a:rPr>
              <a:t>2</a:t>
            </a:r>
            <a:r>
              <a:rPr lang="es-ES" sz="2800" smtClean="0">
                <a:latin typeface="Times New Roman" pitchFamily="18" charset="0"/>
              </a:rPr>
              <a:t> + 350 X</a:t>
            </a:r>
            <a:r>
              <a:rPr lang="es-ES" sz="2800" baseline="-25000" smtClean="0">
                <a:latin typeface="Times New Roman" pitchFamily="18" charset="0"/>
              </a:rPr>
              <a:t>3</a:t>
            </a:r>
            <a:r>
              <a:rPr lang="es-ES" sz="2800" smtClean="0">
                <a:latin typeface="Times New Roman" pitchFamily="18" charset="0"/>
              </a:rPr>
              <a:t> + 200 X</a:t>
            </a:r>
            <a:r>
              <a:rPr lang="es-ES" sz="2800" baseline="-25000" smtClean="0">
                <a:latin typeface="Times New Roman" pitchFamily="18" charset="0"/>
              </a:rPr>
              <a:t>4</a:t>
            </a:r>
            <a:r>
              <a:rPr lang="es-ES" sz="2800" smtClean="0">
                <a:latin typeface="Times New Roman" pitchFamily="18" charset="0"/>
              </a:rPr>
              <a:t> + 500 X</a:t>
            </a:r>
            <a:r>
              <a:rPr lang="es-ES" sz="2800" baseline="-25000" smtClean="0">
                <a:latin typeface="Times New Roman" pitchFamily="18" charset="0"/>
              </a:rPr>
              <a:t>5</a:t>
            </a:r>
          </a:p>
        </p:txBody>
      </p:sp>
      <p:sp>
        <p:nvSpPr>
          <p:cNvPr id="37891" name="Rectangle 5"/>
          <p:cNvSpPr>
            <a:spLocks noGrp="1" noChangeArrowheads="1"/>
          </p:cNvSpPr>
          <p:nvPr>
            <p:ph type="title"/>
          </p:nvPr>
        </p:nvSpPr>
        <p:spPr>
          <a:xfrm>
            <a:off x="495300" y="188913"/>
            <a:ext cx="8902700" cy="1228725"/>
          </a:xfrm>
        </p:spPr>
        <p:txBody>
          <a:bodyPr anchor="b"/>
          <a:lstStyle/>
          <a:p>
            <a:pPr algn="l" eaLnBrk="1" hangingPunct="1"/>
            <a:r>
              <a:rPr lang="es-PE" sz="4000" smtClean="0"/>
              <a:t>2.2 Problema de recubrimiento de conjuntos (3)</a:t>
            </a:r>
            <a:endParaRPr lang="es-ES" sz="40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5 Marcador de número de diapositiva"/>
          <p:cNvSpPr>
            <a:spLocks noGrp="1"/>
          </p:cNvSpPr>
          <p:nvPr>
            <p:ph type="sldNum" sz="quarter" idx="12"/>
          </p:nvPr>
        </p:nvSpPr>
        <p:spPr>
          <a:noFill/>
        </p:spPr>
        <p:txBody>
          <a:bodyPr/>
          <a:lstStyle/>
          <a:p>
            <a:fld id="{7280D077-8A2A-4802-9591-40A1D0079321}" type="slidenum">
              <a:rPr lang="es-ES" smtClean="0"/>
              <a:pPr/>
              <a:t>24</a:t>
            </a:fld>
            <a:endParaRPr lang="es-ES" smtClean="0"/>
          </a:p>
        </p:txBody>
      </p:sp>
      <p:sp>
        <p:nvSpPr>
          <p:cNvPr id="38914" name="Rectangle 3"/>
          <p:cNvSpPr>
            <a:spLocks noGrp="1" noChangeArrowheads="1"/>
          </p:cNvSpPr>
          <p:nvPr>
            <p:ph type="body" idx="1"/>
          </p:nvPr>
        </p:nvSpPr>
        <p:spPr>
          <a:xfrm>
            <a:off x="271463" y="1724025"/>
            <a:ext cx="9440862" cy="4800600"/>
          </a:xfrm>
          <a:solidFill>
            <a:srgbClr val="FFCC00"/>
          </a:solidFill>
        </p:spPr>
        <p:txBody>
          <a:bodyPr/>
          <a:lstStyle/>
          <a:p>
            <a:pPr marL="0" indent="0" eaLnBrk="1" hangingPunct="1">
              <a:lnSpc>
                <a:spcPct val="90000"/>
              </a:lnSpc>
              <a:buFontTx/>
              <a:buNone/>
            </a:pPr>
            <a:r>
              <a:rPr lang="es-ES" sz="2800" b="1" smtClean="0">
                <a:latin typeface="Times New Roman" pitchFamily="18" charset="0"/>
              </a:rPr>
              <a:t>Problema 4 (continuación)</a:t>
            </a:r>
          </a:p>
          <a:p>
            <a:pPr marL="0" indent="0" eaLnBrk="1" hangingPunct="1">
              <a:lnSpc>
                <a:spcPct val="90000"/>
              </a:lnSpc>
              <a:buFontTx/>
              <a:buNone/>
            </a:pPr>
            <a:r>
              <a:rPr lang="es-ES" sz="2800" u="sng" smtClean="0">
                <a:latin typeface="Times New Roman" pitchFamily="18" charset="0"/>
              </a:rPr>
              <a:t>Restricciones</a:t>
            </a:r>
            <a:endParaRPr lang="es-ES" sz="2800" smtClean="0">
              <a:latin typeface="Times New Roman" pitchFamily="18" charset="0"/>
            </a:endParaRPr>
          </a:p>
          <a:p>
            <a:pPr marL="0" indent="0" eaLnBrk="1" hangingPunct="1">
              <a:lnSpc>
                <a:spcPct val="90000"/>
              </a:lnSpc>
              <a:buFontTx/>
              <a:buNone/>
            </a:pPr>
            <a:r>
              <a:rPr lang="es-ES" sz="2800" smtClean="0">
                <a:latin typeface="Times New Roman" pitchFamily="18" charset="0"/>
              </a:rPr>
              <a:t>Zonas de construcción de los centros</a:t>
            </a:r>
          </a:p>
          <a:p>
            <a:pPr marL="0" indent="0" eaLnBrk="1" hangingPunct="1">
              <a:lnSpc>
                <a:spcPct val="90000"/>
              </a:lnSpc>
              <a:buFontTx/>
              <a:buNone/>
            </a:pPr>
            <a:r>
              <a:rPr lang="es-ES" sz="2800" smtClean="0">
                <a:latin typeface="Times New Roman" pitchFamily="18" charset="0"/>
              </a:rPr>
              <a:t>X</a:t>
            </a:r>
            <a:r>
              <a:rPr lang="es-ES" sz="2800" baseline="-25000" smtClean="0">
                <a:latin typeface="Times New Roman" pitchFamily="18" charset="0"/>
              </a:rPr>
              <a:t>4</a:t>
            </a:r>
            <a:r>
              <a:rPr lang="es-ES" sz="2800" smtClean="0">
                <a:latin typeface="Times New Roman" pitchFamily="18" charset="0"/>
              </a:rPr>
              <a:t> </a:t>
            </a:r>
            <a:r>
              <a:rPr lang="es-ES" sz="2800" smtClean="0">
                <a:latin typeface="Times New Roman" pitchFamily="18" charset="0"/>
                <a:sym typeface="Symbol" pitchFamily="18" charset="2"/>
              </a:rPr>
              <a:t></a:t>
            </a:r>
            <a:r>
              <a:rPr lang="es-ES" sz="2800" smtClean="0">
                <a:latin typeface="Times New Roman" pitchFamily="18" charset="0"/>
              </a:rPr>
              <a:t> 1</a:t>
            </a:r>
          </a:p>
          <a:p>
            <a:pPr marL="0" indent="0" eaLnBrk="1" hangingPunct="1">
              <a:lnSpc>
                <a:spcPct val="90000"/>
              </a:lnSpc>
              <a:buFontTx/>
              <a:buNone/>
            </a:pPr>
            <a:r>
              <a:rPr lang="es-ES" sz="2800" smtClean="0">
                <a:latin typeface="Times New Roman" pitchFamily="18" charset="0"/>
              </a:rPr>
              <a:t>X</a:t>
            </a:r>
            <a:r>
              <a:rPr lang="es-ES" sz="2800" baseline="-25000" smtClean="0">
                <a:latin typeface="Times New Roman" pitchFamily="18" charset="0"/>
              </a:rPr>
              <a:t>1</a:t>
            </a:r>
            <a:r>
              <a:rPr lang="es-ES" sz="2800" smtClean="0">
                <a:latin typeface="Times New Roman" pitchFamily="18" charset="0"/>
              </a:rPr>
              <a:t> + X</a:t>
            </a:r>
            <a:r>
              <a:rPr lang="es-ES" sz="2800" baseline="-25000" smtClean="0">
                <a:latin typeface="Times New Roman" pitchFamily="18" charset="0"/>
              </a:rPr>
              <a:t>2</a:t>
            </a:r>
            <a:r>
              <a:rPr lang="es-ES" sz="2800" smtClean="0">
                <a:latin typeface="Times New Roman" pitchFamily="18" charset="0"/>
              </a:rPr>
              <a:t> + X</a:t>
            </a:r>
            <a:r>
              <a:rPr lang="es-ES" sz="2800" baseline="-25000" smtClean="0">
                <a:latin typeface="Times New Roman" pitchFamily="18" charset="0"/>
              </a:rPr>
              <a:t>5</a:t>
            </a:r>
            <a:r>
              <a:rPr lang="es-ES" sz="2800" smtClean="0">
                <a:latin typeface="Times New Roman" pitchFamily="18" charset="0"/>
              </a:rPr>
              <a:t> </a:t>
            </a:r>
            <a:r>
              <a:rPr lang="es-ES" sz="2800" smtClean="0">
                <a:latin typeface="Times New Roman" pitchFamily="18" charset="0"/>
                <a:sym typeface="Symbol" pitchFamily="18" charset="2"/>
              </a:rPr>
              <a:t></a:t>
            </a:r>
            <a:r>
              <a:rPr lang="es-ES" sz="2800" smtClean="0">
                <a:latin typeface="Times New Roman" pitchFamily="18" charset="0"/>
              </a:rPr>
              <a:t> 1</a:t>
            </a:r>
          </a:p>
          <a:p>
            <a:pPr marL="0" indent="0" eaLnBrk="1" hangingPunct="1">
              <a:lnSpc>
                <a:spcPct val="90000"/>
              </a:lnSpc>
              <a:buFontTx/>
              <a:buNone/>
            </a:pPr>
            <a:r>
              <a:rPr lang="es-ES" sz="2800" smtClean="0">
                <a:latin typeface="Times New Roman" pitchFamily="18" charset="0"/>
              </a:rPr>
              <a:t>X</a:t>
            </a:r>
            <a:r>
              <a:rPr lang="es-ES" sz="2800" baseline="-25000" smtClean="0">
                <a:latin typeface="Times New Roman" pitchFamily="18" charset="0"/>
              </a:rPr>
              <a:t>1</a:t>
            </a:r>
            <a:r>
              <a:rPr lang="es-ES" sz="2800" smtClean="0">
                <a:latin typeface="Times New Roman" pitchFamily="18" charset="0"/>
              </a:rPr>
              <a:t> + X</a:t>
            </a:r>
            <a:r>
              <a:rPr lang="es-ES" sz="2800" baseline="-25000" smtClean="0">
                <a:latin typeface="Times New Roman" pitchFamily="18" charset="0"/>
              </a:rPr>
              <a:t>3</a:t>
            </a:r>
            <a:r>
              <a:rPr lang="es-ES" sz="2800" smtClean="0">
                <a:latin typeface="Times New Roman" pitchFamily="18" charset="0"/>
              </a:rPr>
              <a:t> + X</a:t>
            </a:r>
            <a:r>
              <a:rPr lang="es-ES" sz="2800" baseline="-25000" smtClean="0">
                <a:latin typeface="Times New Roman" pitchFamily="18" charset="0"/>
              </a:rPr>
              <a:t>4</a:t>
            </a:r>
            <a:r>
              <a:rPr lang="es-ES" sz="2800" smtClean="0">
                <a:latin typeface="Times New Roman" pitchFamily="18" charset="0"/>
              </a:rPr>
              <a:t> </a:t>
            </a:r>
            <a:r>
              <a:rPr lang="es-ES" sz="2800" smtClean="0">
                <a:latin typeface="Times New Roman" pitchFamily="18" charset="0"/>
                <a:sym typeface="Symbol" pitchFamily="18" charset="2"/>
              </a:rPr>
              <a:t></a:t>
            </a:r>
            <a:r>
              <a:rPr lang="es-ES" sz="2800" smtClean="0">
                <a:latin typeface="Times New Roman" pitchFamily="18" charset="0"/>
              </a:rPr>
              <a:t> 1</a:t>
            </a:r>
          </a:p>
          <a:p>
            <a:pPr marL="0" indent="0" eaLnBrk="1" hangingPunct="1">
              <a:lnSpc>
                <a:spcPct val="90000"/>
              </a:lnSpc>
              <a:buFontTx/>
              <a:buNone/>
            </a:pPr>
            <a:r>
              <a:rPr lang="es-ES" sz="2800" smtClean="0">
                <a:latin typeface="Times New Roman" pitchFamily="18" charset="0"/>
              </a:rPr>
              <a:t>X</a:t>
            </a:r>
            <a:r>
              <a:rPr lang="es-ES" sz="2800" baseline="-25000" smtClean="0">
                <a:latin typeface="Times New Roman" pitchFamily="18" charset="0"/>
              </a:rPr>
              <a:t>2</a:t>
            </a:r>
            <a:r>
              <a:rPr lang="es-ES" sz="2800" smtClean="0">
                <a:latin typeface="Times New Roman" pitchFamily="18" charset="0"/>
              </a:rPr>
              <a:t> </a:t>
            </a:r>
            <a:r>
              <a:rPr lang="es-ES" sz="2800" smtClean="0">
                <a:latin typeface="Times New Roman" pitchFamily="18" charset="0"/>
                <a:sym typeface="Symbol" pitchFamily="18" charset="2"/>
              </a:rPr>
              <a:t></a:t>
            </a:r>
            <a:r>
              <a:rPr lang="es-ES" sz="2800" smtClean="0">
                <a:latin typeface="Times New Roman" pitchFamily="18" charset="0"/>
              </a:rPr>
              <a:t> 1</a:t>
            </a:r>
          </a:p>
          <a:p>
            <a:pPr marL="0" indent="0" eaLnBrk="1" hangingPunct="1">
              <a:lnSpc>
                <a:spcPct val="90000"/>
              </a:lnSpc>
              <a:buFontTx/>
              <a:buNone/>
            </a:pPr>
            <a:r>
              <a:rPr lang="es-ES" sz="2800" smtClean="0">
                <a:latin typeface="Times New Roman" pitchFamily="18" charset="0"/>
              </a:rPr>
              <a:t>X</a:t>
            </a:r>
            <a:r>
              <a:rPr lang="es-ES" sz="2800" baseline="-25000" smtClean="0">
                <a:latin typeface="Times New Roman" pitchFamily="18" charset="0"/>
              </a:rPr>
              <a:t>1</a:t>
            </a:r>
            <a:r>
              <a:rPr lang="es-ES" sz="2800" smtClean="0">
                <a:latin typeface="Times New Roman" pitchFamily="18" charset="0"/>
              </a:rPr>
              <a:t> + X</a:t>
            </a:r>
            <a:r>
              <a:rPr lang="es-ES" sz="2800" baseline="-25000" smtClean="0">
                <a:latin typeface="Times New Roman" pitchFamily="18" charset="0"/>
              </a:rPr>
              <a:t>3</a:t>
            </a:r>
            <a:r>
              <a:rPr lang="es-ES" sz="2800" smtClean="0">
                <a:latin typeface="Times New Roman" pitchFamily="18" charset="0"/>
              </a:rPr>
              <a:t> </a:t>
            </a:r>
            <a:r>
              <a:rPr lang="es-ES" sz="2800" smtClean="0">
                <a:latin typeface="Times New Roman" pitchFamily="18" charset="0"/>
                <a:sym typeface="Symbol" pitchFamily="18" charset="2"/>
              </a:rPr>
              <a:t></a:t>
            </a:r>
            <a:r>
              <a:rPr lang="es-ES" sz="2800" smtClean="0">
                <a:latin typeface="Times New Roman" pitchFamily="18" charset="0"/>
              </a:rPr>
              <a:t> 1</a:t>
            </a:r>
          </a:p>
          <a:p>
            <a:pPr marL="0" indent="0" eaLnBrk="1" hangingPunct="1">
              <a:lnSpc>
                <a:spcPct val="90000"/>
              </a:lnSpc>
              <a:buFontTx/>
              <a:buNone/>
            </a:pPr>
            <a:r>
              <a:rPr lang="es-ES" sz="2800" smtClean="0">
                <a:latin typeface="Times New Roman" pitchFamily="18" charset="0"/>
              </a:rPr>
              <a:t>X</a:t>
            </a:r>
            <a:r>
              <a:rPr lang="es-ES" sz="2800" baseline="-25000" smtClean="0">
                <a:latin typeface="Times New Roman" pitchFamily="18" charset="0"/>
              </a:rPr>
              <a:t>2</a:t>
            </a:r>
            <a:r>
              <a:rPr lang="es-ES" sz="2800" smtClean="0">
                <a:latin typeface="Times New Roman" pitchFamily="18" charset="0"/>
              </a:rPr>
              <a:t> + X</a:t>
            </a:r>
            <a:r>
              <a:rPr lang="es-ES" sz="2800" baseline="-25000" smtClean="0">
                <a:latin typeface="Times New Roman" pitchFamily="18" charset="0"/>
              </a:rPr>
              <a:t>4</a:t>
            </a:r>
            <a:r>
              <a:rPr lang="es-ES" sz="2800" smtClean="0">
                <a:latin typeface="Times New Roman" pitchFamily="18" charset="0"/>
              </a:rPr>
              <a:t> + X</a:t>
            </a:r>
            <a:r>
              <a:rPr lang="es-ES" sz="2800" baseline="-25000" smtClean="0">
                <a:latin typeface="Times New Roman" pitchFamily="18" charset="0"/>
              </a:rPr>
              <a:t>5</a:t>
            </a:r>
            <a:r>
              <a:rPr lang="es-ES" sz="2800" smtClean="0">
                <a:latin typeface="Times New Roman" pitchFamily="18" charset="0"/>
              </a:rPr>
              <a:t> </a:t>
            </a:r>
            <a:r>
              <a:rPr lang="es-ES" sz="2800" smtClean="0">
                <a:latin typeface="Times New Roman" pitchFamily="18" charset="0"/>
                <a:sym typeface="Symbol" pitchFamily="18" charset="2"/>
              </a:rPr>
              <a:t></a:t>
            </a:r>
            <a:r>
              <a:rPr lang="es-ES" sz="2800" smtClean="0">
                <a:latin typeface="Times New Roman" pitchFamily="18" charset="0"/>
              </a:rPr>
              <a:t> 1</a:t>
            </a:r>
          </a:p>
          <a:p>
            <a:pPr marL="0" indent="0" eaLnBrk="1" hangingPunct="1">
              <a:lnSpc>
                <a:spcPct val="90000"/>
              </a:lnSpc>
              <a:buFontTx/>
              <a:buNone/>
            </a:pPr>
            <a:r>
              <a:rPr lang="es-ES" sz="2800" smtClean="0">
                <a:latin typeface="Times New Roman" pitchFamily="18" charset="0"/>
              </a:rPr>
              <a:t>X</a:t>
            </a:r>
            <a:r>
              <a:rPr lang="es-ES" sz="2800" baseline="-25000" smtClean="0">
                <a:latin typeface="Times New Roman" pitchFamily="18" charset="0"/>
              </a:rPr>
              <a:t>1</a:t>
            </a:r>
            <a:r>
              <a:rPr lang="es-ES" sz="2800" smtClean="0">
                <a:latin typeface="Times New Roman" pitchFamily="18" charset="0"/>
              </a:rPr>
              <a:t> + X</a:t>
            </a:r>
            <a:r>
              <a:rPr lang="es-ES" sz="2800" baseline="-25000" smtClean="0">
                <a:latin typeface="Times New Roman" pitchFamily="18" charset="0"/>
              </a:rPr>
              <a:t>2</a:t>
            </a:r>
            <a:r>
              <a:rPr lang="es-ES" sz="2800" smtClean="0">
                <a:latin typeface="Times New Roman" pitchFamily="18" charset="0"/>
              </a:rPr>
              <a:t> </a:t>
            </a:r>
            <a:r>
              <a:rPr lang="es-ES" sz="2800" smtClean="0">
                <a:latin typeface="Times New Roman" pitchFamily="18" charset="0"/>
                <a:sym typeface="Symbol" pitchFamily="18" charset="2"/>
              </a:rPr>
              <a:t></a:t>
            </a:r>
            <a:r>
              <a:rPr lang="es-ES" sz="2800" smtClean="0">
                <a:latin typeface="Times New Roman" pitchFamily="18" charset="0"/>
              </a:rPr>
              <a:t> 1</a:t>
            </a:r>
          </a:p>
        </p:txBody>
      </p:sp>
      <p:sp>
        <p:nvSpPr>
          <p:cNvPr id="38915" name="Rectangle 5"/>
          <p:cNvSpPr>
            <a:spLocks noGrp="1" noChangeArrowheads="1"/>
          </p:cNvSpPr>
          <p:nvPr>
            <p:ph type="title"/>
          </p:nvPr>
        </p:nvSpPr>
        <p:spPr>
          <a:xfrm>
            <a:off x="495300" y="188913"/>
            <a:ext cx="8902700" cy="1228725"/>
          </a:xfrm>
        </p:spPr>
        <p:txBody>
          <a:bodyPr anchor="b"/>
          <a:lstStyle/>
          <a:p>
            <a:pPr algn="l" eaLnBrk="1" hangingPunct="1"/>
            <a:r>
              <a:rPr lang="es-PE" sz="4000" smtClean="0"/>
              <a:t>2.2 Problema de recubrimiento de conjuntos (4)</a:t>
            </a:r>
            <a:endParaRPr lang="es-ES" sz="40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5 Marcador de número de diapositiva"/>
          <p:cNvSpPr>
            <a:spLocks noGrp="1"/>
          </p:cNvSpPr>
          <p:nvPr>
            <p:ph type="sldNum" sz="quarter" idx="12"/>
          </p:nvPr>
        </p:nvSpPr>
        <p:spPr>
          <a:noFill/>
        </p:spPr>
        <p:txBody>
          <a:bodyPr/>
          <a:lstStyle/>
          <a:p>
            <a:fld id="{3B1E1738-6A59-4157-A325-3DFE12A5ADD7}" type="slidenum">
              <a:rPr lang="es-ES" smtClean="0"/>
              <a:pPr/>
              <a:t>25</a:t>
            </a:fld>
            <a:endParaRPr lang="es-ES" smtClean="0"/>
          </a:p>
        </p:txBody>
      </p:sp>
      <p:sp>
        <p:nvSpPr>
          <p:cNvPr id="39938" name="Rectangle 3"/>
          <p:cNvSpPr>
            <a:spLocks noGrp="1" noChangeArrowheads="1"/>
          </p:cNvSpPr>
          <p:nvPr>
            <p:ph type="body" idx="1"/>
          </p:nvPr>
        </p:nvSpPr>
        <p:spPr>
          <a:xfrm>
            <a:off x="271463" y="1557338"/>
            <a:ext cx="9440862" cy="1584325"/>
          </a:xfrm>
          <a:solidFill>
            <a:srgbClr val="FFCC00"/>
          </a:solidFill>
        </p:spPr>
        <p:txBody>
          <a:bodyPr/>
          <a:lstStyle/>
          <a:p>
            <a:pPr marL="0" indent="0" eaLnBrk="1" hangingPunct="1">
              <a:lnSpc>
                <a:spcPct val="90000"/>
              </a:lnSpc>
              <a:buFontTx/>
              <a:buNone/>
            </a:pPr>
            <a:r>
              <a:rPr lang="es-ES" sz="2800" b="1" smtClean="0">
                <a:latin typeface="Times New Roman" pitchFamily="18" charset="0"/>
              </a:rPr>
              <a:t>Problema 4 (continuación)</a:t>
            </a:r>
          </a:p>
          <a:p>
            <a:pPr marL="0" indent="0" eaLnBrk="1" hangingPunct="1">
              <a:lnSpc>
                <a:spcPct val="90000"/>
              </a:lnSpc>
              <a:buFontTx/>
              <a:buNone/>
            </a:pPr>
            <a:r>
              <a:rPr lang="es-ES" sz="2800" u="sng" smtClean="0">
                <a:latin typeface="Times New Roman" pitchFamily="18" charset="0"/>
              </a:rPr>
              <a:t>Rango de existencia</a:t>
            </a:r>
            <a:endParaRPr lang="es-ES" sz="2800" smtClean="0">
              <a:latin typeface="Times New Roman" pitchFamily="18" charset="0"/>
            </a:endParaRPr>
          </a:p>
          <a:p>
            <a:pPr marL="0" indent="0" eaLnBrk="1" hangingPunct="1">
              <a:lnSpc>
                <a:spcPct val="90000"/>
              </a:lnSpc>
              <a:buFontTx/>
              <a:buNone/>
            </a:pPr>
            <a:r>
              <a:rPr lang="es-ES" sz="2800" smtClean="0">
                <a:latin typeface="Times New Roman" pitchFamily="18" charset="0"/>
              </a:rPr>
              <a:t>X</a:t>
            </a:r>
            <a:r>
              <a:rPr lang="es-ES" sz="2800" baseline="-25000" smtClean="0">
                <a:latin typeface="Times New Roman" pitchFamily="18" charset="0"/>
              </a:rPr>
              <a:t>j</a:t>
            </a:r>
            <a:r>
              <a:rPr lang="es-ES" sz="2800" smtClean="0">
                <a:latin typeface="Times New Roman" pitchFamily="18" charset="0"/>
              </a:rPr>
              <a:t> = 0 ó 1</a:t>
            </a:r>
          </a:p>
        </p:txBody>
      </p:sp>
      <p:sp>
        <p:nvSpPr>
          <p:cNvPr id="39939" name="Rectangle 5"/>
          <p:cNvSpPr>
            <a:spLocks noGrp="1" noChangeArrowheads="1"/>
          </p:cNvSpPr>
          <p:nvPr>
            <p:ph type="title"/>
          </p:nvPr>
        </p:nvSpPr>
        <p:spPr>
          <a:xfrm>
            <a:off x="495300" y="188913"/>
            <a:ext cx="8902700" cy="1228725"/>
          </a:xfrm>
        </p:spPr>
        <p:txBody>
          <a:bodyPr anchor="b"/>
          <a:lstStyle/>
          <a:p>
            <a:pPr algn="l" eaLnBrk="1" hangingPunct="1"/>
            <a:r>
              <a:rPr lang="es-PE" sz="4000" smtClean="0"/>
              <a:t>2.2 Problema de recubrimiento de conjuntos (5)</a:t>
            </a:r>
            <a:endParaRPr lang="es-ES" sz="40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5 Marcador de número de diapositiva"/>
          <p:cNvSpPr>
            <a:spLocks noGrp="1"/>
          </p:cNvSpPr>
          <p:nvPr>
            <p:ph type="sldNum" sz="quarter" idx="12"/>
          </p:nvPr>
        </p:nvSpPr>
        <p:spPr>
          <a:noFill/>
        </p:spPr>
        <p:txBody>
          <a:bodyPr/>
          <a:lstStyle/>
          <a:p>
            <a:fld id="{432C3330-F158-4E9B-9664-414FE2DECA06}" type="slidenum">
              <a:rPr lang="es-ES" smtClean="0"/>
              <a:pPr/>
              <a:t>26</a:t>
            </a:fld>
            <a:endParaRPr lang="es-ES" smtClean="0"/>
          </a:p>
        </p:txBody>
      </p:sp>
      <p:sp>
        <p:nvSpPr>
          <p:cNvPr id="40962" name="Rectangle 2"/>
          <p:cNvSpPr>
            <a:spLocks noGrp="1" noChangeArrowheads="1"/>
          </p:cNvSpPr>
          <p:nvPr>
            <p:ph type="title"/>
          </p:nvPr>
        </p:nvSpPr>
        <p:spPr>
          <a:xfrm>
            <a:off x="495300" y="66675"/>
            <a:ext cx="8902700" cy="1417638"/>
          </a:xfrm>
        </p:spPr>
        <p:txBody>
          <a:bodyPr anchor="b"/>
          <a:lstStyle/>
          <a:p>
            <a:pPr algn="l" eaLnBrk="1" hangingPunct="1"/>
            <a:r>
              <a:rPr lang="es-PE" sz="4000" smtClean="0"/>
              <a:t>2.3 Restricciones inclusivas o distributivas (1)</a:t>
            </a:r>
            <a:endParaRPr lang="es-ES" sz="4000" smtClean="0"/>
          </a:p>
        </p:txBody>
      </p:sp>
      <p:sp>
        <p:nvSpPr>
          <p:cNvPr id="40963" name="Rectangle 3"/>
          <p:cNvSpPr>
            <a:spLocks noGrp="1" noChangeArrowheads="1"/>
          </p:cNvSpPr>
          <p:nvPr>
            <p:ph type="body" idx="1"/>
          </p:nvPr>
        </p:nvSpPr>
        <p:spPr>
          <a:xfrm>
            <a:off x="508000" y="1724025"/>
            <a:ext cx="8969375" cy="4297363"/>
          </a:xfrm>
          <a:solidFill>
            <a:srgbClr val="CCFF33"/>
          </a:solidFill>
        </p:spPr>
        <p:txBody>
          <a:bodyPr/>
          <a:lstStyle/>
          <a:p>
            <a:pPr marL="0" indent="0" eaLnBrk="1" hangingPunct="1">
              <a:lnSpc>
                <a:spcPct val="80000"/>
              </a:lnSpc>
              <a:buFontTx/>
              <a:buNone/>
            </a:pPr>
            <a:r>
              <a:rPr lang="es-ES" sz="2800" b="1" smtClean="0">
                <a:latin typeface="Times New Roman" pitchFamily="18" charset="0"/>
              </a:rPr>
              <a:t>Problema 5</a:t>
            </a:r>
          </a:p>
          <a:p>
            <a:pPr marL="0" indent="0" eaLnBrk="1" hangingPunct="1">
              <a:lnSpc>
                <a:spcPct val="80000"/>
              </a:lnSpc>
              <a:buFontTx/>
              <a:buNone/>
            </a:pPr>
            <a:r>
              <a:rPr lang="es-PE" sz="2800" smtClean="0">
                <a:solidFill>
                  <a:srgbClr val="000000"/>
                </a:solidFill>
                <a:latin typeface="Times New Roman" pitchFamily="18" charset="0"/>
                <a:cs typeface="Times New Roman" pitchFamily="18" charset="0"/>
              </a:rPr>
              <a:t>Un granjero desea determinar cuál es la mejor selección de ganado para su granja con el objeto de maximizar las utilidades provenientes de las ventas de los animales. Puede comprar ovejas, reses o cabras.  </a:t>
            </a:r>
          </a:p>
          <a:p>
            <a:pPr marL="0" indent="0" eaLnBrk="1" hangingPunct="1">
              <a:lnSpc>
                <a:spcPct val="80000"/>
              </a:lnSpc>
              <a:buFontTx/>
              <a:buNone/>
            </a:pPr>
            <a:endParaRPr lang="es-PE" sz="2800" smtClean="0">
              <a:solidFill>
                <a:srgbClr val="000000"/>
              </a:solidFill>
              <a:latin typeface="Times New Roman" pitchFamily="18" charset="0"/>
              <a:cs typeface="Times New Roman" pitchFamily="18" charset="0"/>
            </a:endParaRPr>
          </a:p>
          <a:p>
            <a:pPr marL="0" indent="0" eaLnBrk="1" hangingPunct="1">
              <a:lnSpc>
                <a:spcPct val="80000"/>
              </a:lnSpc>
              <a:buFontTx/>
              <a:buNone/>
            </a:pPr>
            <a:r>
              <a:rPr lang="es-PE" sz="2800" smtClean="0">
                <a:solidFill>
                  <a:srgbClr val="000000"/>
                </a:solidFill>
                <a:latin typeface="Times New Roman" pitchFamily="18" charset="0"/>
                <a:cs typeface="Times New Roman" pitchFamily="18" charset="0"/>
              </a:rPr>
              <a:t>Cada oveja necesita un acre de pasto y I/. 15.00 de alimentación y tratamiento. Una oveja cuesta I/. 25.00 y puede venderse en I/. 60.00. Para las reses, estos valores son 4 acres, I/. 30.00, I/. 40.00 y I/. 100.00. Y para las cabras, estos valores son 0.5 acres, I/. 5.00, I/. 10.00 y I/. 20.00. </a:t>
            </a:r>
            <a:endParaRPr lang="es-ES" sz="2800" smtClean="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5 Marcador de número de diapositiva"/>
          <p:cNvSpPr>
            <a:spLocks noGrp="1"/>
          </p:cNvSpPr>
          <p:nvPr>
            <p:ph type="sldNum" sz="quarter" idx="12"/>
          </p:nvPr>
        </p:nvSpPr>
        <p:spPr>
          <a:noFill/>
        </p:spPr>
        <p:txBody>
          <a:bodyPr/>
          <a:lstStyle/>
          <a:p>
            <a:fld id="{301B533D-8249-4569-B784-E317F04DCE00}" type="slidenum">
              <a:rPr lang="es-ES" smtClean="0"/>
              <a:pPr/>
              <a:t>27</a:t>
            </a:fld>
            <a:endParaRPr lang="es-ES" smtClean="0"/>
          </a:p>
        </p:txBody>
      </p:sp>
      <p:sp>
        <p:nvSpPr>
          <p:cNvPr id="41986" name="Rectangle 3"/>
          <p:cNvSpPr>
            <a:spLocks noGrp="1" noChangeArrowheads="1"/>
          </p:cNvSpPr>
          <p:nvPr>
            <p:ph type="body" idx="1"/>
          </p:nvPr>
        </p:nvSpPr>
        <p:spPr>
          <a:xfrm>
            <a:off x="508000" y="1557338"/>
            <a:ext cx="8969375" cy="2951162"/>
          </a:xfrm>
          <a:solidFill>
            <a:srgbClr val="CCFF33"/>
          </a:solidFill>
        </p:spPr>
        <p:txBody>
          <a:bodyPr/>
          <a:lstStyle/>
          <a:p>
            <a:pPr marL="0" indent="0" eaLnBrk="1" hangingPunct="1">
              <a:lnSpc>
                <a:spcPct val="90000"/>
              </a:lnSpc>
              <a:buFontTx/>
              <a:buNone/>
            </a:pPr>
            <a:r>
              <a:rPr lang="es-ES" sz="2800" b="1" smtClean="0">
                <a:latin typeface="Times New Roman" pitchFamily="18" charset="0"/>
              </a:rPr>
              <a:t>Problema 5 (continuación)</a:t>
            </a:r>
          </a:p>
          <a:p>
            <a:pPr marL="0" indent="0" eaLnBrk="1" hangingPunct="1">
              <a:lnSpc>
                <a:spcPct val="90000"/>
              </a:lnSpc>
              <a:buFontTx/>
              <a:buNone/>
            </a:pPr>
            <a:r>
              <a:rPr lang="es-PE" sz="2800" smtClean="0">
                <a:solidFill>
                  <a:srgbClr val="000000"/>
                </a:solidFill>
                <a:latin typeface="Times New Roman" pitchFamily="18" charset="0"/>
                <a:cs typeface="Times New Roman" pitchFamily="18" charset="0"/>
              </a:rPr>
              <a:t>La granja tiene 300 acres y el granjero dispone de I/. 2,500 para comprar y mantener su ganado. Por último, el granjero ha fijado un límite inferior al número de animales que desea adquirir, si es que compra alguno de cada tipo. Este límite inferior es de 50 para las ovejas, 25 para las reses y 100 para las cabras.</a:t>
            </a:r>
            <a:endParaRPr lang="es-ES" sz="2800" smtClean="0">
              <a:solidFill>
                <a:srgbClr val="000000"/>
              </a:solidFill>
              <a:latin typeface="Times New Roman" pitchFamily="18" charset="0"/>
              <a:cs typeface="Times New Roman" pitchFamily="18" charset="0"/>
            </a:endParaRPr>
          </a:p>
        </p:txBody>
      </p:sp>
      <p:sp>
        <p:nvSpPr>
          <p:cNvPr id="41987" name="Rectangle 5"/>
          <p:cNvSpPr>
            <a:spLocks noGrp="1" noChangeArrowheads="1"/>
          </p:cNvSpPr>
          <p:nvPr>
            <p:ph type="title"/>
          </p:nvPr>
        </p:nvSpPr>
        <p:spPr>
          <a:xfrm>
            <a:off x="495300" y="66675"/>
            <a:ext cx="8902700" cy="1417638"/>
          </a:xfrm>
        </p:spPr>
        <p:txBody>
          <a:bodyPr anchor="b"/>
          <a:lstStyle/>
          <a:p>
            <a:pPr algn="l" eaLnBrk="1" hangingPunct="1"/>
            <a:r>
              <a:rPr lang="es-PE" sz="4000" smtClean="0"/>
              <a:t>2.3 Restricciones inclusivas o distributivas (2)</a:t>
            </a:r>
            <a:endParaRPr lang="es-ES" sz="40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5 Marcador de número de diapositiva"/>
          <p:cNvSpPr>
            <a:spLocks noGrp="1"/>
          </p:cNvSpPr>
          <p:nvPr>
            <p:ph type="sldNum" sz="quarter" idx="12"/>
          </p:nvPr>
        </p:nvSpPr>
        <p:spPr>
          <a:noFill/>
        </p:spPr>
        <p:txBody>
          <a:bodyPr/>
          <a:lstStyle/>
          <a:p>
            <a:fld id="{47B12FC6-89D3-4DB6-9EEE-E5BF8F302366}" type="slidenum">
              <a:rPr lang="es-ES" smtClean="0"/>
              <a:pPr/>
              <a:t>28</a:t>
            </a:fld>
            <a:endParaRPr lang="es-ES" smtClean="0"/>
          </a:p>
        </p:txBody>
      </p:sp>
      <p:sp>
        <p:nvSpPr>
          <p:cNvPr id="43010" name="Rectangle 3"/>
          <p:cNvSpPr>
            <a:spLocks noGrp="1" noChangeArrowheads="1"/>
          </p:cNvSpPr>
          <p:nvPr>
            <p:ph type="body" idx="1"/>
          </p:nvPr>
        </p:nvSpPr>
        <p:spPr>
          <a:xfrm>
            <a:off x="508000" y="1724025"/>
            <a:ext cx="8969375" cy="4368800"/>
          </a:xfrm>
          <a:solidFill>
            <a:srgbClr val="FFCC00"/>
          </a:solidFill>
        </p:spPr>
        <p:txBody>
          <a:bodyPr/>
          <a:lstStyle/>
          <a:p>
            <a:pPr marL="0" indent="0" eaLnBrk="1" hangingPunct="1">
              <a:lnSpc>
                <a:spcPct val="90000"/>
              </a:lnSpc>
              <a:buFontTx/>
              <a:buNone/>
            </a:pPr>
            <a:r>
              <a:rPr lang="es-ES" sz="2800" b="1" smtClean="0">
                <a:latin typeface="Times New Roman" pitchFamily="18" charset="0"/>
              </a:rPr>
              <a:t>Problema 5 (continuación)</a:t>
            </a:r>
          </a:p>
          <a:p>
            <a:pPr marL="0" indent="0" eaLnBrk="1" hangingPunct="1">
              <a:lnSpc>
                <a:spcPct val="90000"/>
              </a:lnSpc>
              <a:buFontTx/>
              <a:buNone/>
            </a:pPr>
            <a:r>
              <a:rPr lang="es-ES" sz="2800" u="sng" smtClean="0">
                <a:solidFill>
                  <a:srgbClr val="000000"/>
                </a:solidFill>
                <a:latin typeface="Times New Roman" pitchFamily="18" charset="0"/>
                <a:cs typeface="Times New Roman" pitchFamily="18" charset="0"/>
              </a:rPr>
              <a:t>Variables de decisión</a:t>
            </a:r>
            <a:endParaRPr lang="es-ES" sz="2800" smtClean="0">
              <a:solidFill>
                <a:srgbClr val="000000"/>
              </a:solidFill>
              <a:latin typeface="Times New Roman" pitchFamily="18" charset="0"/>
              <a:cs typeface="Times New Roman" pitchFamily="18" charset="0"/>
            </a:endParaRPr>
          </a:p>
          <a:p>
            <a:pPr marL="0" indent="0" eaLnBrk="1" hangingPunct="1">
              <a:lnSpc>
                <a:spcPct val="90000"/>
              </a:lnSpc>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i</a:t>
            </a:r>
            <a:r>
              <a:rPr lang="es-ES" sz="2800" smtClean="0">
                <a:solidFill>
                  <a:srgbClr val="000000"/>
                </a:solidFill>
                <a:latin typeface="Times New Roman" pitchFamily="18" charset="0"/>
                <a:cs typeface="Times New Roman" pitchFamily="18" charset="0"/>
              </a:rPr>
              <a:t>: cantidad de animales tipo i que se comprarán</a:t>
            </a:r>
          </a:p>
          <a:p>
            <a:pPr marL="0" indent="0" eaLnBrk="1" hangingPunct="1">
              <a:lnSpc>
                <a:spcPct val="90000"/>
              </a:lnSpc>
              <a:buFontTx/>
              <a:buNone/>
            </a:pPr>
            <a:r>
              <a:rPr lang="es-ES" sz="2800" smtClean="0">
                <a:solidFill>
                  <a:srgbClr val="000000"/>
                </a:solidFill>
                <a:latin typeface="Times New Roman" pitchFamily="18" charset="0"/>
                <a:cs typeface="Times New Roman" pitchFamily="18" charset="0"/>
              </a:rPr>
              <a:t>Donde i = 1, 2, 3 (1=oveja, 2=res, 3=cabra)</a:t>
            </a:r>
          </a:p>
          <a:p>
            <a:pPr marL="0" indent="0" eaLnBrk="1" hangingPunct="1">
              <a:lnSpc>
                <a:spcPct val="90000"/>
              </a:lnSpc>
              <a:buFontTx/>
              <a:buNone/>
            </a:pPr>
            <a:r>
              <a:rPr lang="es-ES" sz="2800" smtClean="0">
                <a:solidFill>
                  <a:srgbClr val="000000"/>
                </a:solidFill>
                <a:latin typeface="Times New Roman" pitchFamily="18" charset="0"/>
                <a:cs typeface="Times New Roman" pitchFamily="18" charset="0"/>
              </a:rPr>
              <a:t>Y</a:t>
            </a:r>
            <a:r>
              <a:rPr lang="es-ES" sz="2800" baseline="-30000" smtClean="0">
                <a:solidFill>
                  <a:srgbClr val="000000"/>
                </a:solidFill>
                <a:latin typeface="Times New Roman" pitchFamily="18" charset="0"/>
                <a:cs typeface="Times New Roman" pitchFamily="18" charset="0"/>
              </a:rPr>
              <a:t>i</a:t>
            </a:r>
            <a:r>
              <a:rPr lang="es-ES" sz="2800" smtClean="0">
                <a:solidFill>
                  <a:srgbClr val="000000"/>
                </a:solidFill>
                <a:latin typeface="Times New Roman" pitchFamily="18" charset="0"/>
                <a:cs typeface="Times New Roman" pitchFamily="18" charset="0"/>
              </a:rPr>
              <a:t>: decisión de comprar o no animales tipo i para la granja</a:t>
            </a:r>
          </a:p>
          <a:p>
            <a:pPr marL="0" indent="0" eaLnBrk="1" hangingPunct="1">
              <a:lnSpc>
                <a:spcPct val="90000"/>
              </a:lnSpc>
              <a:buFontTx/>
              <a:buNone/>
            </a:pPr>
            <a:r>
              <a:rPr lang="es-ES" sz="2800" smtClean="0">
                <a:solidFill>
                  <a:srgbClr val="000000"/>
                </a:solidFill>
                <a:latin typeface="Times New Roman" pitchFamily="18" charset="0"/>
                <a:cs typeface="Times New Roman" pitchFamily="18" charset="0"/>
              </a:rPr>
              <a:t>Donde i = 1, 2, 3 (1=oveja, 2=res, 3=cabra)</a:t>
            </a:r>
            <a:endParaRPr lang="es-ES" sz="2800" u="sng" smtClean="0">
              <a:solidFill>
                <a:srgbClr val="000000"/>
              </a:solidFill>
              <a:latin typeface="Times New Roman" pitchFamily="18" charset="0"/>
              <a:cs typeface="Times New Roman" pitchFamily="18" charset="0"/>
            </a:endParaRPr>
          </a:p>
          <a:p>
            <a:pPr marL="0" indent="0" eaLnBrk="1" hangingPunct="1">
              <a:lnSpc>
                <a:spcPct val="90000"/>
              </a:lnSpc>
              <a:buFontTx/>
              <a:buNone/>
            </a:pPr>
            <a:r>
              <a:rPr lang="es-ES" sz="2800" u="sng" smtClean="0">
                <a:solidFill>
                  <a:srgbClr val="000000"/>
                </a:solidFill>
                <a:latin typeface="Times New Roman" pitchFamily="18" charset="0"/>
                <a:cs typeface="Times New Roman" pitchFamily="18" charset="0"/>
              </a:rPr>
              <a:t>Función Objetivo</a:t>
            </a:r>
            <a:endParaRPr lang="es-ES" sz="2800" smtClean="0">
              <a:solidFill>
                <a:srgbClr val="000000"/>
              </a:solidFill>
              <a:latin typeface="Times New Roman" pitchFamily="18" charset="0"/>
              <a:cs typeface="Times New Roman" pitchFamily="18" charset="0"/>
            </a:endParaRPr>
          </a:p>
          <a:p>
            <a:pPr marL="0" indent="0" eaLnBrk="1" hangingPunct="1">
              <a:lnSpc>
                <a:spcPct val="90000"/>
              </a:lnSpc>
              <a:buFontTx/>
              <a:buNone/>
            </a:pPr>
            <a:r>
              <a:rPr lang="es-ES" sz="2800" smtClean="0">
                <a:solidFill>
                  <a:srgbClr val="000000"/>
                </a:solidFill>
                <a:latin typeface="Times New Roman" pitchFamily="18" charset="0"/>
                <a:cs typeface="Times New Roman" pitchFamily="18" charset="0"/>
              </a:rPr>
              <a:t>Maximizar las utilidades</a:t>
            </a:r>
          </a:p>
          <a:p>
            <a:pPr marL="0" indent="0" eaLnBrk="1" hangingPunct="1">
              <a:lnSpc>
                <a:spcPct val="90000"/>
              </a:lnSpc>
              <a:buFontTx/>
              <a:buNone/>
            </a:pPr>
            <a:r>
              <a:rPr lang="es-ES" sz="2800" smtClean="0">
                <a:solidFill>
                  <a:srgbClr val="000000"/>
                </a:solidFill>
                <a:latin typeface="Times New Roman" pitchFamily="18" charset="0"/>
                <a:cs typeface="Times New Roman" pitchFamily="18" charset="0"/>
              </a:rPr>
              <a:t>Maximizar  Z = 20 X</a:t>
            </a:r>
            <a:r>
              <a:rPr lang="es-ES" sz="2800" baseline="-30000" smtClean="0">
                <a:solidFill>
                  <a:srgbClr val="000000"/>
                </a:solidFill>
                <a:latin typeface="Times New Roman" pitchFamily="18" charset="0"/>
                <a:cs typeface="Times New Roman" pitchFamily="18" charset="0"/>
              </a:rPr>
              <a:t>1</a:t>
            </a:r>
            <a:r>
              <a:rPr lang="es-ES" sz="2800" smtClean="0">
                <a:solidFill>
                  <a:srgbClr val="000000"/>
                </a:solidFill>
                <a:latin typeface="Times New Roman" pitchFamily="18" charset="0"/>
                <a:cs typeface="Times New Roman" pitchFamily="18" charset="0"/>
              </a:rPr>
              <a:t> + 30 X</a:t>
            </a:r>
            <a:r>
              <a:rPr lang="es-ES" sz="2800" baseline="-30000" smtClean="0">
                <a:solidFill>
                  <a:srgbClr val="000000"/>
                </a:solidFill>
                <a:latin typeface="Times New Roman" pitchFamily="18" charset="0"/>
                <a:cs typeface="Times New Roman" pitchFamily="18" charset="0"/>
              </a:rPr>
              <a:t>2</a:t>
            </a:r>
            <a:r>
              <a:rPr lang="es-ES" sz="2800" smtClean="0">
                <a:solidFill>
                  <a:srgbClr val="000000"/>
                </a:solidFill>
                <a:latin typeface="Times New Roman" pitchFamily="18" charset="0"/>
                <a:cs typeface="Times New Roman" pitchFamily="18" charset="0"/>
              </a:rPr>
              <a:t> + 5 X</a:t>
            </a:r>
            <a:r>
              <a:rPr lang="es-ES" sz="2800" baseline="-30000" smtClean="0">
                <a:solidFill>
                  <a:srgbClr val="000000"/>
                </a:solidFill>
                <a:latin typeface="Times New Roman" pitchFamily="18" charset="0"/>
                <a:cs typeface="Times New Roman" pitchFamily="18" charset="0"/>
              </a:rPr>
              <a:t>3</a:t>
            </a:r>
            <a:r>
              <a:rPr lang="es-ES" sz="2800" u="sng" smtClean="0">
                <a:latin typeface="Times New Roman" pitchFamily="18" charset="0"/>
              </a:rPr>
              <a:t> </a:t>
            </a:r>
          </a:p>
        </p:txBody>
      </p:sp>
      <p:sp>
        <p:nvSpPr>
          <p:cNvPr id="43011" name="Rectangle 5"/>
          <p:cNvSpPr>
            <a:spLocks noGrp="1" noChangeArrowheads="1"/>
          </p:cNvSpPr>
          <p:nvPr>
            <p:ph type="title"/>
          </p:nvPr>
        </p:nvSpPr>
        <p:spPr>
          <a:xfrm>
            <a:off x="495300" y="66675"/>
            <a:ext cx="8902700" cy="1417638"/>
          </a:xfrm>
        </p:spPr>
        <p:txBody>
          <a:bodyPr anchor="b"/>
          <a:lstStyle/>
          <a:p>
            <a:pPr algn="l" eaLnBrk="1" hangingPunct="1"/>
            <a:r>
              <a:rPr lang="es-PE" sz="4000" smtClean="0"/>
              <a:t>2.3 Restricciones inclusivas o distributivas (3)</a:t>
            </a:r>
            <a:endParaRPr lang="es-ES" sz="40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5 Marcador de número de diapositiva"/>
          <p:cNvSpPr>
            <a:spLocks noGrp="1"/>
          </p:cNvSpPr>
          <p:nvPr>
            <p:ph type="sldNum" sz="quarter" idx="12"/>
          </p:nvPr>
        </p:nvSpPr>
        <p:spPr>
          <a:noFill/>
        </p:spPr>
        <p:txBody>
          <a:bodyPr/>
          <a:lstStyle/>
          <a:p>
            <a:fld id="{53A77705-8616-4C42-903A-8E1F256ECD83}" type="slidenum">
              <a:rPr lang="es-ES" smtClean="0"/>
              <a:pPr/>
              <a:t>29</a:t>
            </a:fld>
            <a:endParaRPr lang="es-ES" smtClean="0"/>
          </a:p>
        </p:txBody>
      </p:sp>
      <p:sp>
        <p:nvSpPr>
          <p:cNvPr id="44034" name="Rectangle 2"/>
          <p:cNvSpPr>
            <a:spLocks noGrp="1" noChangeArrowheads="1"/>
          </p:cNvSpPr>
          <p:nvPr>
            <p:ph type="body" idx="1"/>
          </p:nvPr>
        </p:nvSpPr>
        <p:spPr>
          <a:xfrm>
            <a:off x="508000" y="1555750"/>
            <a:ext cx="8890000" cy="3168650"/>
          </a:xfrm>
          <a:solidFill>
            <a:srgbClr val="FFCC00"/>
          </a:solidFill>
        </p:spPr>
        <p:txBody>
          <a:bodyPr/>
          <a:lstStyle/>
          <a:p>
            <a:pPr marL="0" indent="0" eaLnBrk="1" hangingPunct="1">
              <a:buFontTx/>
              <a:buNone/>
            </a:pPr>
            <a:r>
              <a:rPr lang="es-ES" sz="2800" b="1" smtClean="0">
                <a:latin typeface="Times New Roman" pitchFamily="18" charset="0"/>
              </a:rPr>
              <a:t>Problema 5 (continuación)</a:t>
            </a:r>
          </a:p>
          <a:p>
            <a:pPr marL="0" indent="0" eaLnBrk="1" hangingPunct="1">
              <a:buFontTx/>
              <a:buNone/>
            </a:pPr>
            <a:r>
              <a:rPr lang="es-ES" sz="2800" u="sng" smtClean="0">
                <a:solidFill>
                  <a:srgbClr val="000000"/>
                </a:solidFill>
                <a:latin typeface="Times New Roman" pitchFamily="18" charset="0"/>
                <a:cs typeface="Times New Roman" pitchFamily="18" charset="0"/>
              </a:rPr>
              <a:t>Restricciones</a:t>
            </a:r>
          </a:p>
          <a:p>
            <a:pPr marL="0" indent="0" eaLnBrk="1" hangingPunct="1">
              <a:buFontTx/>
              <a:buNone/>
            </a:pPr>
            <a:r>
              <a:rPr lang="es-ES" sz="2800" smtClean="0">
                <a:solidFill>
                  <a:srgbClr val="000000"/>
                </a:solidFill>
                <a:latin typeface="Times New Roman" pitchFamily="18" charset="0"/>
                <a:cs typeface="Times New Roman" pitchFamily="18" charset="0"/>
              </a:rPr>
              <a:t>Disponibilidad de tierra</a:t>
            </a:r>
          </a:p>
          <a:p>
            <a:pPr marL="0" indent="0" eaLnBrk="1" hangingPunct="1">
              <a:buFontTx/>
              <a:buNone/>
            </a:pPr>
            <a:r>
              <a:rPr lang="es-ES" sz="2800" smtClean="0">
                <a:solidFill>
                  <a:srgbClr val="000000"/>
                </a:solidFill>
                <a:latin typeface="Times New Roman" pitchFamily="18" charset="0"/>
                <a:cs typeface="Times New Roman" pitchFamily="18" charset="0"/>
              </a:rPr>
              <a:t>1 X</a:t>
            </a:r>
            <a:r>
              <a:rPr lang="es-ES" sz="2800" baseline="-30000" smtClean="0">
                <a:solidFill>
                  <a:srgbClr val="000000"/>
                </a:solidFill>
                <a:latin typeface="Times New Roman" pitchFamily="18" charset="0"/>
                <a:cs typeface="Times New Roman" pitchFamily="18" charset="0"/>
              </a:rPr>
              <a:t>1</a:t>
            </a:r>
            <a:r>
              <a:rPr lang="es-ES" sz="2800" smtClean="0">
                <a:solidFill>
                  <a:srgbClr val="000000"/>
                </a:solidFill>
                <a:latin typeface="Times New Roman" pitchFamily="18" charset="0"/>
                <a:cs typeface="Times New Roman" pitchFamily="18" charset="0"/>
              </a:rPr>
              <a:t> + 4 X</a:t>
            </a:r>
            <a:r>
              <a:rPr lang="es-ES" sz="2800" baseline="-30000" smtClean="0">
                <a:solidFill>
                  <a:srgbClr val="000000"/>
                </a:solidFill>
                <a:latin typeface="Times New Roman" pitchFamily="18" charset="0"/>
                <a:cs typeface="Times New Roman" pitchFamily="18" charset="0"/>
              </a:rPr>
              <a:t>2</a:t>
            </a:r>
            <a:r>
              <a:rPr lang="es-ES" sz="2800" smtClean="0">
                <a:solidFill>
                  <a:srgbClr val="000000"/>
                </a:solidFill>
                <a:latin typeface="Times New Roman" pitchFamily="18" charset="0"/>
                <a:cs typeface="Times New Roman" pitchFamily="18" charset="0"/>
              </a:rPr>
              <a:t> + 0.5 X</a:t>
            </a:r>
            <a:r>
              <a:rPr lang="es-ES" sz="2800" baseline="-30000" smtClean="0">
                <a:solidFill>
                  <a:srgbClr val="000000"/>
                </a:solidFill>
                <a:latin typeface="Times New Roman" pitchFamily="18" charset="0"/>
                <a:cs typeface="Times New Roman" pitchFamily="18" charset="0"/>
              </a:rPr>
              <a:t>3</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cs typeface="Times New Roman" pitchFamily="18" charset="0"/>
                <a:sym typeface="Symbol" pitchFamily="18" charset="2"/>
              </a:rPr>
              <a:t></a:t>
            </a:r>
            <a:r>
              <a:rPr lang="es-ES" sz="2800" smtClean="0">
                <a:solidFill>
                  <a:srgbClr val="000000"/>
                </a:solidFill>
                <a:latin typeface="Times New Roman" pitchFamily="18" charset="0"/>
                <a:cs typeface="Times New Roman" pitchFamily="18" charset="0"/>
              </a:rPr>
              <a:t> 300</a:t>
            </a:r>
          </a:p>
          <a:p>
            <a:pPr marL="0" indent="0" eaLnBrk="1" hangingPunct="1">
              <a:buFontTx/>
              <a:buNone/>
            </a:pPr>
            <a:r>
              <a:rPr lang="es-ES" sz="2800" smtClean="0">
                <a:solidFill>
                  <a:srgbClr val="000000"/>
                </a:solidFill>
                <a:latin typeface="Times New Roman" pitchFamily="18" charset="0"/>
                <a:cs typeface="Times New Roman" pitchFamily="18" charset="0"/>
              </a:rPr>
              <a:t>Disponibilidad de dinero</a:t>
            </a:r>
          </a:p>
          <a:p>
            <a:pPr marL="0" indent="0" eaLnBrk="1" hangingPunct="1">
              <a:buFontTx/>
              <a:buNone/>
            </a:pPr>
            <a:r>
              <a:rPr lang="es-ES" sz="2800" smtClean="0">
                <a:solidFill>
                  <a:srgbClr val="000000"/>
                </a:solidFill>
                <a:latin typeface="Times New Roman" pitchFamily="18" charset="0"/>
                <a:cs typeface="Times New Roman" pitchFamily="18" charset="0"/>
              </a:rPr>
              <a:t>40 X</a:t>
            </a:r>
            <a:r>
              <a:rPr lang="es-ES" sz="2800" baseline="-30000" smtClean="0">
                <a:solidFill>
                  <a:srgbClr val="000000"/>
                </a:solidFill>
                <a:latin typeface="Times New Roman" pitchFamily="18" charset="0"/>
                <a:cs typeface="Times New Roman" pitchFamily="18" charset="0"/>
              </a:rPr>
              <a:t>1</a:t>
            </a:r>
            <a:r>
              <a:rPr lang="es-ES" sz="2800" smtClean="0">
                <a:solidFill>
                  <a:srgbClr val="000000"/>
                </a:solidFill>
                <a:latin typeface="Times New Roman" pitchFamily="18" charset="0"/>
                <a:cs typeface="Times New Roman" pitchFamily="18" charset="0"/>
              </a:rPr>
              <a:t> + 70 X</a:t>
            </a:r>
            <a:r>
              <a:rPr lang="es-ES" sz="2800" baseline="-30000" smtClean="0">
                <a:solidFill>
                  <a:srgbClr val="000000"/>
                </a:solidFill>
                <a:latin typeface="Times New Roman" pitchFamily="18" charset="0"/>
                <a:cs typeface="Times New Roman" pitchFamily="18" charset="0"/>
              </a:rPr>
              <a:t>2</a:t>
            </a:r>
            <a:r>
              <a:rPr lang="es-ES" sz="2800" smtClean="0">
                <a:solidFill>
                  <a:srgbClr val="000000"/>
                </a:solidFill>
                <a:latin typeface="Times New Roman" pitchFamily="18" charset="0"/>
                <a:cs typeface="Times New Roman" pitchFamily="18" charset="0"/>
              </a:rPr>
              <a:t> + 15 X</a:t>
            </a:r>
            <a:r>
              <a:rPr lang="es-ES" sz="2800" baseline="-30000" smtClean="0">
                <a:solidFill>
                  <a:srgbClr val="000000"/>
                </a:solidFill>
                <a:latin typeface="Times New Roman" pitchFamily="18" charset="0"/>
                <a:cs typeface="Times New Roman" pitchFamily="18" charset="0"/>
              </a:rPr>
              <a:t>3</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cs typeface="Times New Roman" pitchFamily="18" charset="0"/>
                <a:sym typeface="Symbol" pitchFamily="18" charset="2"/>
              </a:rPr>
              <a:t></a:t>
            </a:r>
            <a:r>
              <a:rPr lang="es-ES" sz="2800" smtClean="0">
                <a:solidFill>
                  <a:srgbClr val="000000"/>
                </a:solidFill>
                <a:latin typeface="Times New Roman" pitchFamily="18" charset="0"/>
                <a:cs typeface="Times New Roman" pitchFamily="18" charset="0"/>
              </a:rPr>
              <a:t> 2500</a:t>
            </a:r>
          </a:p>
        </p:txBody>
      </p:sp>
      <p:sp>
        <p:nvSpPr>
          <p:cNvPr id="44035" name="Rectangle 5"/>
          <p:cNvSpPr>
            <a:spLocks noGrp="1" noChangeArrowheads="1"/>
          </p:cNvSpPr>
          <p:nvPr>
            <p:ph type="title"/>
          </p:nvPr>
        </p:nvSpPr>
        <p:spPr>
          <a:xfrm>
            <a:off x="495300" y="66675"/>
            <a:ext cx="8902700" cy="1417638"/>
          </a:xfrm>
        </p:spPr>
        <p:txBody>
          <a:bodyPr anchor="b"/>
          <a:lstStyle/>
          <a:p>
            <a:pPr algn="l" eaLnBrk="1" hangingPunct="1"/>
            <a:r>
              <a:rPr lang="es-PE" sz="4000" smtClean="0"/>
              <a:t>2.3 Restricciones inclusivas o distributivas (4)</a:t>
            </a:r>
            <a:endParaRPr lang="es-ES" sz="40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5 Marcador de número de diapositiva"/>
          <p:cNvSpPr>
            <a:spLocks noGrp="1"/>
          </p:cNvSpPr>
          <p:nvPr>
            <p:ph type="sldNum" sz="quarter" idx="12"/>
          </p:nvPr>
        </p:nvSpPr>
        <p:spPr>
          <a:noFill/>
        </p:spPr>
        <p:txBody>
          <a:bodyPr/>
          <a:lstStyle/>
          <a:p>
            <a:fld id="{B16766BB-C196-4602-94FE-943FF3E88480}" type="slidenum">
              <a:rPr lang="es-ES" smtClean="0"/>
              <a:pPr/>
              <a:t>3</a:t>
            </a:fld>
            <a:endParaRPr lang="es-ES" smtClean="0"/>
          </a:p>
        </p:txBody>
      </p:sp>
      <p:sp>
        <p:nvSpPr>
          <p:cNvPr id="17410" name="Rectangle 2"/>
          <p:cNvSpPr>
            <a:spLocks noGrp="1" noChangeArrowheads="1"/>
          </p:cNvSpPr>
          <p:nvPr>
            <p:ph type="title"/>
          </p:nvPr>
        </p:nvSpPr>
        <p:spPr>
          <a:xfrm>
            <a:off x="495300" y="188913"/>
            <a:ext cx="8915400" cy="1228725"/>
          </a:xfrm>
        </p:spPr>
        <p:txBody>
          <a:bodyPr/>
          <a:lstStyle/>
          <a:p>
            <a:pPr algn="l" eaLnBrk="1" hangingPunct="1"/>
            <a:r>
              <a:rPr lang="es-PE" sz="4000" smtClean="0"/>
              <a:t>1. Clasificación de los problemas de programación entera (1)</a:t>
            </a:r>
            <a:endParaRPr lang="es-ES" sz="4000" smtClean="0"/>
          </a:p>
        </p:txBody>
      </p:sp>
      <p:sp>
        <p:nvSpPr>
          <p:cNvPr id="17411" name="Rectangle 3"/>
          <p:cNvSpPr>
            <a:spLocks noGrp="1" noChangeArrowheads="1"/>
          </p:cNvSpPr>
          <p:nvPr>
            <p:ph type="body" idx="1"/>
          </p:nvPr>
        </p:nvSpPr>
        <p:spPr>
          <a:solidFill>
            <a:srgbClr val="FFFF99"/>
          </a:solidFill>
        </p:spPr>
        <p:txBody>
          <a:bodyPr/>
          <a:lstStyle/>
          <a:p>
            <a:pPr marL="0" indent="0" eaLnBrk="1" hangingPunct="1">
              <a:buFontTx/>
              <a:buNone/>
            </a:pPr>
            <a:r>
              <a:rPr lang="es-PE" sz="2800" smtClean="0">
                <a:latin typeface="Times New Roman" pitchFamily="18" charset="0"/>
                <a:cs typeface="Times New Roman" pitchFamily="18" charset="0"/>
              </a:rPr>
              <a:t>A diferencia de los problemas planteados hasta ahora, donde se usaban variables reales (programación lineal real), ahora se hará uso de variables enteras (programación lineal entera). Un caso particular de las variables enteras son las variables binarias.</a:t>
            </a:r>
          </a:p>
          <a:p>
            <a:pPr marL="0" indent="0" eaLnBrk="1" hangingPunct="1">
              <a:buFontTx/>
              <a:buNone/>
            </a:pPr>
            <a:endParaRPr lang="es-PE" sz="2800" smtClean="0">
              <a:latin typeface="Times New Roman" pitchFamily="18" charset="0"/>
              <a:cs typeface="Times New Roman" pitchFamily="18" charset="0"/>
            </a:endParaRPr>
          </a:p>
          <a:p>
            <a:pPr marL="0" indent="0" eaLnBrk="1" hangingPunct="1">
              <a:buFontTx/>
              <a:buNone/>
            </a:pPr>
            <a:r>
              <a:rPr lang="es-PE" sz="2800" smtClean="0">
                <a:latin typeface="Times New Roman" pitchFamily="18" charset="0"/>
                <a:cs typeface="Times New Roman" pitchFamily="18" charset="0"/>
              </a:rPr>
              <a:t>Es posible usar diversos tipos de variables en la formulación de los modelos matemáticos (programación lineal entera mixta).</a:t>
            </a:r>
            <a:endParaRPr lang="es-ES" sz="28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5 Marcador de número de diapositiva"/>
          <p:cNvSpPr>
            <a:spLocks noGrp="1"/>
          </p:cNvSpPr>
          <p:nvPr>
            <p:ph type="sldNum" sz="quarter" idx="12"/>
          </p:nvPr>
        </p:nvSpPr>
        <p:spPr>
          <a:noFill/>
        </p:spPr>
        <p:txBody>
          <a:bodyPr/>
          <a:lstStyle/>
          <a:p>
            <a:fld id="{088542AC-031D-45D5-A439-039FE4CA62C4}" type="slidenum">
              <a:rPr lang="es-ES" smtClean="0"/>
              <a:pPr/>
              <a:t>30</a:t>
            </a:fld>
            <a:endParaRPr lang="es-ES" smtClean="0"/>
          </a:p>
        </p:txBody>
      </p:sp>
      <p:sp>
        <p:nvSpPr>
          <p:cNvPr id="45058" name="Rectangle 2"/>
          <p:cNvSpPr>
            <a:spLocks noGrp="1" noChangeArrowheads="1"/>
          </p:cNvSpPr>
          <p:nvPr>
            <p:ph type="body" idx="1"/>
          </p:nvPr>
        </p:nvSpPr>
        <p:spPr>
          <a:xfrm>
            <a:off x="508000" y="1555750"/>
            <a:ext cx="8890000" cy="3960813"/>
          </a:xfrm>
          <a:solidFill>
            <a:srgbClr val="FFCC00"/>
          </a:solidFill>
        </p:spPr>
        <p:txBody>
          <a:bodyPr/>
          <a:lstStyle/>
          <a:p>
            <a:pPr marL="0" indent="0" eaLnBrk="1" hangingPunct="1">
              <a:lnSpc>
                <a:spcPct val="90000"/>
              </a:lnSpc>
              <a:buFontTx/>
              <a:buNone/>
            </a:pPr>
            <a:r>
              <a:rPr lang="es-ES" sz="2800" b="1" smtClean="0">
                <a:latin typeface="Times New Roman" pitchFamily="18" charset="0"/>
              </a:rPr>
              <a:t>Problema 5 (continuación)</a:t>
            </a:r>
          </a:p>
          <a:p>
            <a:pPr marL="0" indent="0" eaLnBrk="1" hangingPunct="1">
              <a:lnSpc>
                <a:spcPct val="90000"/>
              </a:lnSpc>
              <a:buFontTx/>
              <a:buNone/>
            </a:pPr>
            <a:r>
              <a:rPr lang="es-ES" sz="2800" smtClean="0">
                <a:solidFill>
                  <a:srgbClr val="000000"/>
                </a:solidFill>
                <a:latin typeface="Times New Roman" pitchFamily="18" charset="0"/>
                <a:cs typeface="Times New Roman" pitchFamily="18" charset="0"/>
              </a:rPr>
              <a:t>Cantidad mínima de animales a comprar</a:t>
            </a:r>
          </a:p>
          <a:p>
            <a:pPr marL="0" indent="0" eaLnBrk="1" hangingPunct="1">
              <a:lnSpc>
                <a:spcPct val="90000"/>
              </a:lnSpc>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1</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cs typeface="Times New Roman" pitchFamily="18" charset="0"/>
                <a:sym typeface="Symbol" pitchFamily="18" charset="2"/>
              </a:rPr>
              <a:t></a:t>
            </a:r>
            <a:r>
              <a:rPr lang="es-ES" sz="2800" smtClean="0">
                <a:solidFill>
                  <a:srgbClr val="000000"/>
                </a:solidFill>
                <a:latin typeface="Times New Roman" pitchFamily="18" charset="0"/>
                <a:cs typeface="Times New Roman" pitchFamily="18" charset="0"/>
              </a:rPr>
              <a:t> 1000* Y</a:t>
            </a:r>
            <a:r>
              <a:rPr lang="es-ES" sz="2800" baseline="-30000" smtClean="0">
                <a:solidFill>
                  <a:srgbClr val="000000"/>
                </a:solidFill>
                <a:latin typeface="Times New Roman" pitchFamily="18" charset="0"/>
                <a:cs typeface="Times New Roman" pitchFamily="18" charset="0"/>
              </a:rPr>
              <a:t>1</a:t>
            </a:r>
            <a:endParaRPr lang="es-ES" sz="2800" smtClean="0">
              <a:solidFill>
                <a:srgbClr val="000000"/>
              </a:solidFill>
              <a:latin typeface="Times New Roman" pitchFamily="18" charset="0"/>
              <a:cs typeface="Times New Roman" pitchFamily="18" charset="0"/>
            </a:endParaRPr>
          </a:p>
          <a:p>
            <a:pPr marL="0" indent="0" eaLnBrk="1" hangingPunct="1">
              <a:lnSpc>
                <a:spcPct val="90000"/>
              </a:lnSpc>
              <a:buFontTx/>
              <a:buNone/>
            </a:pPr>
            <a:r>
              <a:rPr lang="es-ES" sz="2800" smtClean="0">
                <a:solidFill>
                  <a:srgbClr val="000000"/>
                </a:solidFill>
                <a:latin typeface="Times New Roman" pitchFamily="18" charset="0"/>
                <a:cs typeface="Times New Roman" pitchFamily="18" charset="0"/>
              </a:rPr>
              <a:t>50 – X</a:t>
            </a:r>
            <a:r>
              <a:rPr lang="es-ES" sz="2800" baseline="-30000" smtClean="0">
                <a:solidFill>
                  <a:srgbClr val="000000"/>
                </a:solidFill>
                <a:latin typeface="Times New Roman" pitchFamily="18" charset="0"/>
                <a:cs typeface="Times New Roman" pitchFamily="18" charset="0"/>
              </a:rPr>
              <a:t>1</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cs typeface="Times New Roman" pitchFamily="18" charset="0"/>
                <a:sym typeface="Symbol" pitchFamily="18" charset="2"/>
              </a:rPr>
              <a:t></a:t>
            </a:r>
            <a:r>
              <a:rPr lang="es-ES" sz="2800" smtClean="0">
                <a:solidFill>
                  <a:srgbClr val="000000"/>
                </a:solidFill>
                <a:latin typeface="Times New Roman" pitchFamily="18" charset="0"/>
                <a:cs typeface="Times New Roman" pitchFamily="18" charset="0"/>
              </a:rPr>
              <a:t> 1000* (1 – Y</a:t>
            </a:r>
            <a:r>
              <a:rPr lang="es-ES" sz="2800" baseline="-30000" smtClean="0">
                <a:solidFill>
                  <a:srgbClr val="000000"/>
                </a:solidFill>
                <a:latin typeface="Times New Roman" pitchFamily="18" charset="0"/>
                <a:cs typeface="Times New Roman" pitchFamily="18" charset="0"/>
              </a:rPr>
              <a:t>1</a:t>
            </a:r>
            <a:r>
              <a:rPr lang="es-ES" sz="2800" smtClean="0">
                <a:solidFill>
                  <a:srgbClr val="000000"/>
                </a:solidFill>
                <a:latin typeface="Times New Roman" pitchFamily="18" charset="0"/>
                <a:cs typeface="Times New Roman" pitchFamily="18" charset="0"/>
              </a:rPr>
              <a:t>)</a:t>
            </a:r>
          </a:p>
          <a:p>
            <a:pPr marL="0" indent="0" eaLnBrk="1" hangingPunct="1">
              <a:lnSpc>
                <a:spcPct val="90000"/>
              </a:lnSpc>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2</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cs typeface="Times New Roman" pitchFamily="18" charset="0"/>
                <a:sym typeface="Symbol" pitchFamily="18" charset="2"/>
              </a:rPr>
              <a:t></a:t>
            </a:r>
            <a:r>
              <a:rPr lang="es-ES" sz="2800" smtClean="0">
                <a:solidFill>
                  <a:srgbClr val="000000"/>
                </a:solidFill>
                <a:latin typeface="Times New Roman" pitchFamily="18" charset="0"/>
                <a:cs typeface="Times New Roman" pitchFamily="18" charset="0"/>
              </a:rPr>
              <a:t> 1000* Y</a:t>
            </a:r>
            <a:r>
              <a:rPr lang="es-ES" sz="2800" baseline="-30000" smtClean="0">
                <a:solidFill>
                  <a:srgbClr val="000000"/>
                </a:solidFill>
                <a:latin typeface="Times New Roman" pitchFamily="18" charset="0"/>
                <a:cs typeface="Times New Roman" pitchFamily="18" charset="0"/>
              </a:rPr>
              <a:t>2</a:t>
            </a:r>
            <a:endParaRPr lang="es-ES" sz="2800" smtClean="0">
              <a:solidFill>
                <a:srgbClr val="000000"/>
              </a:solidFill>
              <a:latin typeface="Times New Roman" pitchFamily="18" charset="0"/>
              <a:cs typeface="Times New Roman" pitchFamily="18" charset="0"/>
            </a:endParaRPr>
          </a:p>
          <a:p>
            <a:pPr marL="0" indent="0" eaLnBrk="1" hangingPunct="1">
              <a:lnSpc>
                <a:spcPct val="90000"/>
              </a:lnSpc>
              <a:buFontTx/>
              <a:buNone/>
            </a:pPr>
            <a:r>
              <a:rPr lang="es-ES" sz="2800" smtClean="0">
                <a:solidFill>
                  <a:srgbClr val="000000"/>
                </a:solidFill>
                <a:latin typeface="Times New Roman" pitchFamily="18" charset="0"/>
                <a:cs typeface="Times New Roman" pitchFamily="18" charset="0"/>
              </a:rPr>
              <a:t>25 – X</a:t>
            </a:r>
            <a:r>
              <a:rPr lang="es-ES" sz="2800" baseline="-30000" smtClean="0">
                <a:solidFill>
                  <a:srgbClr val="000000"/>
                </a:solidFill>
                <a:latin typeface="Times New Roman" pitchFamily="18" charset="0"/>
                <a:cs typeface="Times New Roman" pitchFamily="18" charset="0"/>
              </a:rPr>
              <a:t>2</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cs typeface="Times New Roman" pitchFamily="18" charset="0"/>
                <a:sym typeface="Symbol" pitchFamily="18" charset="2"/>
              </a:rPr>
              <a:t></a:t>
            </a:r>
            <a:r>
              <a:rPr lang="es-ES" sz="2800" smtClean="0">
                <a:solidFill>
                  <a:srgbClr val="000000"/>
                </a:solidFill>
                <a:latin typeface="Times New Roman" pitchFamily="18" charset="0"/>
                <a:cs typeface="Times New Roman" pitchFamily="18" charset="0"/>
              </a:rPr>
              <a:t> 1000* (1 – Y</a:t>
            </a:r>
            <a:r>
              <a:rPr lang="es-ES" sz="2800" baseline="-30000" smtClean="0">
                <a:solidFill>
                  <a:srgbClr val="000000"/>
                </a:solidFill>
                <a:latin typeface="Times New Roman" pitchFamily="18" charset="0"/>
                <a:cs typeface="Times New Roman" pitchFamily="18" charset="0"/>
              </a:rPr>
              <a:t>2</a:t>
            </a:r>
            <a:r>
              <a:rPr lang="es-ES" sz="2800" smtClean="0">
                <a:solidFill>
                  <a:srgbClr val="000000"/>
                </a:solidFill>
                <a:latin typeface="Times New Roman" pitchFamily="18" charset="0"/>
                <a:cs typeface="Times New Roman" pitchFamily="18" charset="0"/>
              </a:rPr>
              <a:t>)</a:t>
            </a:r>
          </a:p>
          <a:p>
            <a:pPr marL="0" indent="0" eaLnBrk="1" hangingPunct="1">
              <a:lnSpc>
                <a:spcPct val="90000"/>
              </a:lnSpc>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3</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cs typeface="Times New Roman" pitchFamily="18" charset="0"/>
                <a:sym typeface="Symbol" pitchFamily="18" charset="2"/>
              </a:rPr>
              <a:t></a:t>
            </a:r>
            <a:r>
              <a:rPr lang="es-ES" sz="2800" smtClean="0">
                <a:solidFill>
                  <a:srgbClr val="000000"/>
                </a:solidFill>
                <a:latin typeface="Times New Roman" pitchFamily="18" charset="0"/>
                <a:cs typeface="Times New Roman" pitchFamily="18" charset="0"/>
              </a:rPr>
              <a:t> 1000* Y</a:t>
            </a:r>
            <a:r>
              <a:rPr lang="es-ES" sz="2800" baseline="-30000" smtClean="0">
                <a:solidFill>
                  <a:srgbClr val="000000"/>
                </a:solidFill>
                <a:latin typeface="Times New Roman" pitchFamily="18" charset="0"/>
                <a:cs typeface="Times New Roman" pitchFamily="18" charset="0"/>
              </a:rPr>
              <a:t>3</a:t>
            </a:r>
            <a:endParaRPr lang="es-ES" sz="2800" smtClean="0">
              <a:solidFill>
                <a:srgbClr val="000000"/>
              </a:solidFill>
              <a:latin typeface="Times New Roman" pitchFamily="18" charset="0"/>
              <a:cs typeface="Times New Roman" pitchFamily="18" charset="0"/>
            </a:endParaRPr>
          </a:p>
          <a:p>
            <a:pPr marL="0" indent="0" eaLnBrk="1" hangingPunct="1">
              <a:lnSpc>
                <a:spcPct val="90000"/>
              </a:lnSpc>
              <a:buFontTx/>
              <a:buNone/>
            </a:pPr>
            <a:r>
              <a:rPr lang="es-ES" sz="2800" smtClean="0">
                <a:solidFill>
                  <a:srgbClr val="000000"/>
                </a:solidFill>
                <a:latin typeface="Times New Roman" pitchFamily="18" charset="0"/>
                <a:cs typeface="Times New Roman" pitchFamily="18" charset="0"/>
              </a:rPr>
              <a:t>100 – X</a:t>
            </a:r>
            <a:r>
              <a:rPr lang="es-ES" sz="2800" baseline="-30000" smtClean="0">
                <a:solidFill>
                  <a:srgbClr val="000000"/>
                </a:solidFill>
                <a:latin typeface="Times New Roman" pitchFamily="18" charset="0"/>
                <a:cs typeface="Times New Roman" pitchFamily="18" charset="0"/>
              </a:rPr>
              <a:t>3</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cs typeface="Times New Roman" pitchFamily="18" charset="0"/>
                <a:sym typeface="Symbol" pitchFamily="18" charset="2"/>
              </a:rPr>
              <a:t></a:t>
            </a:r>
            <a:r>
              <a:rPr lang="es-ES" sz="2800" smtClean="0">
                <a:solidFill>
                  <a:srgbClr val="000000"/>
                </a:solidFill>
                <a:latin typeface="Times New Roman" pitchFamily="18" charset="0"/>
                <a:cs typeface="Times New Roman" pitchFamily="18" charset="0"/>
              </a:rPr>
              <a:t> 1000* (1 – Y</a:t>
            </a:r>
            <a:r>
              <a:rPr lang="es-ES" sz="2800" baseline="-30000" smtClean="0">
                <a:solidFill>
                  <a:srgbClr val="000000"/>
                </a:solidFill>
                <a:latin typeface="Times New Roman" pitchFamily="18" charset="0"/>
                <a:cs typeface="Times New Roman" pitchFamily="18" charset="0"/>
              </a:rPr>
              <a:t>3</a:t>
            </a:r>
            <a:r>
              <a:rPr lang="es-ES" sz="2800" smtClean="0">
                <a:solidFill>
                  <a:srgbClr val="000000"/>
                </a:solidFill>
                <a:latin typeface="Times New Roman" pitchFamily="18" charset="0"/>
                <a:cs typeface="Times New Roman" pitchFamily="18" charset="0"/>
              </a:rPr>
              <a:t>)</a:t>
            </a:r>
          </a:p>
        </p:txBody>
      </p:sp>
      <p:sp>
        <p:nvSpPr>
          <p:cNvPr id="45059" name="Rectangle 5"/>
          <p:cNvSpPr>
            <a:spLocks noGrp="1" noChangeArrowheads="1"/>
          </p:cNvSpPr>
          <p:nvPr>
            <p:ph type="title"/>
          </p:nvPr>
        </p:nvSpPr>
        <p:spPr>
          <a:xfrm>
            <a:off x="495300" y="66675"/>
            <a:ext cx="8902700" cy="1417638"/>
          </a:xfrm>
        </p:spPr>
        <p:txBody>
          <a:bodyPr anchor="b"/>
          <a:lstStyle/>
          <a:p>
            <a:pPr algn="l" eaLnBrk="1" hangingPunct="1"/>
            <a:r>
              <a:rPr lang="es-PE" sz="4000" smtClean="0"/>
              <a:t>2.3 Restricciones inclusivas o distributivas (5)</a:t>
            </a:r>
            <a:endParaRPr lang="es-ES" sz="40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5 Marcador de número de diapositiva"/>
          <p:cNvSpPr>
            <a:spLocks noGrp="1"/>
          </p:cNvSpPr>
          <p:nvPr>
            <p:ph type="sldNum" sz="quarter" idx="12"/>
          </p:nvPr>
        </p:nvSpPr>
        <p:spPr>
          <a:noFill/>
        </p:spPr>
        <p:txBody>
          <a:bodyPr/>
          <a:lstStyle/>
          <a:p>
            <a:fld id="{A8FBEDE9-F39A-4B90-82E2-0C13E39DAC7E}" type="slidenum">
              <a:rPr lang="es-ES" smtClean="0"/>
              <a:pPr/>
              <a:t>31</a:t>
            </a:fld>
            <a:endParaRPr lang="es-ES" smtClean="0"/>
          </a:p>
        </p:txBody>
      </p:sp>
      <p:sp>
        <p:nvSpPr>
          <p:cNvPr id="46082" name="Rectangle 3"/>
          <p:cNvSpPr>
            <a:spLocks noGrp="1" noChangeArrowheads="1"/>
          </p:cNvSpPr>
          <p:nvPr>
            <p:ph type="body" idx="1"/>
          </p:nvPr>
        </p:nvSpPr>
        <p:spPr>
          <a:xfrm>
            <a:off x="428625" y="1557338"/>
            <a:ext cx="8969375" cy="2016125"/>
          </a:xfrm>
          <a:solidFill>
            <a:srgbClr val="FFCC00"/>
          </a:solidFill>
        </p:spPr>
        <p:txBody>
          <a:bodyPr/>
          <a:lstStyle/>
          <a:p>
            <a:pPr marL="0" indent="0" eaLnBrk="1" hangingPunct="1">
              <a:lnSpc>
                <a:spcPct val="90000"/>
              </a:lnSpc>
              <a:buFontTx/>
              <a:buNone/>
            </a:pPr>
            <a:r>
              <a:rPr lang="es-ES" sz="2800" b="1" smtClean="0">
                <a:latin typeface="Times New Roman" pitchFamily="18" charset="0"/>
              </a:rPr>
              <a:t>Problema 5 (continuación)</a:t>
            </a:r>
          </a:p>
          <a:p>
            <a:pPr marL="0" indent="0" eaLnBrk="1" hangingPunct="1">
              <a:lnSpc>
                <a:spcPct val="90000"/>
              </a:lnSpc>
              <a:buFontTx/>
              <a:buNone/>
            </a:pPr>
            <a:r>
              <a:rPr lang="es-ES" sz="2800" u="sng" smtClean="0">
                <a:solidFill>
                  <a:srgbClr val="000000"/>
                </a:solidFill>
                <a:latin typeface="Times New Roman" pitchFamily="18" charset="0"/>
                <a:cs typeface="Times New Roman" pitchFamily="18" charset="0"/>
              </a:rPr>
              <a:t>Rango de existencia</a:t>
            </a:r>
          </a:p>
          <a:p>
            <a:pPr marL="0" indent="0" eaLnBrk="1" hangingPunct="1">
              <a:lnSpc>
                <a:spcPct val="90000"/>
              </a:lnSpc>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i</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ea typeface="Times New Roman" pitchFamily="18" charset="0"/>
                <a:cs typeface="Courier New" pitchFamily="49" charset="0"/>
                <a:sym typeface="Symbol" pitchFamily="18" charset="2"/>
              </a:rPr>
              <a:t></a:t>
            </a:r>
            <a:r>
              <a:rPr lang="es-ES" sz="2800" smtClean="0">
                <a:solidFill>
                  <a:srgbClr val="000000"/>
                </a:solidFill>
                <a:latin typeface="Times New Roman" pitchFamily="18" charset="0"/>
                <a:cs typeface="Times New Roman" pitchFamily="18" charset="0"/>
              </a:rPr>
              <a:t> 0 y enteros</a:t>
            </a:r>
          </a:p>
          <a:p>
            <a:pPr marL="0" indent="0" eaLnBrk="1" hangingPunct="1">
              <a:lnSpc>
                <a:spcPct val="90000"/>
              </a:lnSpc>
              <a:buFontTx/>
              <a:buNone/>
            </a:pPr>
            <a:r>
              <a:rPr lang="es-ES" sz="2800" smtClean="0">
                <a:solidFill>
                  <a:srgbClr val="000000"/>
                </a:solidFill>
                <a:latin typeface="Times New Roman" pitchFamily="18" charset="0"/>
                <a:cs typeface="Times New Roman" pitchFamily="18" charset="0"/>
              </a:rPr>
              <a:t>Y</a:t>
            </a:r>
            <a:r>
              <a:rPr lang="es-ES" sz="2800" baseline="-30000" smtClean="0">
                <a:solidFill>
                  <a:srgbClr val="000000"/>
                </a:solidFill>
                <a:latin typeface="Times New Roman" pitchFamily="18" charset="0"/>
                <a:cs typeface="Times New Roman" pitchFamily="18" charset="0"/>
              </a:rPr>
              <a:t>i</a:t>
            </a:r>
            <a:r>
              <a:rPr lang="es-ES" sz="2800" smtClean="0">
                <a:solidFill>
                  <a:srgbClr val="000000"/>
                </a:solidFill>
                <a:latin typeface="Times New Roman" pitchFamily="18" charset="0"/>
                <a:cs typeface="Times New Roman" pitchFamily="18" charset="0"/>
              </a:rPr>
              <a:t> = 0 ó 1</a:t>
            </a:r>
          </a:p>
        </p:txBody>
      </p:sp>
      <p:sp>
        <p:nvSpPr>
          <p:cNvPr id="46083" name="Rectangle 5"/>
          <p:cNvSpPr>
            <a:spLocks noGrp="1" noChangeArrowheads="1"/>
          </p:cNvSpPr>
          <p:nvPr>
            <p:ph type="title"/>
          </p:nvPr>
        </p:nvSpPr>
        <p:spPr>
          <a:xfrm>
            <a:off x="495300" y="66675"/>
            <a:ext cx="8902700" cy="1417638"/>
          </a:xfrm>
        </p:spPr>
        <p:txBody>
          <a:bodyPr anchor="b"/>
          <a:lstStyle/>
          <a:p>
            <a:pPr algn="l" eaLnBrk="1" hangingPunct="1"/>
            <a:r>
              <a:rPr lang="es-PE" sz="4000" smtClean="0"/>
              <a:t>2.3 Restricciones inclusivas o distributivas (6)</a:t>
            </a:r>
            <a:endParaRPr lang="es-ES" sz="40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5 Marcador de número de diapositiva"/>
          <p:cNvSpPr>
            <a:spLocks noGrp="1"/>
          </p:cNvSpPr>
          <p:nvPr>
            <p:ph type="sldNum" sz="quarter" idx="12"/>
          </p:nvPr>
        </p:nvSpPr>
        <p:spPr>
          <a:noFill/>
        </p:spPr>
        <p:txBody>
          <a:bodyPr/>
          <a:lstStyle/>
          <a:p>
            <a:fld id="{9D0B99F2-4462-4013-8084-31FFE10CBBAE}" type="slidenum">
              <a:rPr lang="es-ES" smtClean="0"/>
              <a:pPr/>
              <a:t>32</a:t>
            </a:fld>
            <a:endParaRPr lang="es-ES" smtClean="0"/>
          </a:p>
        </p:txBody>
      </p:sp>
      <p:sp>
        <p:nvSpPr>
          <p:cNvPr id="47106" name="Rectangle 3"/>
          <p:cNvSpPr>
            <a:spLocks noGrp="1" noChangeArrowheads="1"/>
          </p:cNvSpPr>
          <p:nvPr>
            <p:ph type="body" idx="1"/>
          </p:nvPr>
        </p:nvSpPr>
        <p:spPr>
          <a:xfrm>
            <a:off x="200025" y="1268413"/>
            <a:ext cx="9440863" cy="2592387"/>
          </a:xfrm>
          <a:solidFill>
            <a:srgbClr val="CCFF33"/>
          </a:solidFill>
        </p:spPr>
        <p:txBody>
          <a:bodyPr/>
          <a:lstStyle/>
          <a:p>
            <a:pPr marL="0" indent="0" eaLnBrk="1" hangingPunct="1">
              <a:buFontTx/>
              <a:buNone/>
            </a:pPr>
            <a:r>
              <a:rPr lang="es-ES" sz="2800" b="1" smtClean="0">
                <a:latin typeface="Times New Roman" pitchFamily="18" charset="0"/>
              </a:rPr>
              <a:t>Problema 6</a:t>
            </a:r>
          </a:p>
          <a:p>
            <a:pPr marL="0" indent="0" eaLnBrk="1" hangingPunct="1">
              <a:buFontTx/>
              <a:buNone/>
            </a:pPr>
            <a:r>
              <a:rPr lang="es-ES" sz="2800" smtClean="0">
                <a:latin typeface="Times New Roman" pitchFamily="18" charset="0"/>
              </a:rPr>
              <a:t>Se dispone de tres posibles ubicaciones para localizar plantas industriales. Dependiendo de la ubicación, la posible planta supondría un costo de mantenimiento y tendría una oferta máxima, según la siguiente tabla. </a:t>
            </a:r>
          </a:p>
        </p:txBody>
      </p:sp>
      <p:sp>
        <p:nvSpPr>
          <p:cNvPr id="47107" name="Rectangle 6"/>
          <p:cNvSpPr>
            <a:spLocks noGrp="1" noChangeArrowheads="1"/>
          </p:cNvSpPr>
          <p:nvPr>
            <p:ph type="title"/>
          </p:nvPr>
        </p:nvSpPr>
        <p:spPr/>
        <p:txBody>
          <a:bodyPr/>
          <a:lstStyle/>
          <a:p>
            <a:pPr algn="l" eaLnBrk="1" hangingPunct="1"/>
            <a:r>
              <a:rPr lang="es-PE" sz="4000" smtClean="0"/>
              <a:t>2.4 Restricciones si … entonces (1)</a:t>
            </a:r>
            <a:endParaRPr lang="es-ES" sz="4000" smtClean="0"/>
          </a:p>
        </p:txBody>
      </p:sp>
      <p:graphicFrame>
        <p:nvGraphicFramePr>
          <p:cNvPr id="163093" name="Group 277"/>
          <p:cNvGraphicFramePr>
            <a:graphicFrameLocks noGrp="1"/>
          </p:cNvGraphicFramePr>
          <p:nvPr>
            <p:extLst>
              <p:ext uri="{D42A27DB-BD31-4B8C-83A1-F6EECF244321}">
                <p14:modId xmlns:p14="http://schemas.microsoft.com/office/powerpoint/2010/main" val="82833472"/>
              </p:ext>
            </p:extLst>
          </p:nvPr>
        </p:nvGraphicFramePr>
        <p:xfrm>
          <a:off x="560388" y="4437063"/>
          <a:ext cx="8640762" cy="1371600"/>
        </p:xfrm>
        <a:graphic>
          <a:graphicData uri="http://schemas.openxmlformats.org/drawingml/2006/table">
            <a:tbl>
              <a:tblPr/>
              <a:tblGrid>
                <a:gridCol w="5048250">
                  <a:extLst>
                    <a:ext uri="{9D8B030D-6E8A-4147-A177-3AD203B41FA5}">
                      <a16:colId xmlns:a16="http://schemas.microsoft.com/office/drawing/2014/main" val="20000"/>
                    </a:ext>
                  </a:extLst>
                </a:gridCol>
                <a:gridCol w="1198562">
                  <a:extLst>
                    <a:ext uri="{9D8B030D-6E8A-4147-A177-3AD203B41FA5}">
                      <a16:colId xmlns:a16="http://schemas.microsoft.com/office/drawing/2014/main" val="20001"/>
                    </a:ext>
                  </a:extLst>
                </a:gridCol>
                <a:gridCol w="1196975">
                  <a:extLst>
                    <a:ext uri="{9D8B030D-6E8A-4147-A177-3AD203B41FA5}">
                      <a16:colId xmlns:a16="http://schemas.microsoft.com/office/drawing/2014/main" val="20002"/>
                    </a:ext>
                  </a:extLst>
                </a:gridCol>
                <a:gridCol w="1196975">
                  <a:extLst>
                    <a:ext uri="{9D8B030D-6E8A-4147-A177-3AD203B41FA5}">
                      <a16:colId xmlns:a16="http://schemas.microsoft.com/office/drawing/2014/main" val="20003"/>
                    </a:ext>
                  </a:extLst>
                </a:gridCol>
              </a:tblGrid>
              <a:tr h="2603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smtClean="0">
                          <a:ln>
                            <a:noFill/>
                          </a:ln>
                          <a:solidFill>
                            <a:schemeClr val="tx1"/>
                          </a:solidFill>
                          <a:effectLst/>
                          <a:latin typeface="Times New Roman" pitchFamily="18" charset="0"/>
                          <a:cs typeface="Times New Roman" pitchFamily="18" charset="0"/>
                        </a:rPr>
                        <a:t>Ubicación</a:t>
                      </a:r>
                      <a:endParaRPr kumimoji="0" lang="es-ES" sz="24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s-E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s-E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s-E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03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smtClean="0">
                          <a:ln>
                            <a:noFill/>
                          </a:ln>
                          <a:solidFill>
                            <a:schemeClr val="tx1"/>
                          </a:solidFill>
                          <a:effectLst/>
                          <a:latin typeface="Times New Roman" pitchFamily="18" charset="0"/>
                          <a:cs typeface="Times New Roman" pitchFamily="18" charset="0"/>
                        </a:rPr>
                        <a:t>Costo de mantenimiento (miles intis)</a:t>
                      </a:r>
                      <a:endParaRPr kumimoji="0" lang="es-ES" sz="24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chemeClr val="tx1"/>
                          </a:solidFill>
                          <a:effectLst/>
                          <a:latin typeface="Times New Roman" pitchFamily="18" charset="0"/>
                          <a:cs typeface="Times New Roman" pitchFamily="18" charset="0"/>
                        </a:rPr>
                        <a:t>10.00</a:t>
                      </a:r>
                      <a:endParaRPr kumimoji="0" lang="es-E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chemeClr val="tx1"/>
                          </a:solidFill>
                          <a:effectLst/>
                          <a:latin typeface="Times New Roman" pitchFamily="18" charset="0"/>
                          <a:cs typeface="Times New Roman" pitchFamily="18" charset="0"/>
                        </a:rPr>
                        <a:t>14.00</a:t>
                      </a:r>
                      <a:endParaRPr kumimoji="0" lang="es-E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chemeClr val="tx1"/>
                          </a:solidFill>
                          <a:effectLst/>
                          <a:latin typeface="Times New Roman" pitchFamily="18" charset="0"/>
                          <a:cs typeface="Times New Roman" pitchFamily="18" charset="0"/>
                        </a:rPr>
                        <a:t>13.00</a:t>
                      </a:r>
                      <a:endParaRPr kumimoji="0" lang="es-E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03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chemeClr val="tx1"/>
                          </a:solidFill>
                          <a:effectLst/>
                          <a:latin typeface="Times New Roman" pitchFamily="18" charset="0"/>
                          <a:cs typeface="Times New Roman" pitchFamily="18" charset="0"/>
                        </a:rPr>
                        <a:t>Oferta máxima (miles de unidades)</a:t>
                      </a:r>
                      <a:endParaRPr kumimoji="0" lang="es-E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chemeClr val="tx1"/>
                          </a:solidFill>
                          <a:effectLst/>
                          <a:latin typeface="Times New Roman" pitchFamily="18" charset="0"/>
                          <a:cs typeface="Times New Roman" pitchFamily="18" charset="0"/>
                        </a:rPr>
                        <a:t>25</a:t>
                      </a:r>
                      <a:endParaRPr kumimoji="0" lang="es-E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chemeClr val="tx1"/>
                          </a:solidFill>
                          <a:effectLst/>
                          <a:latin typeface="Times New Roman" pitchFamily="18" charset="0"/>
                          <a:cs typeface="Times New Roman" pitchFamily="18" charset="0"/>
                        </a:rPr>
                        <a:t>32</a:t>
                      </a:r>
                      <a:endParaRPr kumimoji="0" lang="es-E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chemeClr val="tx1"/>
                          </a:solidFill>
                          <a:effectLst/>
                          <a:latin typeface="Times New Roman" pitchFamily="18" charset="0"/>
                          <a:cs typeface="Times New Roman" pitchFamily="18" charset="0"/>
                        </a:rPr>
                        <a:t>30</a:t>
                      </a:r>
                      <a:endParaRPr kumimoji="0" lang="es-E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5 Marcador de número de diapositiva"/>
          <p:cNvSpPr>
            <a:spLocks noGrp="1"/>
          </p:cNvSpPr>
          <p:nvPr>
            <p:ph type="sldNum" sz="quarter" idx="12"/>
          </p:nvPr>
        </p:nvSpPr>
        <p:spPr>
          <a:noFill/>
        </p:spPr>
        <p:txBody>
          <a:bodyPr/>
          <a:lstStyle/>
          <a:p>
            <a:fld id="{716A518E-2773-4977-9012-DD1F4610B8D7}" type="slidenum">
              <a:rPr lang="es-ES" smtClean="0"/>
              <a:pPr/>
              <a:t>33</a:t>
            </a:fld>
            <a:endParaRPr lang="es-ES" smtClean="0"/>
          </a:p>
        </p:txBody>
      </p:sp>
      <p:sp>
        <p:nvSpPr>
          <p:cNvPr id="48130" name="Rectangle 2"/>
          <p:cNvSpPr>
            <a:spLocks noGrp="1" noChangeArrowheads="1"/>
          </p:cNvSpPr>
          <p:nvPr>
            <p:ph type="body" idx="1"/>
          </p:nvPr>
        </p:nvSpPr>
        <p:spPr>
          <a:xfrm>
            <a:off x="193675" y="1268413"/>
            <a:ext cx="9296400" cy="2232025"/>
          </a:xfrm>
          <a:solidFill>
            <a:srgbClr val="CCFF33"/>
          </a:solidFill>
        </p:spPr>
        <p:txBody>
          <a:bodyPr/>
          <a:lstStyle/>
          <a:p>
            <a:pPr marL="0" indent="0" eaLnBrk="1" hangingPunct="1">
              <a:lnSpc>
                <a:spcPct val="80000"/>
              </a:lnSpc>
              <a:buFontTx/>
              <a:buNone/>
            </a:pPr>
            <a:r>
              <a:rPr lang="es-ES" sz="2800" b="1" smtClean="0">
                <a:latin typeface="Times New Roman" pitchFamily="18" charset="0"/>
              </a:rPr>
              <a:t>Problema 6 (continuación)</a:t>
            </a:r>
          </a:p>
          <a:p>
            <a:pPr marL="0" indent="0" eaLnBrk="1" hangingPunct="1">
              <a:lnSpc>
                <a:spcPct val="80000"/>
              </a:lnSpc>
              <a:buFontTx/>
              <a:buNone/>
            </a:pPr>
            <a:r>
              <a:rPr lang="es-ES" sz="2800" smtClean="0">
                <a:solidFill>
                  <a:srgbClr val="000000"/>
                </a:solidFill>
                <a:latin typeface="Times New Roman" pitchFamily="18" charset="0"/>
                <a:cs typeface="Times New Roman" pitchFamily="18" charset="0"/>
              </a:rPr>
              <a:t>Se dispone de cuatro clientes, cada uno con una cierta demanda que debe ser servida por exactamente una planta. Esta demanda, así como el beneficio de enviar una unidad a cada cliente desde cada planta, está dada por la siguiente tabla.</a:t>
            </a:r>
          </a:p>
          <a:p>
            <a:pPr marL="0" indent="0" eaLnBrk="1" hangingPunct="1">
              <a:lnSpc>
                <a:spcPct val="80000"/>
              </a:lnSpc>
              <a:buFontTx/>
              <a:buNone/>
            </a:pPr>
            <a:endParaRPr lang="es-ES" sz="2800" smtClean="0">
              <a:solidFill>
                <a:srgbClr val="000000"/>
              </a:solidFill>
              <a:latin typeface="Times New Roman" pitchFamily="18" charset="0"/>
              <a:cs typeface="Times New Roman" pitchFamily="18" charset="0"/>
            </a:endParaRPr>
          </a:p>
        </p:txBody>
      </p:sp>
      <p:sp>
        <p:nvSpPr>
          <p:cNvPr id="48131" name="Rectangle 437"/>
          <p:cNvSpPr>
            <a:spLocks noGrp="1" noChangeArrowheads="1"/>
          </p:cNvSpPr>
          <p:nvPr>
            <p:ph type="title"/>
          </p:nvPr>
        </p:nvSpPr>
        <p:spPr/>
        <p:txBody>
          <a:bodyPr/>
          <a:lstStyle/>
          <a:p>
            <a:pPr algn="l" eaLnBrk="1" hangingPunct="1"/>
            <a:r>
              <a:rPr lang="es-PE" sz="4000" smtClean="0"/>
              <a:t>2.4 Restricciones si … entonces (2)</a:t>
            </a:r>
            <a:endParaRPr lang="es-ES" sz="4000" smtClean="0"/>
          </a:p>
        </p:txBody>
      </p:sp>
      <p:graphicFrame>
        <p:nvGraphicFramePr>
          <p:cNvPr id="312097" name="Group 801"/>
          <p:cNvGraphicFramePr>
            <a:graphicFrameLocks noGrp="1"/>
          </p:cNvGraphicFramePr>
          <p:nvPr/>
        </p:nvGraphicFramePr>
        <p:xfrm>
          <a:off x="738188" y="3714750"/>
          <a:ext cx="8280400" cy="2377440"/>
        </p:xfrm>
        <a:graphic>
          <a:graphicData uri="http://schemas.openxmlformats.org/drawingml/2006/table">
            <a:tbl>
              <a:tblPr/>
              <a:tblGrid>
                <a:gridCol w="3884612">
                  <a:extLst>
                    <a:ext uri="{9D8B030D-6E8A-4147-A177-3AD203B41FA5}">
                      <a16:colId xmlns:a16="http://schemas.microsoft.com/office/drawing/2014/main" val="20000"/>
                    </a:ext>
                  </a:extLst>
                </a:gridCol>
                <a:gridCol w="1098550">
                  <a:extLst>
                    <a:ext uri="{9D8B030D-6E8A-4147-A177-3AD203B41FA5}">
                      <a16:colId xmlns:a16="http://schemas.microsoft.com/office/drawing/2014/main" val="20001"/>
                    </a:ext>
                  </a:extLst>
                </a:gridCol>
                <a:gridCol w="1100138">
                  <a:extLst>
                    <a:ext uri="{9D8B030D-6E8A-4147-A177-3AD203B41FA5}">
                      <a16:colId xmlns:a16="http://schemas.microsoft.com/office/drawing/2014/main" val="20002"/>
                    </a:ext>
                  </a:extLst>
                </a:gridCol>
                <a:gridCol w="1096962">
                  <a:extLst>
                    <a:ext uri="{9D8B030D-6E8A-4147-A177-3AD203B41FA5}">
                      <a16:colId xmlns:a16="http://schemas.microsoft.com/office/drawing/2014/main" val="20003"/>
                    </a:ext>
                  </a:extLst>
                </a:gridCol>
                <a:gridCol w="1100138">
                  <a:extLst>
                    <a:ext uri="{9D8B030D-6E8A-4147-A177-3AD203B41FA5}">
                      <a16:colId xmlns:a16="http://schemas.microsoft.com/office/drawing/2014/main" val="20004"/>
                    </a:ext>
                  </a:extLst>
                </a:gridCol>
              </a:tblGrid>
              <a:tr h="2603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Cliente</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603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Demanda (miles de unidades)</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15</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16</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14</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PE"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Costos de transporte (intis por unidad)</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10002"/>
                  </a:ext>
                </a:extLst>
              </a:tr>
              <a:tr h="2603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Ubicación 1</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4.00</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2.00</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3.00</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2.00</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603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Ubicación 2</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3.00</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3.00</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5.00</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603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Ubicación 3</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5.00</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2.00</a:t>
                      </a:r>
                      <a:endParaRPr kumimoji="0" lang="es-E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smtClean="0">
                          <a:ln>
                            <a:noFill/>
                          </a:ln>
                          <a:solidFill>
                            <a:schemeClr val="tx1"/>
                          </a:solidFill>
                          <a:effectLst/>
                          <a:latin typeface="Times New Roman" pitchFamily="18" charset="0"/>
                          <a:cs typeface="Times New Roman" pitchFamily="18" charset="0"/>
                        </a:rPr>
                        <a:t>4.00</a:t>
                      </a:r>
                      <a:endParaRPr kumimoji="0" lang="es-ES" sz="20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5 Marcador de número de diapositiva"/>
          <p:cNvSpPr>
            <a:spLocks noGrp="1"/>
          </p:cNvSpPr>
          <p:nvPr>
            <p:ph type="sldNum" sz="quarter" idx="12"/>
          </p:nvPr>
        </p:nvSpPr>
        <p:spPr>
          <a:noFill/>
        </p:spPr>
        <p:txBody>
          <a:bodyPr/>
          <a:lstStyle/>
          <a:p>
            <a:fld id="{B08F66BF-6CFB-4E85-A97C-E2A20B4ACCC1}" type="slidenum">
              <a:rPr lang="es-ES" smtClean="0"/>
              <a:pPr/>
              <a:t>34</a:t>
            </a:fld>
            <a:endParaRPr lang="es-ES" smtClean="0"/>
          </a:p>
        </p:txBody>
      </p:sp>
      <p:sp>
        <p:nvSpPr>
          <p:cNvPr id="49154" name="Rectangle 2"/>
          <p:cNvSpPr>
            <a:spLocks noGrp="1" noChangeArrowheads="1"/>
          </p:cNvSpPr>
          <p:nvPr>
            <p:ph type="body" idx="1"/>
          </p:nvPr>
        </p:nvSpPr>
        <p:spPr>
          <a:xfrm>
            <a:off x="193675" y="1844675"/>
            <a:ext cx="9440863" cy="3529013"/>
          </a:xfrm>
          <a:solidFill>
            <a:srgbClr val="FFCC00"/>
          </a:solidFill>
        </p:spPr>
        <p:txBody>
          <a:bodyPr/>
          <a:lstStyle/>
          <a:p>
            <a:pPr marL="0" indent="0" eaLnBrk="1" hangingPunct="1">
              <a:buFontTx/>
              <a:buNone/>
            </a:pPr>
            <a:r>
              <a:rPr lang="es-ES" b="1" smtClean="0">
                <a:latin typeface="Times New Roman" pitchFamily="18" charset="0"/>
              </a:rPr>
              <a:t>Problema 6 (continuación)</a:t>
            </a:r>
          </a:p>
          <a:p>
            <a:pPr marL="0" indent="0" eaLnBrk="1" hangingPunct="1">
              <a:buFontTx/>
              <a:buNone/>
            </a:pPr>
            <a:r>
              <a:rPr lang="es-ES" u="sng" smtClean="0">
                <a:solidFill>
                  <a:srgbClr val="000000"/>
                </a:solidFill>
                <a:latin typeface="Times New Roman" pitchFamily="18" charset="0"/>
                <a:cs typeface="Times New Roman" pitchFamily="18" charset="0"/>
              </a:rPr>
              <a:t>Variables de decisión</a:t>
            </a:r>
          </a:p>
          <a:p>
            <a:pPr marL="0" indent="0" eaLnBrk="1" hangingPunct="1">
              <a:buFontTx/>
              <a:buNone/>
            </a:pPr>
            <a:r>
              <a:rPr lang="es-PE" smtClean="0">
                <a:solidFill>
                  <a:srgbClr val="000000"/>
                </a:solidFill>
                <a:latin typeface="Times New Roman" pitchFamily="18" charset="0"/>
                <a:cs typeface="Times New Roman" pitchFamily="18" charset="0"/>
              </a:rPr>
              <a:t>X</a:t>
            </a:r>
            <a:r>
              <a:rPr lang="es-PE" baseline="-25000" smtClean="0">
                <a:solidFill>
                  <a:srgbClr val="000000"/>
                </a:solidFill>
                <a:latin typeface="Times New Roman" pitchFamily="18" charset="0"/>
                <a:cs typeface="Times New Roman" pitchFamily="18" charset="0"/>
              </a:rPr>
              <a:t>ij</a:t>
            </a:r>
            <a:r>
              <a:rPr lang="es-PE" smtClean="0">
                <a:solidFill>
                  <a:srgbClr val="000000"/>
                </a:solidFill>
                <a:latin typeface="Times New Roman" pitchFamily="18" charset="0"/>
                <a:cs typeface="Times New Roman" pitchFamily="18" charset="0"/>
              </a:rPr>
              <a:t>: decisión de asignar o no el cliente i a la ubicación j</a:t>
            </a:r>
          </a:p>
          <a:p>
            <a:pPr marL="0" indent="0" eaLnBrk="1" hangingPunct="1">
              <a:buFontTx/>
              <a:buNone/>
            </a:pPr>
            <a:r>
              <a:rPr lang="es-PE" smtClean="0">
                <a:solidFill>
                  <a:srgbClr val="000000"/>
                </a:solidFill>
                <a:latin typeface="Times New Roman" pitchFamily="18" charset="0"/>
                <a:cs typeface="Times New Roman" pitchFamily="18" charset="0"/>
              </a:rPr>
              <a:t>Donde i = 1, 2, 3, 4; j = 1, 2, 3</a:t>
            </a:r>
          </a:p>
          <a:p>
            <a:pPr marL="0" indent="0" eaLnBrk="1" hangingPunct="1">
              <a:buFontTx/>
              <a:buNone/>
            </a:pPr>
            <a:r>
              <a:rPr lang="es-PE" smtClean="0">
                <a:solidFill>
                  <a:srgbClr val="000000"/>
                </a:solidFill>
                <a:latin typeface="Times New Roman" pitchFamily="18" charset="0"/>
                <a:cs typeface="Times New Roman" pitchFamily="18" charset="0"/>
              </a:rPr>
              <a:t>Y</a:t>
            </a:r>
            <a:r>
              <a:rPr lang="es-PE" baseline="-25000" smtClean="0">
                <a:solidFill>
                  <a:srgbClr val="000000"/>
                </a:solidFill>
                <a:latin typeface="Times New Roman" pitchFamily="18" charset="0"/>
                <a:cs typeface="Times New Roman" pitchFamily="18" charset="0"/>
              </a:rPr>
              <a:t>j</a:t>
            </a:r>
            <a:r>
              <a:rPr lang="es-PE" smtClean="0">
                <a:solidFill>
                  <a:srgbClr val="000000"/>
                </a:solidFill>
                <a:latin typeface="Times New Roman" pitchFamily="18" charset="0"/>
                <a:cs typeface="Times New Roman" pitchFamily="18" charset="0"/>
              </a:rPr>
              <a:t>: decisión de construir o no la planta en la ubicación j</a:t>
            </a:r>
          </a:p>
          <a:p>
            <a:pPr marL="0" indent="0" eaLnBrk="1" hangingPunct="1">
              <a:buFontTx/>
              <a:buNone/>
            </a:pPr>
            <a:r>
              <a:rPr lang="es-PE" smtClean="0">
                <a:solidFill>
                  <a:srgbClr val="000000"/>
                </a:solidFill>
                <a:latin typeface="Times New Roman" pitchFamily="18" charset="0"/>
                <a:cs typeface="Times New Roman" pitchFamily="18" charset="0"/>
              </a:rPr>
              <a:t>Donde j = 1, 2, 3</a:t>
            </a:r>
          </a:p>
        </p:txBody>
      </p:sp>
      <p:sp>
        <p:nvSpPr>
          <p:cNvPr id="49155" name="Rectangle 5"/>
          <p:cNvSpPr>
            <a:spLocks noGrp="1" noChangeArrowheads="1"/>
          </p:cNvSpPr>
          <p:nvPr>
            <p:ph type="title"/>
          </p:nvPr>
        </p:nvSpPr>
        <p:spPr/>
        <p:txBody>
          <a:bodyPr/>
          <a:lstStyle/>
          <a:p>
            <a:pPr algn="l" eaLnBrk="1" hangingPunct="1"/>
            <a:r>
              <a:rPr lang="es-PE" sz="4000" smtClean="0"/>
              <a:t>2.4 Restricciones si … entonces (3)</a:t>
            </a:r>
            <a:endParaRPr lang="es-ES" sz="40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5 Marcador de número de diapositiva"/>
          <p:cNvSpPr>
            <a:spLocks noGrp="1"/>
          </p:cNvSpPr>
          <p:nvPr>
            <p:ph type="sldNum" sz="quarter" idx="12"/>
          </p:nvPr>
        </p:nvSpPr>
        <p:spPr>
          <a:noFill/>
        </p:spPr>
        <p:txBody>
          <a:bodyPr/>
          <a:lstStyle/>
          <a:p>
            <a:fld id="{72A4AD8A-02A2-469E-AF32-375C2F3C3B6E}" type="slidenum">
              <a:rPr lang="es-ES" smtClean="0"/>
              <a:pPr/>
              <a:t>35</a:t>
            </a:fld>
            <a:endParaRPr lang="es-ES" smtClean="0"/>
          </a:p>
        </p:txBody>
      </p:sp>
      <p:sp>
        <p:nvSpPr>
          <p:cNvPr id="50178" name="Rectangle 3"/>
          <p:cNvSpPr>
            <a:spLocks noGrp="1" noChangeArrowheads="1"/>
          </p:cNvSpPr>
          <p:nvPr>
            <p:ph type="body" idx="1"/>
          </p:nvPr>
        </p:nvSpPr>
        <p:spPr>
          <a:xfrm>
            <a:off x="508000" y="1557338"/>
            <a:ext cx="8813800" cy="3167062"/>
          </a:xfrm>
          <a:solidFill>
            <a:srgbClr val="FFCC00"/>
          </a:solidFill>
        </p:spPr>
        <p:txBody>
          <a:bodyPr/>
          <a:lstStyle/>
          <a:p>
            <a:pPr marL="0" indent="0" eaLnBrk="1" hangingPunct="1">
              <a:lnSpc>
                <a:spcPct val="90000"/>
              </a:lnSpc>
              <a:buFontTx/>
              <a:buNone/>
            </a:pPr>
            <a:r>
              <a:rPr lang="es-ES" b="1" dirty="0" smtClean="0">
                <a:latin typeface="Times New Roman" pitchFamily="18" charset="0"/>
              </a:rPr>
              <a:t>Problema 6 (continuación)</a:t>
            </a:r>
          </a:p>
          <a:p>
            <a:pPr marL="0" indent="0" algn="just" eaLnBrk="1" hangingPunct="1">
              <a:lnSpc>
                <a:spcPct val="90000"/>
              </a:lnSpc>
              <a:buFontTx/>
              <a:buNone/>
            </a:pPr>
            <a:r>
              <a:rPr lang="es-ES" u="sng" dirty="0" smtClean="0">
                <a:solidFill>
                  <a:srgbClr val="000000"/>
                </a:solidFill>
                <a:latin typeface="Times New Roman" pitchFamily="18" charset="0"/>
                <a:cs typeface="Times New Roman" pitchFamily="18" charset="0"/>
              </a:rPr>
              <a:t>Función objetivo</a:t>
            </a:r>
          </a:p>
          <a:p>
            <a:pPr marL="0" indent="0" algn="just" eaLnBrk="1" hangingPunct="1">
              <a:lnSpc>
                <a:spcPct val="90000"/>
              </a:lnSpc>
              <a:buFontTx/>
              <a:buNone/>
            </a:pPr>
            <a:r>
              <a:rPr lang="es-ES" dirty="0" smtClean="0">
                <a:solidFill>
                  <a:srgbClr val="000000"/>
                </a:solidFill>
                <a:latin typeface="Times New Roman" pitchFamily="18" charset="0"/>
                <a:cs typeface="Times New Roman" pitchFamily="18" charset="0"/>
              </a:rPr>
              <a:t>Minimizar costos</a:t>
            </a:r>
          </a:p>
          <a:p>
            <a:pPr marL="0" indent="0" algn="just" eaLnBrk="1" hangingPunct="1">
              <a:lnSpc>
                <a:spcPct val="90000"/>
              </a:lnSpc>
              <a:buFontTx/>
              <a:buNone/>
            </a:pPr>
            <a:r>
              <a:rPr lang="es-ES" dirty="0" smtClean="0">
                <a:solidFill>
                  <a:srgbClr val="000000"/>
                </a:solidFill>
                <a:latin typeface="Times New Roman" pitchFamily="18" charset="0"/>
                <a:cs typeface="Times New Roman" pitchFamily="18" charset="0"/>
              </a:rPr>
              <a:t>Minimizar Z = 60 X</a:t>
            </a:r>
            <a:r>
              <a:rPr lang="es-ES" baseline="-30000" dirty="0" smtClean="0">
                <a:solidFill>
                  <a:srgbClr val="000000"/>
                </a:solidFill>
                <a:latin typeface="Times New Roman" pitchFamily="18" charset="0"/>
                <a:cs typeface="Times New Roman" pitchFamily="18" charset="0"/>
              </a:rPr>
              <a:t>11</a:t>
            </a:r>
            <a:r>
              <a:rPr lang="es-ES" dirty="0" smtClean="0">
                <a:solidFill>
                  <a:srgbClr val="000000"/>
                </a:solidFill>
                <a:latin typeface="Times New Roman" pitchFamily="18" charset="0"/>
                <a:cs typeface="Times New Roman" pitchFamily="18" charset="0"/>
              </a:rPr>
              <a:t> + 45 X</a:t>
            </a:r>
            <a:r>
              <a:rPr lang="es-ES" baseline="-30000" dirty="0" smtClean="0">
                <a:solidFill>
                  <a:srgbClr val="000000"/>
                </a:solidFill>
                <a:latin typeface="Times New Roman" pitchFamily="18" charset="0"/>
                <a:cs typeface="Times New Roman" pitchFamily="18" charset="0"/>
              </a:rPr>
              <a:t>12</a:t>
            </a:r>
            <a:r>
              <a:rPr lang="es-ES" dirty="0" smtClean="0">
                <a:solidFill>
                  <a:srgbClr val="000000"/>
                </a:solidFill>
                <a:latin typeface="Times New Roman" pitchFamily="18" charset="0"/>
                <a:cs typeface="Times New Roman" pitchFamily="18" charset="0"/>
              </a:rPr>
              <a:t> + 15 X</a:t>
            </a:r>
            <a:r>
              <a:rPr lang="es-ES" baseline="-30000" dirty="0" smtClean="0">
                <a:solidFill>
                  <a:srgbClr val="000000"/>
                </a:solidFill>
                <a:latin typeface="Times New Roman" pitchFamily="18" charset="0"/>
                <a:cs typeface="Times New Roman" pitchFamily="18" charset="0"/>
              </a:rPr>
              <a:t>13</a:t>
            </a:r>
            <a:r>
              <a:rPr lang="es-ES" dirty="0" smtClean="0">
                <a:solidFill>
                  <a:srgbClr val="000000"/>
                </a:solidFill>
                <a:latin typeface="Times New Roman" pitchFamily="18" charset="0"/>
                <a:cs typeface="Times New Roman" pitchFamily="18" charset="0"/>
              </a:rPr>
              <a:t> + 32 X</a:t>
            </a:r>
            <a:r>
              <a:rPr lang="es-ES" baseline="-30000" dirty="0" smtClean="0">
                <a:solidFill>
                  <a:srgbClr val="000000"/>
                </a:solidFill>
                <a:latin typeface="Times New Roman" pitchFamily="18" charset="0"/>
                <a:cs typeface="Times New Roman" pitchFamily="18" charset="0"/>
              </a:rPr>
              <a:t>21</a:t>
            </a:r>
            <a:r>
              <a:rPr lang="es-ES" dirty="0" smtClean="0">
                <a:solidFill>
                  <a:srgbClr val="000000"/>
                </a:solidFill>
                <a:latin typeface="Times New Roman" pitchFamily="18" charset="0"/>
                <a:cs typeface="Times New Roman" pitchFamily="18" charset="0"/>
              </a:rPr>
              <a:t> + 48 X</a:t>
            </a:r>
            <a:r>
              <a:rPr lang="es-ES" baseline="-30000" dirty="0" smtClean="0">
                <a:solidFill>
                  <a:srgbClr val="000000"/>
                </a:solidFill>
                <a:latin typeface="Times New Roman" pitchFamily="18" charset="0"/>
                <a:cs typeface="Times New Roman" pitchFamily="18" charset="0"/>
              </a:rPr>
              <a:t>22</a:t>
            </a:r>
            <a:r>
              <a:rPr lang="es-ES" dirty="0" smtClean="0">
                <a:solidFill>
                  <a:srgbClr val="000000"/>
                </a:solidFill>
                <a:latin typeface="Times New Roman" pitchFamily="18" charset="0"/>
                <a:cs typeface="Times New Roman" pitchFamily="18" charset="0"/>
              </a:rPr>
              <a:t> + 80 X</a:t>
            </a:r>
            <a:r>
              <a:rPr lang="es-ES" baseline="-30000" dirty="0" smtClean="0">
                <a:solidFill>
                  <a:srgbClr val="000000"/>
                </a:solidFill>
                <a:latin typeface="Times New Roman" pitchFamily="18" charset="0"/>
                <a:cs typeface="Times New Roman" pitchFamily="18" charset="0"/>
              </a:rPr>
              <a:t>23</a:t>
            </a:r>
            <a:r>
              <a:rPr lang="es-ES" dirty="0" smtClean="0">
                <a:solidFill>
                  <a:srgbClr val="000000"/>
                </a:solidFill>
                <a:latin typeface="Times New Roman" pitchFamily="18" charset="0"/>
                <a:cs typeface="Times New Roman" pitchFamily="18" charset="0"/>
              </a:rPr>
              <a:t> + 30 X</a:t>
            </a:r>
            <a:r>
              <a:rPr lang="es-ES" baseline="-30000" dirty="0" smtClean="0">
                <a:solidFill>
                  <a:srgbClr val="000000"/>
                </a:solidFill>
                <a:latin typeface="Times New Roman" pitchFamily="18" charset="0"/>
                <a:cs typeface="Times New Roman" pitchFamily="18" charset="0"/>
              </a:rPr>
              <a:t>31</a:t>
            </a:r>
            <a:r>
              <a:rPr lang="es-ES" dirty="0" smtClean="0">
                <a:solidFill>
                  <a:srgbClr val="000000"/>
                </a:solidFill>
                <a:latin typeface="Times New Roman" pitchFamily="18" charset="0"/>
                <a:cs typeface="Times New Roman" pitchFamily="18" charset="0"/>
              </a:rPr>
              <a:t> + 50 X</a:t>
            </a:r>
            <a:r>
              <a:rPr lang="es-ES" baseline="-30000" dirty="0" smtClean="0">
                <a:solidFill>
                  <a:srgbClr val="000000"/>
                </a:solidFill>
                <a:latin typeface="Times New Roman" pitchFamily="18" charset="0"/>
                <a:cs typeface="Times New Roman" pitchFamily="18" charset="0"/>
              </a:rPr>
              <a:t>32</a:t>
            </a:r>
            <a:r>
              <a:rPr lang="es-ES" dirty="0" smtClean="0">
                <a:solidFill>
                  <a:srgbClr val="000000"/>
                </a:solidFill>
                <a:latin typeface="Times New Roman" pitchFamily="18" charset="0"/>
                <a:cs typeface="Times New Roman" pitchFamily="18" charset="0"/>
              </a:rPr>
              <a:t> + 20 X</a:t>
            </a:r>
            <a:r>
              <a:rPr lang="es-ES" baseline="-30000" dirty="0" smtClean="0">
                <a:solidFill>
                  <a:srgbClr val="000000"/>
                </a:solidFill>
                <a:latin typeface="Times New Roman" pitchFamily="18" charset="0"/>
                <a:cs typeface="Times New Roman" pitchFamily="18" charset="0"/>
              </a:rPr>
              <a:t>33</a:t>
            </a:r>
            <a:r>
              <a:rPr lang="es-ES" dirty="0" smtClean="0">
                <a:solidFill>
                  <a:srgbClr val="000000"/>
                </a:solidFill>
                <a:latin typeface="Times New Roman" pitchFamily="18" charset="0"/>
                <a:cs typeface="Times New Roman" pitchFamily="18" charset="0"/>
              </a:rPr>
              <a:t> + 28 X</a:t>
            </a:r>
            <a:r>
              <a:rPr lang="es-ES" baseline="-30000" dirty="0" smtClean="0">
                <a:solidFill>
                  <a:srgbClr val="000000"/>
                </a:solidFill>
                <a:latin typeface="Times New Roman" pitchFamily="18" charset="0"/>
                <a:cs typeface="Times New Roman" pitchFamily="18" charset="0"/>
              </a:rPr>
              <a:t>41</a:t>
            </a:r>
            <a:r>
              <a:rPr lang="es-ES" dirty="0" smtClean="0">
                <a:solidFill>
                  <a:srgbClr val="000000"/>
                </a:solidFill>
                <a:latin typeface="Times New Roman" pitchFamily="18" charset="0"/>
                <a:cs typeface="Times New Roman" pitchFamily="18" charset="0"/>
              </a:rPr>
              <a:t> + 14 X</a:t>
            </a:r>
            <a:r>
              <a:rPr lang="es-ES" baseline="-30000" dirty="0" smtClean="0">
                <a:solidFill>
                  <a:srgbClr val="000000"/>
                </a:solidFill>
                <a:latin typeface="Times New Roman" pitchFamily="18" charset="0"/>
                <a:cs typeface="Times New Roman" pitchFamily="18" charset="0"/>
              </a:rPr>
              <a:t>42</a:t>
            </a:r>
            <a:r>
              <a:rPr lang="es-ES" dirty="0" smtClean="0">
                <a:solidFill>
                  <a:srgbClr val="000000"/>
                </a:solidFill>
                <a:latin typeface="Times New Roman" pitchFamily="18" charset="0"/>
                <a:cs typeface="Times New Roman" pitchFamily="18" charset="0"/>
              </a:rPr>
              <a:t> + 56 X</a:t>
            </a:r>
            <a:r>
              <a:rPr lang="es-ES" baseline="-30000" dirty="0" smtClean="0">
                <a:solidFill>
                  <a:srgbClr val="000000"/>
                </a:solidFill>
                <a:latin typeface="Times New Roman" pitchFamily="18" charset="0"/>
                <a:cs typeface="Times New Roman" pitchFamily="18" charset="0"/>
              </a:rPr>
              <a:t>43</a:t>
            </a:r>
            <a:r>
              <a:rPr lang="es-ES" dirty="0" smtClean="0">
                <a:solidFill>
                  <a:srgbClr val="000000"/>
                </a:solidFill>
                <a:latin typeface="Times New Roman" pitchFamily="18" charset="0"/>
                <a:cs typeface="Times New Roman" pitchFamily="18" charset="0"/>
              </a:rPr>
              <a:t> + 10 Y</a:t>
            </a:r>
            <a:r>
              <a:rPr lang="es-ES" baseline="-30000" dirty="0" smtClean="0">
                <a:solidFill>
                  <a:srgbClr val="000000"/>
                </a:solidFill>
                <a:latin typeface="Times New Roman" pitchFamily="18" charset="0"/>
                <a:cs typeface="Times New Roman" pitchFamily="18" charset="0"/>
              </a:rPr>
              <a:t>1</a:t>
            </a:r>
            <a:r>
              <a:rPr lang="es-ES" dirty="0" smtClean="0">
                <a:solidFill>
                  <a:srgbClr val="000000"/>
                </a:solidFill>
                <a:latin typeface="Times New Roman" pitchFamily="18" charset="0"/>
                <a:cs typeface="Times New Roman" pitchFamily="18" charset="0"/>
              </a:rPr>
              <a:t> + 14 Y</a:t>
            </a:r>
            <a:r>
              <a:rPr lang="es-ES" baseline="-30000" dirty="0" smtClean="0">
                <a:solidFill>
                  <a:srgbClr val="000000"/>
                </a:solidFill>
                <a:latin typeface="Times New Roman" pitchFamily="18" charset="0"/>
                <a:cs typeface="Times New Roman" pitchFamily="18" charset="0"/>
              </a:rPr>
              <a:t>2</a:t>
            </a:r>
            <a:r>
              <a:rPr lang="es-ES" dirty="0" smtClean="0">
                <a:solidFill>
                  <a:srgbClr val="000000"/>
                </a:solidFill>
                <a:latin typeface="Times New Roman" pitchFamily="18" charset="0"/>
                <a:cs typeface="Times New Roman" pitchFamily="18" charset="0"/>
              </a:rPr>
              <a:t> + 13 Y</a:t>
            </a:r>
            <a:r>
              <a:rPr lang="es-ES" baseline="-30000" dirty="0" smtClean="0">
                <a:solidFill>
                  <a:srgbClr val="000000"/>
                </a:solidFill>
                <a:latin typeface="Times New Roman" pitchFamily="18" charset="0"/>
                <a:cs typeface="Times New Roman" pitchFamily="18" charset="0"/>
              </a:rPr>
              <a:t>3</a:t>
            </a:r>
          </a:p>
        </p:txBody>
      </p:sp>
      <p:sp>
        <p:nvSpPr>
          <p:cNvPr id="50179" name="Rectangle 8"/>
          <p:cNvSpPr>
            <a:spLocks noGrp="1" noChangeArrowheads="1"/>
          </p:cNvSpPr>
          <p:nvPr>
            <p:ph type="title"/>
          </p:nvPr>
        </p:nvSpPr>
        <p:spPr/>
        <p:txBody>
          <a:bodyPr/>
          <a:lstStyle/>
          <a:p>
            <a:pPr algn="l" eaLnBrk="1" hangingPunct="1"/>
            <a:r>
              <a:rPr lang="es-PE" sz="4000" smtClean="0"/>
              <a:t>2.4 Restricciones si … entonces (4)</a:t>
            </a:r>
            <a:endParaRPr lang="es-ES" sz="40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5 Marcador de número de diapositiva"/>
          <p:cNvSpPr>
            <a:spLocks noGrp="1"/>
          </p:cNvSpPr>
          <p:nvPr>
            <p:ph type="sldNum" sz="quarter" idx="12"/>
          </p:nvPr>
        </p:nvSpPr>
        <p:spPr>
          <a:noFill/>
        </p:spPr>
        <p:txBody>
          <a:bodyPr/>
          <a:lstStyle/>
          <a:p>
            <a:fld id="{ED4B16A8-AD85-43D5-A11A-2B9483844D3D}" type="slidenum">
              <a:rPr lang="es-ES" smtClean="0"/>
              <a:pPr/>
              <a:t>36</a:t>
            </a:fld>
            <a:endParaRPr lang="es-ES" smtClean="0"/>
          </a:p>
        </p:txBody>
      </p:sp>
      <p:sp>
        <p:nvSpPr>
          <p:cNvPr id="51202" name="Rectangle 3"/>
          <p:cNvSpPr>
            <a:spLocks noGrp="1" noChangeArrowheads="1"/>
          </p:cNvSpPr>
          <p:nvPr>
            <p:ph type="body" idx="1"/>
          </p:nvPr>
        </p:nvSpPr>
        <p:spPr>
          <a:xfrm>
            <a:off x="584200" y="1268413"/>
            <a:ext cx="8737600" cy="5400675"/>
          </a:xfrm>
          <a:solidFill>
            <a:srgbClr val="FFCC00"/>
          </a:solidFill>
        </p:spPr>
        <p:txBody>
          <a:bodyPr/>
          <a:lstStyle/>
          <a:p>
            <a:pPr marL="0" indent="0" eaLnBrk="1" hangingPunct="1">
              <a:lnSpc>
                <a:spcPct val="80000"/>
              </a:lnSpc>
              <a:buFontTx/>
              <a:buNone/>
            </a:pPr>
            <a:r>
              <a:rPr lang="es-ES" sz="2800" b="1" smtClean="0">
                <a:latin typeface="Times New Roman" pitchFamily="18" charset="0"/>
              </a:rPr>
              <a:t>Problema 6 (continuación)</a:t>
            </a:r>
          </a:p>
          <a:p>
            <a:pPr marL="0" indent="0" eaLnBrk="1" hangingPunct="1">
              <a:lnSpc>
                <a:spcPct val="80000"/>
              </a:lnSpc>
              <a:buFontTx/>
              <a:buNone/>
            </a:pPr>
            <a:r>
              <a:rPr lang="es-ES" sz="2800" u="sng" smtClean="0">
                <a:solidFill>
                  <a:srgbClr val="000000"/>
                </a:solidFill>
                <a:latin typeface="Times New Roman" pitchFamily="18" charset="0"/>
                <a:cs typeface="Times New Roman" pitchFamily="18" charset="0"/>
              </a:rPr>
              <a:t>Restricciones</a:t>
            </a:r>
            <a:endParaRPr lang="es-ES" sz="2800" smtClean="0">
              <a:solidFill>
                <a:srgbClr val="000000"/>
              </a:solidFill>
              <a:latin typeface="Times New Roman" pitchFamily="18" charset="0"/>
              <a:cs typeface="Times New Roman" pitchFamily="18" charset="0"/>
            </a:endParaRPr>
          </a:p>
          <a:p>
            <a:pPr marL="0" indent="0" algn="just" eaLnBrk="1" hangingPunct="1">
              <a:lnSpc>
                <a:spcPct val="80000"/>
              </a:lnSpc>
              <a:buFontTx/>
              <a:buNone/>
            </a:pPr>
            <a:r>
              <a:rPr lang="es-ES" sz="2800" smtClean="0">
                <a:solidFill>
                  <a:srgbClr val="000000"/>
                </a:solidFill>
                <a:latin typeface="Times New Roman" pitchFamily="18" charset="0"/>
                <a:cs typeface="Times New Roman" pitchFamily="18" charset="0"/>
              </a:rPr>
              <a:t>Cada cliente sólo puede ser atendido en una planta</a:t>
            </a:r>
          </a:p>
          <a:p>
            <a:pPr marL="0" indent="0" algn="just" eaLnBrk="1" hangingPunct="1">
              <a:lnSpc>
                <a:spcPct val="80000"/>
              </a:lnSpc>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11</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12</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13</a:t>
            </a:r>
            <a:r>
              <a:rPr lang="es-ES" sz="2800" smtClean="0">
                <a:solidFill>
                  <a:srgbClr val="000000"/>
                </a:solidFill>
                <a:latin typeface="Times New Roman" pitchFamily="18" charset="0"/>
                <a:cs typeface="Times New Roman" pitchFamily="18" charset="0"/>
              </a:rPr>
              <a:t> = 1</a:t>
            </a:r>
          </a:p>
          <a:p>
            <a:pPr marL="0" indent="0" algn="just" eaLnBrk="1" hangingPunct="1">
              <a:lnSpc>
                <a:spcPct val="80000"/>
              </a:lnSpc>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21</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22</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23</a:t>
            </a:r>
            <a:r>
              <a:rPr lang="es-ES" sz="2800" smtClean="0">
                <a:solidFill>
                  <a:srgbClr val="000000"/>
                </a:solidFill>
                <a:latin typeface="Times New Roman" pitchFamily="18" charset="0"/>
                <a:cs typeface="Times New Roman" pitchFamily="18" charset="0"/>
              </a:rPr>
              <a:t> = 1</a:t>
            </a:r>
          </a:p>
          <a:p>
            <a:pPr marL="0" indent="0" algn="just" eaLnBrk="1" hangingPunct="1">
              <a:lnSpc>
                <a:spcPct val="80000"/>
              </a:lnSpc>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31</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32</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33</a:t>
            </a:r>
            <a:r>
              <a:rPr lang="es-ES" sz="2800" smtClean="0">
                <a:solidFill>
                  <a:srgbClr val="000000"/>
                </a:solidFill>
                <a:latin typeface="Times New Roman" pitchFamily="18" charset="0"/>
                <a:cs typeface="Times New Roman" pitchFamily="18" charset="0"/>
              </a:rPr>
              <a:t> = 1</a:t>
            </a:r>
          </a:p>
          <a:p>
            <a:pPr marL="0" indent="0" algn="just" eaLnBrk="1" hangingPunct="1">
              <a:lnSpc>
                <a:spcPct val="80000"/>
              </a:lnSpc>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41</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42</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43</a:t>
            </a:r>
            <a:r>
              <a:rPr lang="es-ES" sz="2800" smtClean="0">
                <a:solidFill>
                  <a:srgbClr val="000000"/>
                </a:solidFill>
                <a:latin typeface="Times New Roman" pitchFamily="18" charset="0"/>
                <a:cs typeface="Times New Roman" pitchFamily="18" charset="0"/>
              </a:rPr>
              <a:t> = 1</a:t>
            </a:r>
          </a:p>
          <a:p>
            <a:pPr marL="0" indent="0" algn="just" eaLnBrk="1" hangingPunct="1">
              <a:lnSpc>
                <a:spcPct val="80000"/>
              </a:lnSpc>
              <a:buFontTx/>
              <a:buNone/>
            </a:pPr>
            <a:r>
              <a:rPr lang="es-ES" sz="2800" smtClean="0">
                <a:solidFill>
                  <a:srgbClr val="000000"/>
                </a:solidFill>
                <a:latin typeface="Times New Roman" pitchFamily="18" charset="0"/>
                <a:cs typeface="Times New Roman" pitchFamily="18" charset="0"/>
              </a:rPr>
              <a:t>Demanda máxima de la planta  en la ubicación 1</a:t>
            </a:r>
          </a:p>
          <a:p>
            <a:pPr marL="0" indent="0" algn="just" eaLnBrk="1" hangingPunct="1">
              <a:lnSpc>
                <a:spcPct val="80000"/>
              </a:lnSpc>
              <a:buFontTx/>
              <a:buNone/>
            </a:pPr>
            <a:r>
              <a:rPr lang="es-ES" sz="2800" smtClean="0">
                <a:solidFill>
                  <a:srgbClr val="000000"/>
                </a:solidFill>
                <a:latin typeface="Times New Roman" pitchFamily="18" charset="0"/>
                <a:cs typeface="Times New Roman" pitchFamily="18" charset="0"/>
              </a:rPr>
              <a:t>15 X</a:t>
            </a:r>
            <a:r>
              <a:rPr lang="es-ES" sz="2800" baseline="-30000" smtClean="0">
                <a:solidFill>
                  <a:srgbClr val="000000"/>
                </a:solidFill>
                <a:latin typeface="Times New Roman" pitchFamily="18" charset="0"/>
                <a:cs typeface="Times New Roman" pitchFamily="18" charset="0"/>
              </a:rPr>
              <a:t>11</a:t>
            </a:r>
            <a:r>
              <a:rPr lang="es-ES" sz="2800" smtClean="0">
                <a:solidFill>
                  <a:srgbClr val="000000"/>
                </a:solidFill>
                <a:latin typeface="Times New Roman" pitchFamily="18" charset="0"/>
                <a:cs typeface="Times New Roman" pitchFamily="18" charset="0"/>
              </a:rPr>
              <a:t> + 16 X</a:t>
            </a:r>
            <a:r>
              <a:rPr lang="es-ES" sz="2800" baseline="-30000" smtClean="0">
                <a:solidFill>
                  <a:srgbClr val="000000"/>
                </a:solidFill>
                <a:latin typeface="Times New Roman" pitchFamily="18" charset="0"/>
                <a:cs typeface="Times New Roman" pitchFamily="18" charset="0"/>
              </a:rPr>
              <a:t>21</a:t>
            </a:r>
            <a:r>
              <a:rPr lang="es-ES" sz="2800" smtClean="0">
                <a:solidFill>
                  <a:srgbClr val="000000"/>
                </a:solidFill>
                <a:latin typeface="Times New Roman" pitchFamily="18" charset="0"/>
                <a:cs typeface="Times New Roman" pitchFamily="18" charset="0"/>
              </a:rPr>
              <a:t> + 10 X</a:t>
            </a:r>
            <a:r>
              <a:rPr lang="es-ES" sz="2800" baseline="-30000" smtClean="0">
                <a:solidFill>
                  <a:srgbClr val="000000"/>
                </a:solidFill>
                <a:latin typeface="Times New Roman" pitchFamily="18" charset="0"/>
                <a:cs typeface="Times New Roman" pitchFamily="18" charset="0"/>
              </a:rPr>
              <a:t>31</a:t>
            </a:r>
            <a:r>
              <a:rPr lang="es-ES" sz="2800" smtClean="0">
                <a:solidFill>
                  <a:srgbClr val="000000"/>
                </a:solidFill>
                <a:latin typeface="Times New Roman" pitchFamily="18" charset="0"/>
                <a:cs typeface="Times New Roman" pitchFamily="18" charset="0"/>
              </a:rPr>
              <a:t> + 14 X</a:t>
            </a:r>
            <a:r>
              <a:rPr lang="es-ES" sz="2800" baseline="-30000" smtClean="0">
                <a:solidFill>
                  <a:srgbClr val="000000"/>
                </a:solidFill>
                <a:latin typeface="Times New Roman" pitchFamily="18" charset="0"/>
                <a:cs typeface="Times New Roman" pitchFamily="18" charset="0"/>
              </a:rPr>
              <a:t>41</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ea typeface="Times New Roman" pitchFamily="18" charset="0"/>
                <a:cs typeface="Courier New" pitchFamily="49" charset="0"/>
                <a:sym typeface="Symbol" pitchFamily="18" charset="2"/>
              </a:rPr>
              <a:t></a:t>
            </a:r>
            <a:r>
              <a:rPr lang="es-ES" sz="2800" smtClean="0">
                <a:solidFill>
                  <a:srgbClr val="000000"/>
                </a:solidFill>
                <a:latin typeface="Times New Roman" pitchFamily="18" charset="0"/>
                <a:cs typeface="Times New Roman" pitchFamily="18" charset="0"/>
              </a:rPr>
              <a:t> 25 Y</a:t>
            </a:r>
            <a:r>
              <a:rPr lang="es-ES" sz="2800" baseline="-30000" smtClean="0">
                <a:solidFill>
                  <a:srgbClr val="000000"/>
                </a:solidFill>
                <a:latin typeface="Times New Roman" pitchFamily="18" charset="0"/>
                <a:cs typeface="Times New Roman" pitchFamily="18" charset="0"/>
              </a:rPr>
              <a:t>1</a:t>
            </a:r>
            <a:endParaRPr lang="es-ES" sz="2800" smtClean="0">
              <a:solidFill>
                <a:srgbClr val="000000"/>
              </a:solidFill>
              <a:latin typeface="Times New Roman" pitchFamily="18" charset="0"/>
              <a:cs typeface="Times New Roman" pitchFamily="18" charset="0"/>
            </a:endParaRPr>
          </a:p>
          <a:p>
            <a:pPr marL="0" indent="0" algn="just" eaLnBrk="1" hangingPunct="1">
              <a:lnSpc>
                <a:spcPct val="80000"/>
              </a:lnSpc>
              <a:buFontTx/>
              <a:buNone/>
            </a:pPr>
            <a:r>
              <a:rPr lang="es-ES" sz="2800" smtClean="0">
                <a:solidFill>
                  <a:srgbClr val="000000"/>
                </a:solidFill>
                <a:latin typeface="Times New Roman" pitchFamily="18" charset="0"/>
                <a:cs typeface="Times New Roman" pitchFamily="18" charset="0"/>
              </a:rPr>
              <a:t>15 X</a:t>
            </a:r>
            <a:r>
              <a:rPr lang="es-ES" sz="2800" baseline="-30000" smtClean="0">
                <a:solidFill>
                  <a:srgbClr val="000000"/>
                </a:solidFill>
                <a:latin typeface="Times New Roman" pitchFamily="18" charset="0"/>
                <a:cs typeface="Times New Roman" pitchFamily="18" charset="0"/>
              </a:rPr>
              <a:t>11</a:t>
            </a:r>
            <a:r>
              <a:rPr lang="es-ES" sz="2800" smtClean="0">
                <a:solidFill>
                  <a:srgbClr val="000000"/>
                </a:solidFill>
                <a:latin typeface="Times New Roman" pitchFamily="18" charset="0"/>
                <a:cs typeface="Times New Roman" pitchFamily="18" charset="0"/>
              </a:rPr>
              <a:t> + 16 X</a:t>
            </a:r>
            <a:r>
              <a:rPr lang="es-ES" sz="2800" baseline="-30000" smtClean="0">
                <a:solidFill>
                  <a:srgbClr val="000000"/>
                </a:solidFill>
                <a:latin typeface="Times New Roman" pitchFamily="18" charset="0"/>
                <a:cs typeface="Times New Roman" pitchFamily="18" charset="0"/>
              </a:rPr>
              <a:t>21</a:t>
            </a:r>
            <a:r>
              <a:rPr lang="es-ES" sz="2800" smtClean="0">
                <a:solidFill>
                  <a:srgbClr val="000000"/>
                </a:solidFill>
                <a:latin typeface="Times New Roman" pitchFamily="18" charset="0"/>
                <a:cs typeface="Times New Roman" pitchFamily="18" charset="0"/>
              </a:rPr>
              <a:t> + 10 X</a:t>
            </a:r>
            <a:r>
              <a:rPr lang="es-ES" sz="2800" baseline="-30000" smtClean="0">
                <a:solidFill>
                  <a:srgbClr val="000000"/>
                </a:solidFill>
                <a:latin typeface="Times New Roman" pitchFamily="18" charset="0"/>
                <a:cs typeface="Times New Roman" pitchFamily="18" charset="0"/>
              </a:rPr>
              <a:t>31</a:t>
            </a:r>
            <a:r>
              <a:rPr lang="es-ES" sz="2800" smtClean="0">
                <a:solidFill>
                  <a:srgbClr val="000000"/>
                </a:solidFill>
                <a:latin typeface="Times New Roman" pitchFamily="18" charset="0"/>
                <a:cs typeface="Times New Roman" pitchFamily="18" charset="0"/>
              </a:rPr>
              <a:t> + 14 X</a:t>
            </a:r>
            <a:r>
              <a:rPr lang="es-ES" sz="2800" baseline="-30000" smtClean="0">
                <a:solidFill>
                  <a:srgbClr val="000000"/>
                </a:solidFill>
                <a:latin typeface="Times New Roman" pitchFamily="18" charset="0"/>
                <a:cs typeface="Times New Roman" pitchFamily="18" charset="0"/>
              </a:rPr>
              <a:t>41</a:t>
            </a:r>
            <a:r>
              <a:rPr lang="es-ES" sz="2800" smtClean="0">
                <a:solidFill>
                  <a:srgbClr val="000000"/>
                </a:solidFill>
                <a:latin typeface="Times New Roman" pitchFamily="18" charset="0"/>
                <a:cs typeface="Times New Roman" pitchFamily="18" charset="0"/>
              </a:rPr>
              <a:t> - 25 Y</a:t>
            </a:r>
            <a:r>
              <a:rPr lang="es-ES" sz="2800" baseline="-30000" smtClean="0">
                <a:solidFill>
                  <a:srgbClr val="000000"/>
                </a:solidFill>
                <a:latin typeface="Times New Roman" pitchFamily="18" charset="0"/>
                <a:cs typeface="Times New Roman" pitchFamily="18" charset="0"/>
              </a:rPr>
              <a:t>1</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cs typeface="Times New Roman" pitchFamily="18" charset="0"/>
                <a:sym typeface="Symbol" pitchFamily="18" charset="2"/>
              </a:rPr>
              <a:t></a:t>
            </a:r>
            <a:r>
              <a:rPr lang="es-ES" sz="2800" smtClean="0">
                <a:solidFill>
                  <a:srgbClr val="000000"/>
                </a:solidFill>
                <a:latin typeface="Times New Roman" pitchFamily="18" charset="0"/>
                <a:cs typeface="Times New Roman" pitchFamily="18" charset="0"/>
              </a:rPr>
              <a:t> 0</a:t>
            </a:r>
          </a:p>
          <a:p>
            <a:pPr marL="0" indent="0" algn="just" eaLnBrk="1" hangingPunct="1">
              <a:lnSpc>
                <a:spcPct val="80000"/>
              </a:lnSpc>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11</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21</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31</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41</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cs typeface="Times New Roman" pitchFamily="18" charset="0"/>
                <a:sym typeface="Symbol" pitchFamily="18" charset="2"/>
              </a:rPr>
              <a:t></a:t>
            </a:r>
            <a:r>
              <a:rPr lang="es-ES" sz="2800" smtClean="0">
                <a:solidFill>
                  <a:srgbClr val="000000"/>
                </a:solidFill>
                <a:latin typeface="Times New Roman" pitchFamily="18" charset="0"/>
                <a:cs typeface="Times New Roman" pitchFamily="18" charset="0"/>
              </a:rPr>
              <a:t> Y</a:t>
            </a:r>
            <a:r>
              <a:rPr lang="es-ES" sz="2800" baseline="-30000" smtClean="0">
                <a:solidFill>
                  <a:srgbClr val="000000"/>
                </a:solidFill>
                <a:latin typeface="Times New Roman" pitchFamily="18" charset="0"/>
                <a:cs typeface="Times New Roman" pitchFamily="18" charset="0"/>
              </a:rPr>
              <a:t>1</a:t>
            </a:r>
            <a:endParaRPr lang="es-ES" sz="2800" smtClean="0">
              <a:solidFill>
                <a:srgbClr val="000000"/>
              </a:solidFill>
              <a:latin typeface="Times New Roman" pitchFamily="18" charset="0"/>
              <a:cs typeface="Times New Roman" pitchFamily="18" charset="0"/>
            </a:endParaRPr>
          </a:p>
          <a:p>
            <a:pPr marL="0" indent="0" algn="just" eaLnBrk="1" hangingPunct="1">
              <a:lnSpc>
                <a:spcPct val="80000"/>
              </a:lnSpc>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11</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21</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31</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41</a:t>
            </a:r>
            <a:r>
              <a:rPr lang="es-ES" sz="2800" smtClean="0">
                <a:solidFill>
                  <a:srgbClr val="000000"/>
                </a:solidFill>
                <a:latin typeface="Times New Roman" pitchFamily="18" charset="0"/>
                <a:cs typeface="Times New Roman" pitchFamily="18" charset="0"/>
              </a:rPr>
              <a:t> - Y</a:t>
            </a:r>
            <a:r>
              <a:rPr lang="es-ES" sz="2800" baseline="-30000" smtClean="0">
                <a:solidFill>
                  <a:srgbClr val="000000"/>
                </a:solidFill>
                <a:latin typeface="Times New Roman" pitchFamily="18" charset="0"/>
                <a:cs typeface="Times New Roman" pitchFamily="18" charset="0"/>
              </a:rPr>
              <a:t>1</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cs typeface="Times New Roman" pitchFamily="18" charset="0"/>
                <a:sym typeface="Symbol" pitchFamily="18" charset="2"/>
              </a:rPr>
              <a:t></a:t>
            </a:r>
            <a:r>
              <a:rPr lang="es-ES" sz="2800" smtClean="0">
                <a:solidFill>
                  <a:srgbClr val="000000"/>
                </a:solidFill>
                <a:latin typeface="Times New Roman" pitchFamily="18" charset="0"/>
                <a:cs typeface="Times New Roman" pitchFamily="18" charset="0"/>
              </a:rPr>
              <a:t> 0</a:t>
            </a:r>
          </a:p>
        </p:txBody>
      </p:sp>
      <p:sp>
        <p:nvSpPr>
          <p:cNvPr id="51203" name="Rectangle 8"/>
          <p:cNvSpPr>
            <a:spLocks noGrp="1" noChangeArrowheads="1"/>
          </p:cNvSpPr>
          <p:nvPr>
            <p:ph type="title"/>
          </p:nvPr>
        </p:nvSpPr>
        <p:spPr/>
        <p:txBody>
          <a:bodyPr/>
          <a:lstStyle/>
          <a:p>
            <a:pPr algn="l" eaLnBrk="1" hangingPunct="1"/>
            <a:r>
              <a:rPr lang="es-PE" sz="4000" smtClean="0"/>
              <a:t>2.4 Restricciones si … entonces (5)</a:t>
            </a:r>
            <a:endParaRPr lang="es-ES" sz="40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5 Marcador de número de diapositiva"/>
          <p:cNvSpPr>
            <a:spLocks noGrp="1"/>
          </p:cNvSpPr>
          <p:nvPr>
            <p:ph type="sldNum" sz="quarter" idx="12"/>
          </p:nvPr>
        </p:nvSpPr>
        <p:spPr>
          <a:noFill/>
        </p:spPr>
        <p:txBody>
          <a:bodyPr/>
          <a:lstStyle/>
          <a:p>
            <a:fld id="{71369968-BA5E-4623-98C1-3474F5FEB896}" type="slidenum">
              <a:rPr lang="es-ES" smtClean="0"/>
              <a:pPr/>
              <a:t>37</a:t>
            </a:fld>
            <a:endParaRPr lang="es-ES" smtClean="0"/>
          </a:p>
        </p:txBody>
      </p:sp>
      <p:sp>
        <p:nvSpPr>
          <p:cNvPr id="52226" name="Rectangle 3"/>
          <p:cNvSpPr>
            <a:spLocks noGrp="1" noChangeArrowheads="1"/>
          </p:cNvSpPr>
          <p:nvPr>
            <p:ph type="body" idx="1"/>
          </p:nvPr>
        </p:nvSpPr>
        <p:spPr>
          <a:xfrm>
            <a:off x="508000" y="1557338"/>
            <a:ext cx="8813800" cy="4751387"/>
          </a:xfrm>
          <a:solidFill>
            <a:srgbClr val="FFCC00"/>
          </a:solidFill>
        </p:spPr>
        <p:txBody>
          <a:bodyPr/>
          <a:lstStyle/>
          <a:p>
            <a:pPr marL="0" indent="0" eaLnBrk="1" hangingPunct="1">
              <a:lnSpc>
                <a:spcPct val="80000"/>
              </a:lnSpc>
              <a:buFontTx/>
              <a:buNone/>
            </a:pPr>
            <a:r>
              <a:rPr lang="es-ES" sz="2800" b="1" smtClean="0">
                <a:latin typeface="Times New Roman" pitchFamily="18" charset="0"/>
              </a:rPr>
              <a:t>Problema 6 (continuación)</a:t>
            </a:r>
          </a:p>
          <a:p>
            <a:pPr marL="0" indent="0" algn="just" eaLnBrk="1" hangingPunct="1">
              <a:lnSpc>
                <a:spcPct val="80000"/>
              </a:lnSpc>
              <a:buFontTx/>
              <a:buNone/>
            </a:pPr>
            <a:r>
              <a:rPr lang="es-ES" sz="2800" smtClean="0">
                <a:solidFill>
                  <a:srgbClr val="000000"/>
                </a:solidFill>
                <a:latin typeface="Times New Roman" pitchFamily="18" charset="0"/>
                <a:cs typeface="Times New Roman" pitchFamily="18" charset="0"/>
              </a:rPr>
              <a:t>Demanda máxima de la planta  en la ubicación 2</a:t>
            </a:r>
          </a:p>
          <a:p>
            <a:pPr marL="0" indent="0" algn="just" eaLnBrk="1" hangingPunct="1">
              <a:lnSpc>
                <a:spcPct val="80000"/>
              </a:lnSpc>
              <a:buFontTx/>
              <a:buNone/>
            </a:pPr>
            <a:r>
              <a:rPr lang="es-ES" sz="2800" smtClean="0">
                <a:solidFill>
                  <a:srgbClr val="000000"/>
                </a:solidFill>
                <a:latin typeface="Times New Roman" pitchFamily="18" charset="0"/>
                <a:cs typeface="Times New Roman" pitchFamily="18" charset="0"/>
              </a:rPr>
              <a:t>15 X</a:t>
            </a:r>
            <a:r>
              <a:rPr lang="es-ES" sz="2800" baseline="-30000" smtClean="0">
                <a:solidFill>
                  <a:srgbClr val="000000"/>
                </a:solidFill>
                <a:latin typeface="Times New Roman" pitchFamily="18" charset="0"/>
                <a:cs typeface="Times New Roman" pitchFamily="18" charset="0"/>
              </a:rPr>
              <a:t>12</a:t>
            </a:r>
            <a:r>
              <a:rPr lang="es-ES" sz="2800" smtClean="0">
                <a:solidFill>
                  <a:srgbClr val="000000"/>
                </a:solidFill>
                <a:latin typeface="Times New Roman" pitchFamily="18" charset="0"/>
                <a:cs typeface="Times New Roman" pitchFamily="18" charset="0"/>
              </a:rPr>
              <a:t> + 16 X</a:t>
            </a:r>
            <a:r>
              <a:rPr lang="es-ES" sz="2800" baseline="-30000" smtClean="0">
                <a:solidFill>
                  <a:srgbClr val="000000"/>
                </a:solidFill>
                <a:latin typeface="Times New Roman" pitchFamily="18" charset="0"/>
                <a:cs typeface="Times New Roman" pitchFamily="18" charset="0"/>
              </a:rPr>
              <a:t>22</a:t>
            </a:r>
            <a:r>
              <a:rPr lang="es-ES" sz="2800" smtClean="0">
                <a:solidFill>
                  <a:srgbClr val="000000"/>
                </a:solidFill>
                <a:latin typeface="Times New Roman" pitchFamily="18" charset="0"/>
                <a:cs typeface="Times New Roman" pitchFamily="18" charset="0"/>
              </a:rPr>
              <a:t> + 10 X</a:t>
            </a:r>
            <a:r>
              <a:rPr lang="es-ES" sz="2800" baseline="-30000" smtClean="0">
                <a:solidFill>
                  <a:srgbClr val="000000"/>
                </a:solidFill>
                <a:latin typeface="Times New Roman" pitchFamily="18" charset="0"/>
                <a:cs typeface="Times New Roman" pitchFamily="18" charset="0"/>
              </a:rPr>
              <a:t>32</a:t>
            </a:r>
            <a:r>
              <a:rPr lang="es-ES" sz="2800" smtClean="0">
                <a:solidFill>
                  <a:srgbClr val="000000"/>
                </a:solidFill>
                <a:latin typeface="Times New Roman" pitchFamily="18" charset="0"/>
                <a:cs typeface="Times New Roman" pitchFamily="18" charset="0"/>
              </a:rPr>
              <a:t> + 14 X</a:t>
            </a:r>
            <a:r>
              <a:rPr lang="es-ES" sz="2800" baseline="-30000" smtClean="0">
                <a:solidFill>
                  <a:srgbClr val="000000"/>
                </a:solidFill>
                <a:latin typeface="Times New Roman" pitchFamily="18" charset="0"/>
                <a:cs typeface="Times New Roman" pitchFamily="18" charset="0"/>
              </a:rPr>
              <a:t>42</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ea typeface="Times New Roman" pitchFamily="18" charset="0"/>
                <a:cs typeface="Courier New" pitchFamily="49" charset="0"/>
                <a:sym typeface="Symbol" pitchFamily="18" charset="2"/>
              </a:rPr>
              <a:t></a:t>
            </a:r>
            <a:r>
              <a:rPr lang="es-ES" sz="2800" smtClean="0">
                <a:solidFill>
                  <a:srgbClr val="000000"/>
                </a:solidFill>
                <a:latin typeface="Times New Roman" pitchFamily="18" charset="0"/>
                <a:ea typeface="Times New Roman" pitchFamily="18" charset="0"/>
                <a:cs typeface="Courier New" pitchFamily="49" charset="0"/>
              </a:rPr>
              <a:t> 32 Y</a:t>
            </a:r>
            <a:r>
              <a:rPr lang="es-ES" sz="2800" baseline="-30000" smtClean="0">
                <a:solidFill>
                  <a:srgbClr val="000000"/>
                </a:solidFill>
                <a:latin typeface="Times New Roman" pitchFamily="18" charset="0"/>
                <a:ea typeface="Times New Roman" pitchFamily="18" charset="0"/>
                <a:cs typeface="Courier New" pitchFamily="49" charset="0"/>
              </a:rPr>
              <a:t>2</a:t>
            </a:r>
            <a:endParaRPr lang="es-ES" sz="2800" smtClean="0">
              <a:solidFill>
                <a:srgbClr val="000000"/>
              </a:solidFill>
              <a:latin typeface="Times New Roman" pitchFamily="18" charset="0"/>
              <a:ea typeface="Times New Roman" pitchFamily="18" charset="0"/>
              <a:cs typeface="Courier New" pitchFamily="49" charset="0"/>
            </a:endParaRPr>
          </a:p>
          <a:p>
            <a:pPr marL="0" indent="0" algn="just" eaLnBrk="1" hangingPunct="1">
              <a:lnSpc>
                <a:spcPct val="80000"/>
              </a:lnSpc>
              <a:buFontTx/>
              <a:buNone/>
            </a:pPr>
            <a:r>
              <a:rPr lang="es-ES" sz="2800" smtClean="0">
                <a:solidFill>
                  <a:srgbClr val="000000"/>
                </a:solidFill>
                <a:latin typeface="Times New Roman" pitchFamily="18" charset="0"/>
                <a:ea typeface="Times New Roman" pitchFamily="18" charset="0"/>
                <a:cs typeface="Courier New" pitchFamily="49" charset="0"/>
              </a:rPr>
              <a:t>15 X</a:t>
            </a:r>
            <a:r>
              <a:rPr lang="es-ES" sz="2800" baseline="-30000" smtClean="0">
                <a:solidFill>
                  <a:srgbClr val="000000"/>
                </a:solidFill>
                <a:latin typeface="Times New Roman" pitchFamily="18" charset="0"/>
                <a:ea typeface="Times New Roman" pitchFamily="18" charset="0"/>
                <a:cs typeface="Courier New" pitchFamily="49" charset="0"/>
              </a:rPr>
              <a:t>12</a:t>
            </a:r>
            <a:r>
              <a:rPr lang="es-ES" sz="2800" smtClean="0">
                <a:solidFill>
                  <a:srgbClr val="000000"/>
                </a:solidFill>
                <a:latin typeface="Times New Roman" pitchFamily="18" charset="0"/>
                <a:ea typeface="Times New Roman" pitchFamily="18" charset="0"/>
                <a:cs typeface="Courier New" pitchFamily="49" charset="0"/>
              </a:rPr>
              <a:t> + 16 X</a:t>
            </a:r>
            <a:r>
              <a:rPr lang="es-ES" sz="2800" baseline="-30000" smtClean="0">
                <a:solidFill>
                  <a:srgbClr val="000000"/>
                </a:solidFill>
                <a:latin typeface="Times New Roman" pitchFamily="18" charset="0"/>
                <a:ea typeface="Times New Roman" pitchFamily="18" charset="0"/>
                <a:cs typeface="Courier New" pitchFamily="49" charset="0"/>
              </a:rPr>
              <a:t>22</a:t>
            </a:r>
            <a:r>
              <a:rPr lang="es-ES" sz="2800" smtClean="0">
                <a:solidFill>
                  <a:srgbClr val="000000"/>
                </a:solidFill>
                <a:latin typeface="Times New Roman" pitchFamily="18" charset="0"/>
                <a:ea typeface="Times New Roman" pitchFamily="18" charset="0"/>
                <a:cs typeface="Courier New" pitchFamily="49" charset="0"/>
              </a:rPr>
              <a:t> + 10 X</a:t>
            </a:r>
            <a:r>
              <a:rPr lang="es-ES" sz="2800" baseline="-30000" smtClean="0">
                <a:solidFill>
                  <a:srgbClr val="000000"/>
                </a:solidFill>
                <a:latin typeface="Times New Roman" pitchFamily="18" charset="0"/>
                <a:ea typeface="Times New Roman" pitchFamily="18" charset="0"/>
                <a:cs typeface="Courier New" pitchFamily="49" charset="0"/>
              </a:rPr>
              <a:t>32</a:t>
            </a:r>
            <a:r>
              <a:rPr lang="es-ES" sz="2800" smtClean="0">
                <a:solidFill>
                  <a:srgbClr val="000000"/>
                </a:solidFill>
                <a:latin typeface="Times New Roman" pitchFamily="18" charset="0"/>
                <a:ea typeface="Times New Roman" pitchFamily="18" charset="0"/>
                <a:cs typeface="Courier New" pitchFamily="49" charset="0"/>
              </a:rPr>
              <a:t> + 14 X</a:t>
            </a:r>
            <a:r>
              <a:rPr lang="es-ES" sz="2800" baseline="-30000" smtClean="0">
                <a:solidFill>
                  <a:srgbClr val="000000"/>
                </a:solidFill>
                <a:latin typeface="Times New Roman" pitchFamily="18" charset="0"/>
                <a:ea typeface="Times New Roman" pitchFamily="18" charset="0"/>
                <a:cs typeface="Courier New" pitchFamily="49" charset="0"/>
              </a:rPr>
              <a:t>42</a:t>
            </a:r>
            <a:r>
              <a:rPr lang="es-ES" sz="2800" smtClean="0">
                <a:solidFill>
                  <a:srgbClr val="000000"/>
                </a:solidFill>
                <a:latin typeface="Times New Roman" pitchFamily="18" charset="0"/>
                <a:ea typeface="Times New Roman" pitchFamily="18" charset="0"/>
                <a:cs typeface="Courier New" pitchFamily="49" charset="0"/>
              </a:rPr>
              <a:t> - 32 Y</a:t>
            </a:r>
            <a:r>
              <a:rPr lang="es-ES" sz="2800" baseline="-30000" smtClean="0">
                <a:solidFill>
                  <a:srgbClr val="000000"/>
                </a:solidFill>
                <a:latin typeface="Times New Roman" pitchFamily="18" charset="0"/>
                <a:ea typeface="Times New Roman" pitchFamily="18" charset="0"/>
                <a:cs typeface="Courier New" pitchFamily="49" charset="0"/>
              </a:rPr>
              <a:t>2</a:t>
            </a:r>
            <a:r>
              <a:rPr lang="es-ES" sz="2800" smtClean="0">
                <a:solidFill>
                  <a:srgbClr val="000000"/>
                </a:solidFill>
                <a:latin typeface="Times New Roman" pitchFamily="18" charset="0"/>
                <a:ea typeface="Times New Roman" pitchFamily="18" charset="0"/>
                <a:cs typeface="Courier New" pitchFamily="49" charset="0"/>
              </a:rPr>
              <a:t> </a:t>
            </a:r>
            <a:r>
              <a:rPr lang="es-ES" sz="2800" smtClean="0">
                <a:solidFill>
                  <a:srgbClr val="000000"/>
                </a:solidFill>
                <a:latin typeface="Times New Roman" pitchFamily="18" charset="0"/>
                <a:cs typeface="Times New Roman" pitchFamily="18" charset="0"/>
                <a:sym typeface="Symbol" pitchFamily="18" charset="2"/>
              </a:rPr>
              <a:t></a:t>
            </a:r>
            <a:r>
              <a:rPr lang="es-ES" sz="2800" smtClean="0">
                <a:solidFill>
                  <a:srgbClr val="000000"/>
                </a:solidFill>
                <a:latin typeface="Times New Roman" pitchFamily="18" charset="0"/>
                <a:cs typeface="Times New Roman" pitchFamily="18" charset="0"/>
              </a:rPr>
              <a:t> 0</a:t>
            </a:r>
          </a:p>
          <a:p>
            <a:pPr marL="0" indent="0" algn="just" eaLnBrk="1" hangingPunct="1">
              <a:lnSpc>
                <a:spcPct val="80000"/>
              </a:lnSpc>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12</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22</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32</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42</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cs typeface="Times New Roman" pitchFamily="18" charset="0"/>
                <a:sym typeface="Symbol" pitchFamily="18" charset="2"/>
              </a:rPr>
              <a:t></a:t>
            </a:r>
            <a:r>
              <a:rPr lang="es-ES" sz="2800" smtClean="0">
                <a:solidFill>
                  <a:srgbClr val="000000"/>
                </a:solidFill>
                <a:latin typeface="Times New Roman" pitchFamily="18" charset="0"/>
                <a:cs typeface="Times New Roman" pitchFamily="18" charset="0"/>
              </a:rPr>
              <a:t> Y</a:t>
            </a:r>
            <a:r>
              <a:rPr lang="es-ES" sz="2800" baseline="-30000" smtClean="0">
                <a:solidFill>
                  <a:srgbClr val="000000"/>
                </a:solidFill>
                <a:latin typeface="Times New Roman" pitchFamily="18" charset="0"/>
                <a:cs typeface="Times New Roman" pitchFamily="18" charset="0"/>
              </a:rPr>
              <a:t>2</a:t>
            </a:r>
            <a:endParaRPr lang="es-ES" sz="2800" smtClean="0">
              <a:solidFill>
                <a:srgbClr val="000000"/>
              </a:solidFill>
              <a:latin typeface="Times New Roman" pitchFamily="18" charset="0"/>
              <a:cs typeface="Times New Roman" pitchFamily="18" charset="0"/>
            </a:endParaRPr>
          </a:p>
          <a:p>
            <a:pPr marL="0" indent="0" algn="just" eaLnBrk="1" hangingPunct="1">
              <a:lnSpc>
                <a:spcPct val="80000"/>
              </a:lnSpc>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12</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22</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32</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42</a:t>
            </a:r>
            <a:r>
              <a:rPr lang="es-ES" sz="2800" smtClean="0">
                <a:solidFill>
                  <a:srgbClr val="000000"/>
                </a:solidFill>
                <a:latin typeface="Times New Roman" pitchFamily="18" charset="0"/>
                <a:cs typeface="Times New Roman" pitchFamily="18" charset="0"/>
              </a:rPr>
              <a:t> - Y</a:t>
            </a:r>
            <a:r>
              <a:rPr lang="es-ES" sz="2800" baseline="-30000" smtClean="0">
                <a:solidFill>
                  <a:srgbClr val="000000"/>
                </a:solidFill>
                <a:latin typeface="Times New Roman" pitchFamily="18" charset="0"/>
                <a:cs typeface="Times New Roman" pitchFamily="18" charset="0"/>
              </a:rPr>
              <a:t>2</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cs typeface="Times New Roman" pitchFamily="18" charset="0"/>
                <a:sym typeface="Symbol" pitchFamily="18" charset="2"/>
              </a:rPr>
              <a:t></a:t>
            </a:r>
            <a:r>
              <a:rPr lang="es-ES" sz="2800" smtClean="0">
                <a:solidFill>
                  <a:srgbClr val="000000"/>
                </a:solidFill>
                <a:latin typeface="Times New Roman" pitchFamily="18" charset="0"/>
                <a:cs typeface="Times New Roman" pitchFamily="18" charset="0"/>
              </a:rPr>
              <a:t> 0</a:t>
            </a:r>
          </a:p>
          <a:p>
            <a:pPr marL="0" indent="0" algn="just" eaLnBrk="1" hangingPunct="1">
              <a:lnSpc>
                <a:spcPct val="80000"/>
              </a:lnSpc>
              <a:buFontTx/>
              <a:buNone/>
            </a:pPr>
            <a:r>
              <a:rPr lang="es-ES" sz="2800" smtClean="0">
                <a:solidFill>
                  <a:srgbClr val="000000"/>
                </a:solidFill>
                <a:latin typeface="Times New Roman" pitchFamily="18" charset="0"/>
                <a:cs typeface="Times New Roman" pitchFamily="18" charset="0"/>
              </a:rPr>
              <a:t>Demanda máxima de la planta  en la ubicación 3</a:t>
            </a:r>
          </a:p>
          <a:p>
            <a:pPr marL="0" indent="0" algn="just" eaLnBrk="1" hangingPunct="1">
              <a:lnSpc>
                <a:spcPct val="80000"/>
              </a:lnSpc>
              <a:buFontTx/>
              <a:buNone/>
            </a:pPr>
            <a:r>
              <a:rPr lang="es-ES" sz="2800" smtClean="0">
                <a:solidFill>
                  <a:srgbClr val="000000"/>
                </a:solidFill>
                <a:latin typeface="Times New Roman" pitchFamily="18" charset="0"/>
                <a:cs typeface="Times New Roman" pitchFamily="18" charset="0"/>
              </a:rPr>
              <a:t>15 X</a:t>
            </a:r>
            <a:r>
              <a:rPr lang="es-ES" sz="2800" baseline="-30000" smtClean="0">
                <a:solidFill>
                  <a:srgbClr val="000000"/>
                </a:solidFill>
                <a:latin typeface="Times New Roman" pitchFamily="18" charset="0"/>
                <a:cs typeface="Times New Roman" pitchFamily="18" charset="0"/>
              </a:rPr>
              <a:t>13</a:t>
            </a:r>
            <a:r>
              <a:rPr lang="es-ES" sz="2800" smtClean="0">
                <a:solidFill>
                  <a:srgbClr val="000000"/>
                </a:solidFill>
                <a:latin typeface="Times New Roman" pitchFamily="18" charset="0"/>
                <a:cs typeface="Times New Roman" pitchFamily="18" charset="0"/>
              </a:rPr>
              <a:t> + 16 X</a:t>
            </a:r>
            <a:r>
              <a:rPr lang="es-ES" sz="2800" baseline="-30000" smtClean="0">
                <a:solidFill>
                  <a:srgbClr val="000000"/>
                </a:solidFill>
                <a:latin typeface="Times New Roman" pitchFamily="18" charset="0"/>
                <a:cs typeface="Times New Roman" pitchFamily="18" charset="0"/>
              </a:rPr>
              <a:t>23</a:t>
            </a:r>
            <a:r>
              <a:rPr lang="es-ES" sz="2800" smtClean="0">
                <a:solidFill>
                  <a:srgbClr val="000000"/>
                </a:solidFill>
                <a:latin typeface="Times New Roman" pitchFamily="18" charset="0"/>
                <a:cs typeface="Times New Roman" pitchFamily="18" charset="0"/>
              </a:rPr>
              <a:t> + 10 X</a:t>
            </a:r>
            <a:r>
              <a:rPr lang="es-ES" sz="2800" baseline="-30000" smtClean="0">
                <a:solidFill>
                  <a:srgbClr val="000000"/>
                </a:solidFill>
                <a:latin typeface="Times New Roman" pitchFamily="18" charset="0"/>
                <a:cs typeface="Times New Roman" pitchFamily="18" charset="0"/>
              </a:rPr>
              <a:t>33</a:t>
            </a:r>
            <a:r>
              <a:rPr lang="es-ES" sz="2800" smtClean="0">
                <a:solidFill>
                  <a:srgbClr val="000000"/>
                </a:solidFill>
                <a:latin typeface="Times New Roman" pitchFamily="18" charset="0"/>
                <a:cs typeface="Times New Roman" pitchFamily="18" charset="0"/>
              </a:rPr>
              <a:t> + 14 X</a:t>
            </a:r>
            <a:r>
              <a:rPr lang="es-ES" sz="2800" baseline="-30000" smtClean="0">
                <a:solidFill>
                  <a:srgbClr val="000000"/>
                </a:solidFill>
                <a:latin typeface="Times New Roman" pitchFamily="18" charset="0"/>
                <a:cs typeface="Times New Roman" pitchFamily="18" charset="0"/>
              </a:rPr>
              <a:t>43</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cs typeface="Times New Roman" pitchFamily="18" charset="0"/>
                <a:sym typeface="Symbol" pitchFamily="18" charset="2"/>
              </a:rPr>
              <a:t></a:t>
            </a:r>
            <a:r>
              <a:rPr lang="es-ES" sz="2800" smtClean="0">
                <a:solidFill>
                  <a:srgbClr val="000000"/>
                </a:solidFill>
                <a:latin typeface="Times New Roman" pitchFamily="18" charset="0"/>
                <a:cs typeface="Times New Roman" pitchFamily="18" charset="0"/>
              </a:rPr>
              <a:t> 30 Y</a:t>
            </a:r>
            <a:r>
              <a:rPr lang="es-ES" sz="2800" baseline="-30000" smtClean="0">
                <a:solidFill>
                  <a:srgbClr val="000000"/>
                </a:solidFill>
                <a:latin typeface="Times New Roman" pitchFamily="18" charset="0"/>
                <a:cs typeface="Times New Roman" pitchFamily="18" charset="0"/>
              </a:rPr>
              <a:t>3</a:t>
            </a:r>
            <a:endParaRPr lang="es-ES" sz="2800" smtClean="0">
              <a:solidFill>
                <a:srgbClr val="000000"/>
              </a:solidFill>
              <a:latin typeface="Times New Roman" pitchFamily="18" charset="0"/>
              <a:cs typeface="Times New Roman" pitchFamily="18" charset="0"/>
            </a:endParaRPr>
          </a:p>
          <a:p>
            <a:pPr marL="0" indent="0" algn="just" eaLnBrk="1" hangingPunct="1">
              <a:lnSpc>
                <a:spcPct val="80000"/>
              </a:lnSpc>
              <a:buFontTx/>
              <a:buNone/>
            </a:pPr>
            <a:r>
              <a:rPr lang="es-ES" sz="2800" smtClean="0">
                <a:solidFill>
                  <a:srgbClr val="000000"/>
                </a:solidFill>
                <a:latin typeface="Times New Roman" pitchFamily="18" charset="0"/>
                <a:cs typeface="Times New Roman" pitchFamily="18" charset="0"/>
              </a:rPr>
              <a:t>15 X</a:t>
            </a:r>
            <a:r>
              <a:rPr lang="es-ES" sz="2800" baseline="-30000" smtClean="0">
                <a:solidFill>
                  <a:srgbClr val="000000"/>
                </a:solidFill>
                <a:latin typeface="Times New Roman" pitchFamily="18" charset="0"/>
                <a:cs typeface="Times New Roman" pitchFamily="18" charset="0"/>
              </a:rPr>
              <a:t>13</a:t>
            </a:r>
            <a:r>
              <a:rPr lang="es-ES" sz="2800" smtClean="0">
                <a:solidFill>
                  <a:srgbClr val="000000"/>
                </a:solidFill>
                <a:latin typeface="Times New Roman" pitchFamily="18" charset="0"/>
                <a:cs typeface="Times New Roman" pitchFamily="18" charset="0"/>
              </a:rPr>
              <a:t> + 16 X</a:t>
            </a:r>
            <a:r>
              <a:rPr lang="es-ES" sz="2800" baseline="-30000" smtClean="0">
                <a:solidFill>
                  <a:srgbClr val="000000"/>
                </a:solidFill>
                <a:latin typeface="Times New Roman" pitchFamily="18" charset="0"/>
                <a:cs typeface="Times New Roman" pitchFamily="18" charset="0"/>
              </a:rPr>
              <a:t>23</a:t>
            </a:r>
            <a:r>
              <a:rPr lang="es-ES" sz="2800" smtClean="0">
                <a:solidFill>
                  <a:srgbClr val="000000"/>
                </a:solidFill>
                <a:latin typeface="Times New Roman" pitchFamily="18" charset="0"/>
                <a:cs typeface="Times New Roman" pitchFamily="18" charset="0"/>
              </a:rPr>
              <a:t> + 10 X</a:t>
            </a:r>
            <a:r>
              <a:rPr lang="es-ES" sz="2800" baseline="-30000" smtClean="0">
                <a:solidFill>
                  <a:srgbClr val="000000"/>
                </a:solidFill>
                <a:latin typeface="Times New Roman" pitchFamily="18" charset="0"/>
                <a:cs typeface="Times New Roman" pitchFamily="18" charset="0"/>
              </a:rPr>
              <a:t>33</a:t>
            </a:r>
            <a:r>
              <a:rPr lang="es-ES" sz="2800" smtClean="0">
                <a:solidFill>
                  <a:srgbClr val="000000"/>
                </a:solidFill>
                <a:latin typeface="Times New Roman" pitchFamily="18" charset="0"/>
                <a:cs typeface="Times New Roman" pitchFamily="18" charset="0"/>
              </a:rPr>
              <a:t> + 14 X</a:t>
            </a:r>
            <a:r>
              <a:rPr lang="es-ES" sz="2800" baseline="-30000" smtClean="0">
                <a:solidFill>
                  <a:srgbClr val="000000"/>
                </a:solidFill>
                <a:latin typeface="Times New Roman" pitchFamily="18" charset="0"/>
                <a:cs typeface="Times New Roman" pitchFamily="18" charset="0"/>
              </a:rPr>
              <a:t>43</a:t>
            </a:r>
            <a:r>
              <a:rPr lang="es-ES" sz="2800" smtClean="0">
                <a:solidFill>
                  <a:srgbClr val="000000"/>
                </a:solidFill>
                <a:latin typeface="Times New Roman" pitchFamily="18" charset="0"/>
                <a:cs typeface="Times New Roman" pitchFamily="18" charset="0"/>
              </a:rPr>
              <a:t> - 30 Y</a:t>
            </a:r>
            <a:r>
              <a:rPr lang="es-ES" sz="2800" baseline="-30000" smtClean="0">
                <a:solidFill>
                  <a:srgbClr val="000000"/>
                </a:solidFill>
                <a:latin typeface="Times New Roman" pitchFamily="18" charset="0"/>
                <a:cs typeface="Times New Roman" pitchFamily="18" charset="0"/>
              </a:rPr>
              <a:t>3</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cs typeface="Times New Roman" pitchFamily="18" charset="0"/>
                <a:sym typeface="Symbol" pitchFamily="18" charset="2"/>
              </a:rPr>
              <a:t></a:t>
            </a:r>
            <a:r>
              <a:rPr lang="es-ES" sz="2800" smtClean="0">
                <a:solidFill>
                  <a:srgbClr val="000000"/>
                </a:solidFill>
                <a:latin typeface="Times New Roman" pitchFamily="18" charset="0"/>
                <a:cs typeface="Times New Roman" pitchFamily="18" charset="0"/>
              </a:rPr>
              <a:t> 0</a:t>
            </a:r>
          </a:p>
          <a:p>
            <a:pPr marL="0" indent="0" algn="just" eaLnBrk="1" hangingPunct="1">
              <a:lnSpc>
                <a:spcPct val="80000"/>
              </a:lnSpc>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13</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23</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33</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43</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cs typeface="Times New Roman" pitchFamily="18" charset="0"/>
                <a:sym typeface="Symbol" pitchFamily="18" charset="2"/>
              </a:rPr>
              <a:t></a:t>
            </a:r>
            <a:r>
              <a:rPr lang="es-ES" sz="2800" smtClean="0">
                <a:solidFill>
                  <a:srgbClr val="000000"/>
                </a:solidFill>
                <a:latin typeface="Times New Roman" pitchFamily="18" charset="0"/>
                <a:cs typeface="Times New Roman" pitchFamily="18" charset="0"/>
              </a:rPr>
              <a:t> Y</a:t>
            </a:r>
            <a:r>
              <a:rPr lang="es-ES" sz="2800" baseline="-30000" smtClean="0">
                <a:solidFill>
                  <a:srgbClr val="000000"/>
                </a:solidFill>
                <a:latin typeface="Times New Roman" pitchFamily="18" charset="0"/>
                <a:cs typeface="Times New Roman" pitchFamily="18" charset="0"/>
              </a:rPr>
              <a:t>3</a:t>
            </a:r>
            <a:endParaRPr lang="es-ES" sz="2800" smtClean="0">
              <a:solidFill>
                <a:srgbClr val="000000"/>
              </a:solidFill>
              <a:latin typeface="Times New Roman" pitchFamily="18" charset="0"/>
              <a:cs typeface="Times New Roman" pitchFamily="18" charset="0"/>
            </a:endParaRPr>
          </a:p>
          <a:p>
            <a:pPr marL="0" indent="0" algn="just" eaLnBrk="1" hangingPunct="1">
              <a:lnSpc>
                <a:spcPct val="80000"/>
              </a:lnSpc>
              <a:buFontTx/>
              <a:buNone/>
            </a:pPr>
            <a:r>
              <a:rPr lang="es-ES" sz="2800" smtClean="0">
                <a:solidFill>
                  <a:srgbClr val="000000"/>
                </a:solidFill>
                <a:latin typeface="Times New Roman" pitchFamily="18" charset="0"/>
                <a:cs typeface="Times New Roman" pitchFamily="18" charset="0"/>
              </a:rPr>
              <a:t>X</a:t>
            </a:r>
            <a:r>
              <a:rPr lang="es-ES" sz="2800" baseline="-30000" smtClean="0">
                <a:solidFill>
                  <a:srgbClr val="000000"/>
                </a:solidFill>
                <a:latin typeface="Times New Roman" pitchFamily="18" charset="0"/>
                <a:cs typeface="Times New Roman" pitchFamily="18" charset="0"/>
              </a:rPr>
              <a:t>13</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23</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33</a:t>
            </a:r>
            <a:r>
              <a:rPr lang="es-ES" sz="2800" smtClean="0">
                <a:solidFill>
                  <a:srgbClr val="000000"/>
                </a:solidFill>
                <a:latin typeface="Times New Roman" pitchFamily="18" charset="0"/>
                <a:cs typeface="Times New Roman" pitchFamily="18" charset="0"/>
              </a:rPr>
              <a:t> + X</a:t>
            </a:r>
            <a:r>
              <a:rPr lang="es-ES" sz="2800" baseline="-30000" smtClean="0">
                <a:solidFill>
                  <a:srgbClr val="000000"/>
                </a:solidFill>
                <a:latin typeface="Times New Roman" pitchFamily="18" charset="0"/>
                <a:cs typeface="Times New Roman" pitchFamily="18" charset="0"/>
              </a:rPr>
              <a:t>43</a:t>
            </a:r>
            <a:r>
              <a:rPr lang="es-ES" sz="2800" smtClean="0">
                <a:solidFill>
                  <a:srgbClr val="000000"/>
                </a:solidFill>
                <a:latin typeface="Times New Roman" pitchFamily="18" charset="0"/>
                <a:cs typeface="Times New Roman" pitchFamily="18" charset="0"/>
              </a:rPr>
              <a:t> - Y</a:t>
            </a:r>
            <a:r>
              <a:rPr lang="es-ES" sz="2800" baseline="-30000" smtClean="0">
                <a:solidFill>
                  <a:srgbClr val="000000"/>
                </a:solidFill>
                <a:latin typeface="Times New Roman" pitchFamily="18" charset="0"/>
                <a:cs typeface="Times New Roman" pitchFamily="18" charset="0"/>
              </a:rPr>
              <a:t>3</a:t>
            </a:r>
            <a:r>
              <a:rPr lang="es-ES" sz="2800" smtClean="0">
                <a:solidFill>
                  <a:srgbClr val="000000"/>
                </a:solidFill>
                <a:latin typeface="Times New Roman" pitchFamily="18" charset="0"/>
                <a:cs typeface="Times New Roman" pitchFamily="18" charset="0"/>
              </a:rPr>
              <a:t> </a:t>
            </a:r>
            <a:r>
              <a:rPr lang="es-ES" sz="2800" smtClean="0">
                <a:solidFill>
                  <a:srgbClr val="000000"/>
                </a:solidFill>
                <a:latin typeface="Times New Roman" pitchFamily="18" charset="0"/>
                <a:cs typeface="Times New Roman" pitchFamily="18" charset="0"/>
                <a:sym typeface="Symbol" pitchFamily="18" charset="2"/>
              </a:rPr>
              <a:t></a:t>
            </a:r>
            <a:r>
              <a:rPr lang="es-ES" sz="2800" smtClean="0">
                <a:solidFill>
                  <a:srgbClr val="000000"/>
                </a:solidFill>
                <a:latin typeface="Times New Roman" pitchFamily="18" charset="0"/>
                <a:cs typeface="Times New Roman" pitchFamily="18" charset="0"/>
              </a:rPr>
              <a:t> 0</a:t>
            </a:r>
          </a:p>
        </p:txBody>
      </p:sp>
      <p:sp>
        <p:nvSpPr>
          <p:cNvPr id="52227" name="Rectangle 8"/>
          <p:cNvSpPr>
            <a:spLocks noGrp="1" noChangeArrowheads="1"/>
          </p:cNvSpPr>
          <p:nvPr>
            <p:ph type="title"/>
          </p:nvPr>
        </p:nvSpPr>
        <p:spPr/>
        <p:txBody>
          <a:bodyPr/>
          <a:lstStyle/>
          <a:p>
            <a:pPr algn="l" eaLnBrk="1" hangingPunct="1"/>
            <a:r>
              <a:rPr lang="es-PE" sz="4000" smtClean="0"/>
              <a:t>2.4 Restricciones si … entonces (6)</a:t>
            </a:r>
            <a:endParaRPr lang="es-ES" sz="40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5 Marcador de número de diapositiva"/>
          <p:cNvSpPr>
            <a:spLocks noGrp="1"/>
          </p:cNvSpPr>
          <p:nvPr>
            <p:ph type="sldNum" sz="quarter" idx="12"/>
          </p:nvPr>
        </p:nvSpPr>
        <p:spPr>
          <a:noFill/>
        </p:spPr>
        <p:txBody>
          <a:bodyPr/>
          <a:lstStyle/>
          <a:p>
            <a:fld id="{89CC6F63-152E-4D43-AF62-DA979D6780F5}" type="slidenum">
              <a:rPr lang="es-ES" smtClean="0"/>
              <a:pPr/>
              <a:t>38</a:t>
            </a:fld>
            <a:endParaRPr lang="es-ES" smtClean="0"/>
          </a:p>
        </p:txBody>
      </p:sp>
      <p:sp>
        <p:nvSpPr>
          <p:cNvPr id="53250" name="Rectangle 2"/>
          <p:cNvSpPr>
            <a:spLocks noGrp="1" noChangeArrowheads="1"/>
          </p:cNvSpPr>
          <p:nvPr>
            <p:ph type="body" idx="1"/>
          </p:nvPr>
        </p:nvSpPr>
        <p:spPr>
          <a:xfrm>
            <a:off x="508000" y="1557338"/>
            <a:ext cx="8813800" cy="2592387"/>
          </a:xfrm>
          <a:solidFill>
            <a:srgbClr val="FFCC00"/>
          </a:solidFill>
        </p:spPr>
        <p:txBody>
          <a:bodyPr/>
          <a:lstStyle/>
          <a:p>
            <a:pPr marL="0" indent="0" eaLnBrk="1" hangingPunct="1">
              <a:buFontTx/>
              <a:buNone/>
            </a:pPr>
            <a:r>
              <a:rPr lang="es-ES" b="1" dirty="0" smtClean="0">
                <a:latin typeface="Times New Roman" pitchFamily="18" charset="0"/>
              </a:rPr>
              <a:t>Problema 6 (continuación)</a:t>
            </a:r>
          </a:p>
          <a:p>
            <a:pPr marL="0" indent="0" algn="just" eaLnBrk="1" hangingPunct="1">
              <a:buFontTx/>
              <a:buNone/>
            </a:pPr>
            <a:r>
              <a:rPr lang="es-ES" u="sng" dirty="0" smtClean="0">
                <a:solidFill>
                  <a:srgbClr val="000000"/>
                </a:solidFill>
                <a:latin typeface="Times New Roman" pitchFamily="18" charset="0"/>
                <a:cs typeface="Times New Roman" pitchFamily="18" charset="0"/>
              </a:rPr>
              <a:t>Rango de existencia</a:t>
            </a:r>
            <a:endParaRPr lang="es-ES" dirty="0" smtClean="0">
              <a:solidFill>
                <a:srgbClr val="000000"/>
              </a:solidFill>
              <a:latin typeface="Times New Roman" pitchFamily="18" charset="0"/>
              <a:cs typeface="Times New Roman" pitchFamily="18" charset="0"/>
            </a:endParaRPr>
          </a:p>
          <a:p>
            <a:pPr marL="0" indent="0" algn="just" eaLnBrk="1" hangingPunct="1">
              <a:buFontTx/>
              <a:buNone/>
            </a:pPr>
            <a:r>
              <a:rPr lang="es-ES" dirty="0" err="1" smtClean="0">
                <a:solidFill>
                  <a:srgbClr val="000000"/>
                </a:solidFill>
                <a:latin typeface="Times New Roman" pitchFamily="18" charset="0"/>
                <a:cs typeface="Times New Roman" pitchFamily="18" charset="0"/>
              </a:rPr>
              <a:t>X</a:t>
            </a:r>
            <a:r>
              <a:rPr lang="es-ES" baseline="-30000" dirty="0" err="1" smtClean="0">
                <a:solidFill>
                  <a:srgbClr val="000000"/>
                </a:solidFill>
                <a:latin typeface="Times New Roman" pitchFamily="18" charset="0"/>
                <a:cs typeface="Times New Roman" pitchFamily="18" charset="0"/>
              </a:rPr>
              <a:t>ij</a:t>
            </a:r>
            <a:r>
              <a:rPr lang="es-ES" dirty="0" smtClean="0">
                <a:solidFill>
                  <a:srgbClr val="000000"/>
                </a:solidFill>
                <a:latin typeface="Times New Roman" pitchFamily="18" charset="0"/>
                <a:cs typeface="Times New Roman" pitchFamily="18" charset="0"/>
              </a:rPr>
              <a:t> </a:t>
            </a:r>
            <a:r>
              <a:rPr lang="es-ES" dirty="0">
                <a:solidFill>
                  <a:srgbClr val="000000"/>
                </a:solidFill>
                <a:latin typeface="Times New Roman" pitchFamily="18" charset="0"/>
                <a:cs typeface="Times New Roman" pitchFamily="18" charset="0"/>
              </a:rPr>
              <a:t>= 0 </a:t>
            </a:r>
            <a:r>
              <a:rPr lang="es-ES" dirty="0" err="1">
                <a:solidFill>
                  <a:srgbClr val="000000"/>
                </a:solidFill>
                <a:latin typeface="Times New Roman" pitchFamily="18" charset="0"/>
                <a:cs typeface="Times New Roman" pitchFamily="18" charset="0"/>
              </a:rPr>
              <a:t>ó</a:t>
            </a:r>
            <a:r>
              <a:rPr lang="es-ES" dirty="0">
                <a:solidFill>
                  <a:srgbClr val="000000"/>
                </a:solidFill>
                <a:latin typeface="Times New Roman" pitchFamily="18" charset="0"/>
                <a:cs typeface="Times New Roman" pitchFamily="18" charset="0"/>
              </a:rPr>
              <a:t> 1</a:t>
            </a:r>
          </a:p>
          <a:p>
            <a:pPr marL="0" indent="0" algn="just" eaLnBrk="1" hangingPunct="1">
              <a:buFontTx/>
              <a:buNone/>
            </a:pPr>
            <a:r>
              <a:rPr lang="es-ES" dirty="0" err="1" smtClean="0">
                <a:solidFill>
                  <a:srgbClr val="000000"/>
                </a:solidFill>
                <a:latin typeface="Times New Roman" pitchFamily="18" charset="0"/>
                <a:cs typeface="Times New Roman" pitchFamily="18" charset="0"/>
              </a:rPr>
              <a:t>Y</a:t>
            </a:r>
            <a:r>
              <a:rPr lang="es-ES" baseline="-30000" dirty="0" err="1" smtClean="0">
                <a:solidFill>
                  <a:srgbClr val="000000"/>
                </a:solidFill>
                <a:latin typeface="Times New Roman" pitchFamily="18" charset="0"/>
                <a:cs typeface="Times New Roman" pitchFamily="18" charset="0"/>
              </a:rPr>
              <a:t>j</a:t>
            </a:r>
            <a:r>
              <a:rPr lang="es-ES" dirty="0" smtClean="0">
                <a:solidFill>
                  <a:srgbClr val="000000"/>
                </a:solidFill>
                <a:latin typeface="Times New Roman" pitchFamily="18" charset="0"/>
                <a:cs typeface="Times New Roman" pitchFamily="18" charset="0"/>
              </a:rPr>
              <a:t> = 0 </a:t>
            </a:r>
            <a:r>
              <a:rPr lang="es-ES" dirty="0" err="1" smtClean="0">
                <a:solidFill>
                  <a:srgbClr val="000000"/>
                </a:solidFill>
                <a:latin typeface="Times New Roman" pitchFamily="18" charset="0"/>
                <a:cs typeface="Times New Roman" pitchFamily="18" charset="0"/>
              </a:rPr>
              <a:t>ó</a:t>
            </a:r>
            <a:r>
              <a:rPr lang="es-ES" dirty="0" smtClean="0">
                <a:solidFill>
                  <a:srgbClr val="000000"/>
                </a:solidFill>
                <a:latin typeface="Times New Roman" pitchFamily="18" charset="0"/>
                <a:cs typeface="Times New Roman" pitchFamily="18" charset="0"/>
              </a:rPr>
              <a:t> 1</a:t>
            </a:r>
          </a:p>
        </p:txBody>
      </p:sp>
      <p:sp>
        <p:nvSpPr>
          <p:cNvPr id="53251" name="Rectangle 3"/>
          <p:cNvSpPr>
            <a:spLocks noGrp="1" noChangeArrowheads="1"/>
          </p:cNvSpPr>
          <p:nvPr>
            <p:ph type="title"/>
          </p:nvPr>
        </p:nvSpPr>
        <p:spPr/>
        <p:txBody>
          <a:bodyPr/>
          <a:lstStyle/>
          <a:p>
            <a:pPr algn="l" eaLnBrk="1" hangingPunct="1"/>
            <a:r>
              <a:rPr lang="es-PE" sz="4000" smtClean="0"/>
              <a:t>2.4 Restricciones si … entonces (7)</a:t>
            </a:r>
            <a:endParaRPr lang="es-ES" sz="40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5 Marcador de número de diapositiva"/>
          <p:cNvSpPr>
            <a:spLocks noGrp="1"/>
          </p:cNvSpPr>
          <p:nvPr>
            <p:ph type="sldNum" sz="quarter" idx="12"/>
          </p:nvPr>
        </p:nvSpPr>
        <p:spPr>
          <a:noFill/>
        </p:spPr>
        <p:txBody>
          <a:bodyPr/>
          <a:lstStyle/>
          <a:p>
            <a:fld id="{DE8650AD-9A12-4EE9-A98A-18BB1E9CE6DC}" type="slidenum">
              <a:rPr lang="es-ES" smtClean="0"/>
              <a:pPr/>
              <a:t>39</a:t>
            </a:fld>
            <a:endParaRPr lang="es-ES" smtClean="0"/>
          </a:p>
        </p:txBody>
      </p:sp>
      <p:sp>
        <p:nvSpPr>
          <p:cNvPr id="54274" name="Rectangle 2"/>
          <p:cNvSpPr>
            <a:spLocks noGrp="1" noChangeArrowheads="1"/>
          </p:cNvSpPr>
          <p:nvPr>
            <p:ph type="body" idx="1"/>
          </p:nvPr>
        </p:nvSpPr>
        <p:spPr>
          <a:xfrm>
            <a:off x="284163" y="1989138"/>
            <a:ext cx="9277350" cy="1511300"/>
          </a:xfrm>
          <a:solidFill>
            <a:srgbClr val="CCFF33"/>
          </a:solidFill>
        </p:spPr>
        <p:txBody>
          <a:bodyPr/>
          <a:lstStyle/>
          <a:p>
            <a:pPr marL="0" indent="0" algn="just" eaLnBrk="1" hangingPunct="1">
              <a:buFontTx/>
              <a:buNone/>
            </a:pPr>
            <a:r>
              <a:rPr lang="es-ES" sz="2800" b="1" smtClean="0">
                <a:latin typeface="Times New Roman" pitchFamily="18" charset="0"/>
                <a:cs typeface="Arial" charset="0"/>
              </a:rPr>
              <a:t>Problema 7</a:t>
            </a:r>
          </a:p>
          <a:p>
            <a:pPr marL="0" indent="0" eaLnBrk="1" hangingPunct="1">
              <a:buFontTx/>
              <a:buNone/>
            </a:pPr>
            <a:r>
              <a:rPr lang="es-PE" sz="2800" smtClean="0">
                <a:latin typeface="Times New Roman" pitchFamily="18" charset="0"/>
                <a:cs typeface="Times New Roman" pitchFamily="18" charset="0"/>
              </a:rPr>
              <a:t>La compañía BETA elabora dos productos A y B. La información técnica se muestra en la siguiente tabla.</a:t>
            </a:r>
            <a:endParaRPr lang="es-ES" sz="2800" smtClean="0">
              <a:latin typeface="Times New Roman" pitchFamily="18" charset="0"/>
              <a:cs typeface="Times New Roman" pitchFamily="18" charset="0"/>
            </a:endParaRPr>
          </a:p>
        </p:txBody>
      </p:sp>
      <p:sp>
        <p:nvSpPr>
          <p:cNvPr id="54275" name="Rectangle 6"/>
          <p:cNvSpPr>
            <a:spLocks noGrp="1" noChangeArrowheads="1"/>
          </p:cNvSpPr>
          <p:nvPr>
            <p:ph type="title"/>
          </p:nvPr>
        </p:nvSpPr>
        <p:spPr>
          <a:xfrm>
            <a:off x="309563" y="274638"/>
            <a:ext cx="9596437" cy="1143000"/>
          </a:xfrm>
        </p:spPr>
        <p:txBody>
          <a:bodyPr/>
          <a:lstStyle/>
          <a:p>
            <a:pPr algn="l" eaLnBrk="1" hangingPunct="1"/>
            <a:r>
              <a:rPr lang="es-PE" sz="4000" smtClean="0"/>
              <a:t>2.5 Funciones lineales por segmentos (1)</a:t>
            </a:r>
            <a:endParaRPr lang="es-ES" sz="4000" smtClean="0"/>
          </a:p>
        </p:txBody>
      </p:sp>
      <p:graphicFrame>
        <p:nvGraphicFramePr>
          <p:cNvPr id="168173" name="Group 237"/>
          <p:cNvGraphicFramePr>
            <a:graphicFrameLocks noGrp="1"/>
          </p:cNvGraphicFramePr>
          <p:nvPr/>
        </p:nvGraphicFramePr>
        <p:xfrm>
          <a:off x="776288" y="3740150"/>
          <a:ext cx="8210550" cy="2286000"/>
        </p:xfrm>
        <a:graphic>
          <a:graphicData uri="http://schemas.openxmlformats.org/drawingml/2006/table">
            <a:tbl>
              <a:tblPr/>
              <a:tblGrid>
                <a:gridCol w="3633787">
                  <a:extLst>
                    <a:ext uri="{9D8B030D-6E8A-4147-A177-3AD203B41FA5}">
                      <a16:colId xmlns:a16="http://schemas.microsoft.com/office/drawing/2014/main" val="20000"/>
                    </a:ext>
                  </a:extLst>
                </a:gridCol>
                <a:gridCol w="1449388">
                  <a:extLst>
                    <a:ext uri="{9D8B030D-6E8A-4147-A177-3AD203B41FA5}">
                      <a16:colId xmlns:a16="http://schemas.microsoft.com/office/drawing/2014/main" val="20001"/>
                    </a:ext>
                  </a:extLst>
                </a:gridCol>
                <a:gridCol w="1400175">
                  <a:extLst>
                    <a:ext uri="{9D8B030D-6E8A-4147-A177-3AD203B41FA5}">
                      <a16:colId xmlns:a16="http://schemas.microsoft.com/office/drawing/2014/main" val="20002"/>
                    </a:ext>
                  </a:extLst>
                </a:gridCol>
                <a:gridCol w="1727200">
                  <a:extLst>
                    <a:ext uri="{9D8B030D-6E8A-4147-A177-3AD203B41FA5}">
                      <a16:colId xmlns:a16="http://schemas.microsoft.com/office/drawing/2014/main" val="20003"/>
                    </a:ext>
                  </a:extLst>
                </a:gridCol>
              </a:tblGrid>
              <a:tr h="165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PE" sz="20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A</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B</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Disponibilidad del recurso</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165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Mano de obra (horas)</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900</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65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Espacio (pies cuadrados)</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400</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65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Costo fijo de producción (intis)</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80.00</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75.00</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PE"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3"/>
                  </a:ext>
                </a:extLst>
              </a:tr>
              <a:tr h="165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Materia prima (libras)</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s-ES"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PE" sz="20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cap="flat">
                      <a:noFill/>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5 Marcador de número de diapositiva"/>
          <p:cNvSpPr>
            <a:spLocks noGrp="1"/>
          </p:cNvSpPr>
          <p:nvPr>
            <p:ph type="sldNum" sz="quarter" idx="12"/>
          </p:nvPr>
        </p:nvSpPr>
        <p:spPr>
          <a:noFill/>
        </p:spPr>
        <p:txBody>
          <a:bodyPr/>
          <a:lstStyle/>
          <a:p>
            <a:fld id="{8023B920-D9F4-4715-B3B9-058A664F8F27}" type="slidenum">
              <a:rPr lang="es-ES" smtClean="0"/>
              <a:pPr/>
              <a:t>4</a:t>
            </a:fld>
            <a:endParaRPr lang="es-ES" smtClean="0"/>
          </a:p>
        </p:txBody>
      </p:sp>
      <p:sp>
        <p:nvSpPr>
          <p:cNvPr id="18434" name="Rectangle 3"/>
          <p:cNvSpPr>
            <a:spLocks noGrp="1" noChangeArrowheads="1"/>
          </p:cNvSpPr>
          <p:nvPr>
            <p:ph type="body" idx="1"/>
          </p:nvPr>
        </p:nvSpPr>
        <p:spPr>
          <a:xfrm>
            <a:off x="495300" y="1916113"/>
            <a:ext cx="8915400" cy="1944687"/>
          </a:xfrm>
          <a:solidFill>
            <a:srgbClr val="FFFF99"/>
          </a:solidFill>
        </p:spPr>
        <p:txBody>
          <a:bodyPr/>
          <a:lstStyle/>
          <a:p>
            <a:pPr marL="531813" indent="-531813" eaLnBrk="1" hangingPunct="1"/>
            <a:r>
              <a:rPr lang="es-PE" smtClean="0">
                <a:latin typeface="Times New Roman" pitchFamily="18" charset="0"/>
                <a:cs typeface="Times New Roman" pitchFamily="18" charset="0"/>
              </a:rPr>
              <a:t>Problemas generales</a:t>
            </a:r>
          </a:p>
          <a:p>
            <a:pPr marL="531813" indent="-531813" eaLnBrk="1" hangingPunct="1"/>
            <a:r>
              <a:rPr lang="es-PE" smtClean="0">
                <a:latin typeface="Times New Roman" pitchFamily="18" charset="0"/>
                <a:cs typeface="Times New Roman" pitchFamily="18" charset="0"/>
              </a:rPr>
              <a:t>Problemas binarios</a:t>
            </a:r>
          </a:p>
          <a:p>
            <a:pPr marL="531813" indent="-531813" eaLnBrk="1" hangingPunct="1"/>
            <a:r>
              <a:rPr lang="es-PE" smtClean="0">
                <a:latin typeface="Times New Roman" pitchFamily="18" charset="0"/>
                <a:cs typeface="Times New Roman" pitchFamily="18" charset="0"/>
              </a:rPr>
              <a:t>Problemas mixtos</a:t>
            </a:r>
          </a:p>
        </p:txBody>
      </p:sp>
      <p:sp>
        <p:nvSpPr>
          <p:cNvPr id="18435" name="Rectangle 12"/>
          <p:cNvSpPr>
            <a:spLocks noGrp="1" noChangeArrowheads="1"/>
          </p:cNvSpPr>
          <p:nvPr>
            <p:ph type="title"/>
          </p:nvPr>
        </p:nvSpPr>
        <p:spPr>
          <a:xfrm>
            <a:off x="495300" y="188913"/>
            <a:ext cx="8915400" cy="1228725"/>
          </a:xfrm>
        </p:spPr>
        <p:txBody>
          <a:bodyPr/>
          <a:lstStyle/>
          <a:p>
            <a:pPr algn="l" eaLnBrk="1" hangingPunct="1"/>
            <a:r>
              <a:rPr lang="es-PE" sz="4000" smtClean="0"/>
              <a:t>1. Clasificación de los problemas de programación entera (2)</a:t>
            </a:r>
            <a:endParaRPr lang="es-ES" sz="40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5 Marcador de número de diapositiva"/>
          <p:cNvSpPr>
            <a:spLocks noGrp="1"/>
          </p:cNvSpPr>
          <p:nvPr>
            <p:ph type="sldNum" sz="quarter" idx="12"/>
          </p:nvPr>
        </p:nvSpPr>
        <p:spPr>
          <a:noFill/>
        </p:spPr>
        <p:txBody>
          <a:bodyPr/>
          <a:lstStyle/>
          <a:p>
            <a:fld id="{5D7AC226-979C-47F2-B680-1E1E4B464FE2}" type="slidenum">
              <a:rPr lang="es-ES" smtClean="0"/>
              <a:pPr/>
              <a:t>40</a:t>
            </a:fld>
            <a:endParaRPr lang="es-ES" smtClean="0"/>
          </a:p>
        </p:txBody>
      </p:sp>
      <p:sp>
        <p:nvSpPr>
          <p:cNvPr id="55298" name="Rectangle 2"/>
          <p:cNvSpPr>
            <a:spLocks noGrp="1" noChangeArrowheads="1"/>
          </p:cNvSpPr>
          <p:nvPr>
            <p:ph type="body" idx="1"/>
          </p:nvPr>
        </p:nvSpPr>
        <p:spPr>
          <a:xfrm>
            <a:off x="428625" y="1557338"/>
            <a:ext cx="9126538" cy="4535487"/>
          </a:xfrm>
          <a:solidFill>
            <a:srgbClr val="CCFF33"/>
          </a:solidFill>
        </p:spPr>
        <p:txBody>
          <a:bodyPr/>
          <a:lstStyle/>
          <a:p>
            <a:pPr marL="0" indent="0" algn="just" eaLnBrk="1" hangingPunct="1">
              <a:lnSpc>
                <a:spcPct val="90000"/>
              </a:lnSpc>
              <a:buFontTx/>
              <a:buNone/>
            </a:pPr>
            <a:r>
              <a:rPr lang="es-ES" sz="2800" b="1" smtClean="0">
                <a:latin typeface="Times New Roman" pitchFamily="18" charset="0"/>
                <a:cs typeface="Arial" charset="0"/>
              </a:rPr>
              <a:t>Problema 7 (continuación)</a:t>
            </a:r>
          </a:p>
          <a:p>
            <a:pPr marL="0" indent="0" eaLnBrk="1" hangingPunct="1">
              <a:lnSpc>
                <a:spcPct val="90000"/>
              </a:lnSpc>
              <a:buFontTx/>
              <a:buNone/>
            </a:pPr>
            <a:r>
              <a:rPr lang="es-ES" sz="2800" smtClean="0">
                <a:solidFill>
                  <a:srgbClr val="000000"/>
                </a:solidFill>
                <a:latin typeface="Times New Roman" pitchFamily="18" charset="0"/>
                <a:cs typeface="Times New Roman" pitchFamily="18" charset="0"/>
              </a:rPr>
              <a:t>La materia prima se adquiere de un proveedor al precio de I/. 2.50 por libra. Los costos de fabricación dependen de la cantidad producida.  Dichos costos se muestran en las siguientes tablas (estos costos no incluyen el costo de materia prima).</a:t>
            </a:r>
            <a:r>
              <a:rPr lang="es-ES" sz="2800" smtClean="0">
                <a:latin typeface="Times New Roman" pitchFamily="18" charset="0"/>
                <a:cs typeface="Times New Roman" pitchFamily="18" charset="0"/>
              </a:rPr>
              <a:t> </a:t>
            </a:r>
          </a:p>
          <a:p>
            <a:pPr marL="0" indent="0" eaLnBrk="1" hangingPunct="1">
              <a:lnSpc>
                <a:spcPct val="90000"/>
              </a:lnSpc>
              <a:buFontTx/>
              <a:buNone/>
            </a:pPr>
            <a:endParaRPr lang="es-PE" sz="2800" smtClean="0">
              <a:latin typeface="Times New Roman" pitchFamily="18" charset="0"/>
              <a:cs typeface="Times New Roman" pitchFamily="18" charset="0"/>
            </a:endParaRPr>
          </a:p>
          <a:p>
            <a:pPr marL="0" indent="0" eaLnBrk="1" hangingPunct="1">
              <a:lnSpc>
                <a:spcPct val="90000"/>
              </a:lnSpc>
              <a:buFontTx/>
              <a:buNone/>
            </a:pPr>
            <a:r>
              <a:rPr lang="es-ES" sz="2800" smtClean="0">
                <a:latin typeface="Times New Roman" pitchFamily="18" charset="0"/>
              </a:rPr>
              <a:t>Los productos A y B se venden a I/. 18.00 y I/. 16.00 por cada unidad respectivamente, se pide además, producir como mínimo 50 unidades del producto B.</a:t>
            </a:r>
          </a:p>
        </p:txBody>
      </p:sp>
      <p:sp>
        <p:nvSpPr>
          <p:cNvPr id="55299" name="Rectangle 6"/>
          <p:cNvSpPr>
            <a:spLocks noGrp="1" noChangeArrowheads="1"/>
          </p:cNvSpPr>
          <p:nvPr>
            <p:ph type="title"/>
          </p:nvPr>
        </p:nvSpPr>
        <p:spPr>
          <a:xfrm>
            <a:off x="309563" y="274638"/>
            <a:ext cx="9596437" cy="1143000"/>
          </a:xfrm>
        </p:spPr>
        <p:txBody>
          <a:bodyPr/>
          <a:lstStyle/>
          <a:p>
            <a:pPr algn="l" eaLnBrk="1" hangingPunct="1"/>
            <a:r>
              <a:rPr lang="es-PE" sz="4000" smtClean="0"/>
              <a:t>2.5 Funciones lineales por segmentos (2)</a:t>
            </a:r>
            <a:endParaRPr lang="es-ES" sz="40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5 Marcador de número de diapositiva"/>
          <p:cNvSpPr>
            <a:spLocks noGrp="1"/>
          </p:cNvSpPr>
          <p:nvPr>
            <p:ph type="sldNum" sz="quarter" idx="12"/>
          </p:nvPr>
        </p:nvSpPr>
        <p:spPr>
          <a:noFill/>
        </p:spPr>
        <p:txBody>
          <a:bodyPr/>
          <a:lstStyle/>
          <a:p>
            <a:fld id="{4F1A0A19-4554-422A-9798-3397408CFBD1}" type="slidenum">
              <a:rPr lang="es-ES" smtClean="0"/>
              <a:pPr/>
              <a:t>41</a:t>
            </a:fld>
            <a:endParaRPr lang="es-ES" smtClean="0"/>
          </a:p>
        </p:txBody>
      </p:sp>
      <p:sp>
        <p:nvSpPr>
          <p:cNvPr id="56322" name="Rectangle 2"/>
          <p:cNvSpPr>
            <a:spLocks noGrp="1" noChangeArrowheads="1"/>
          </p:cNvSpPr>
          <p:nvPr>
            <p:ph type="body" idx="1"/>
          </p:nvPr>
        </p:nvSpPr>
        <p:spPr>
          <a:xfrm>
            <a:off x="428625" y="1557338"/>
            <a:ext cx="9126538" cy="647700"/>
          </a:xfrm>
        </p:spPr>
        <p:txBody>
          <a:bodyPr/>
          <a:lstStyle/>
          <a:p>
            <a:pPr marL="0" indent="0" algn="just" eaLnBrk="1" hangingPunct="1">
              <a:buFontTx/>
              <a:buNone/>
            </a:pPr>
            <a:r>
              <a:rPr lang="es-ES" sz="2800" b="1" smtClean="0">
                <a:latin typeface="Times New Roman" pitchFamily="18" charset="0"/>
                <a:cs typeface="Arial" charset="0"/>
              </a:rPr>
              <a:t>Problema 7 (continuación)</a:t>
            </a:r>
          </a:p>
        </p:txBody>
      </p:sp>
      <p:graphicFrame>
        <p:nvGraphicFramePr>
          <p:cNvPr id="315534" name="Group 142"/>
          <p:cNvGraphicFramePr>
            <a:graphicFrameLocks noGrp="1"/>
          </p:cNvGraphicFramePr>
          <p:nvPr/>
        </p:nvGraphicFramePr>
        <p:xfrm>
          <a:off x="1363663" y="2686050"/>
          <a:ext cx="7631430" cy="2194560"/>
        </p:xfrm>
        <a:graphic>
          <a:graphicData uri="http://schemas.openxmlformats.org/drawingml/2006/table">
            <a:tbl>
              <a:tblPr/>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1862138">
                  <a:extLst>
                    <a:ext uri="{9D8B030D-6E8A-4147-A177-3AD203B41FA5}">
                      <a16:colId xmlns:a16="http://schemas.microsoft.com/office/drawing/2014/main" val="20003"/>
                    </a:ext>
                  </a:extLst>
                </a:gridCol>
                <a:gridCol w="2005012">
                  <a:extLst>
                    <a:ext uri="{9D8B030D-6E8A-4147-A177-3AD203B41FA5}">
                      <a16:colId xmlns:a16="http://schemas.microsoft.com/office/drawing/2014/main" val="20004"/>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chemeClr val="tx1"/>
                          </a:solidFill>
                          <a:effectLst/>
                          <a:latin typeface="Times New Roman" pitchFamily="18" charset="0"/>
                          <a:cs typeface="Times New Roman" pitchFamily="18" charset="0"/>
                        </a:rPr>
                        <a:t>Producto A</a:t>
                      </a:r>
                      <a:endParaRPr kumimoji="0" lang="es-ES" sz="24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chemeClr val="tx1"/>
                          </a:solidFill>
                          <a:effectLst/>
                          <a:latin typeface="Times New Roman" pitchFamily="18" charset="0"/>
                          <a:cs typeface="Times New Roman" pitchFamily="18" charset="0"/>
                        </a:rPr>
                        <a:t>Costo (intis por unidad)</a:t>
                      </a:r>
                      <a:endParaRPr kumimoji="0" lang="es-ES" sz="24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2B2B2"/>
                    </a:solidFill>
                  </a:tcPr>
                </a:tc>
                <a:tc rowSpan="4">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PE" sz="24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chemeClr val="tx1"/>
                          </a:solidFill>
                          <a:effectLst/>
                          <a:latin typeface="Times New Roman" pitchFamily="18" charset="0"/>
                          <a:cs typeface="Times New Roman" pitchFamily="18" charset="0"/>
                        </a:rPr>
                        <a:t>Producto B</a:t>
                      </a:r>
                      <a:endParaRPr kumimoji="0" lang="es-ES" sz="24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chemeClr val="tx1"/>
                          </a:solidFill>
                          <a:effectLst/>
                          <a:latin typeface="Times New Roman" pitchFamily="18" charset="0"/>
                          <a:cs typeface="Times New Roman" pitchFamily="18" charset="0"/>
                        </a:rPr>
                        <a:t>Costo (intis por unidad)</a:t>
                      </a:r>
                      <a:endParaRPr kumimoji="0" lang="es-ES" sz="24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2B2B2"/>
                    </a:solid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chemeClr val="tx1"/>
                          </a:solidFill>
                          <a:effectLst/>
                          <a:latin typeface="Times New Roman" pitchFamily="18" charset="0"/>
                          <a:cs typeface="Times New Roman" pitchFamily="18" charset="0"/>
                        </a:rPr>
                        <a:t>    0 – 100</a:t>
                      </a:r>
                      <a:endParaRPr kumimoji="0" lang="es-E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chemeClr val="tx1"/>
                          </a:solidFill>
                          <a:effectLst/>
                          <a:latin typeface="Times New Roman" pitchFamily="18" charset="0"/>
                          <a:cs typeface="Times New Roman" pitchFamily="18" charset="0"/>
                        </a:rPr>
                        <a:t>10.00</a:t>
                      </a:r>
                      <a:endParaRPr kumimoji="0" lang="es-E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vMerge="1">
                  <a:txBody>
                    <a:bodyPr/>
                    <a:lstStyle/>
                    <a:p>
                      <a:endParaRPr lang="es-PE"/>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chemeClr val="tx1"/>
                          </a:solidFill>
                          <a:effectLst/>
                          <a:latin typeface="Times New Roman" pitchFamily="18" charset="0"/>
                          <a:cs typeface="Times New Roman" pitchFamily="18" charset="0"/>
                        </a:rPr>
                        <a:t>    0 – 130</a:t>
                      </a:r>
                      <a:endParaRPr kumimoji="0" lang="es-E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chemeClr val="tx1"/>
                          </a:solidFill>
                          <a:effectLst/>
                          <a:latin typeface="Times New Roman" pitchFamily="18" charset="0"/>
                          <a:cs typeface="Times New Roman" pitchFamily="18" charset="0"/>
                        </a:rPr>
                        <a:t>10.00</a:t>
                      </a:r>
                      <a:endParaRPr kumimoji="0" lang="es-E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chemeClr val="tx1"/>
                          </a:solidFill>
                          <a:effectLst/>
                          <a:latin typeface="Times New Roman" pitchFamily="18" charset="0"/>
                          <a:cs typeface="Times New Roman" pitchFamily="18" charset="0"/>
                        </a:rPr>
                        <a:t>101 – 180</a:t>
                      </a:r>
                      <a:endParaRPr kumimoji="0" lang="es-E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chemeClr val="tx1"/>
                          </a:solidFill>
                          <a:effectLst/>
                          <a:latin typeface="Times New Roman" pitchFamily="18" charset="0"/>
                          <a:cs typeface="Times New Roman" pitchFamily="18" charset="0"/>
                        </a:rPr>
                        <a:t>12.00</a:t>
                      </a:r>
                      <a:endParaRPr kumimoji="0" lang="es-E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vMerge="1">
                  <a:txBody>
                    <a:bodyPr/>
                    <a:lstStyle/>
                    <a:p>
                      <a:endParaRPr lang="es-PE"/>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chemeClr val="tx1"/>
                          </a:solidFill>
                          <a:effectLst/>
                          <a:latin typeface="Times New Roman" pitchFamily="18" charset="0"/>
                          <a:cs typeface="Times New Roman" pitchFamily="18" charset="0"/>
                        </a:rPr>
                        <a:t>131 – 200</a:t>
                      </a:r>
                      <a:endParaRPr kumimoji="0" lang="es-E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chemeClr val="tx1"/>
                          </a:solidFill>
                          <a:effectLst/>
                          <a:latin typeface="Times New Roman" pitchFamily="18" charset="0"/>
                          <a:cs typeface="Times New Roman" pitchFamily="18" charset="0"/>
                        </a:rPr>
                        <a:t>9.00</a:t>
                      </a:r>
                      <a:endParaRPr kumimoji="0" lang="es-E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chemeClr val="tx1"/>
                          </a:solidFill>
                          <a:effectLst/>
                          <a:latin typeface="Times New Roman" pitchFamily="18" charset="0"/>
                          <a:cs typeface="Times New Roman" pitchFamily="18" charset="0"/>
                        </a:rPr>
                        <a:t>181 – 300</a:t>
                      </a:r>
                      <a:endParaRPr kumimoji="0" lang="es-E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chemeClr val="tx1"/>
                          </a:solidFill>
                          <a:effectLst/>
                          <a:latin typeface="Times New Roman" pitchFamily="18" charset="0"/>
                          <a:cs typeface="Times New Roman" pitchFamily="18" charset="0"/>
                        </a:rPr>
                        <a:t>14.00</a:t>
                      </a:r>
                      <a:endParaRPr kumimoji="0" lang="es-E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vMerge="1">
                  <a:txBody>
                    <a:bodyPr/>
                    <a:lstStyle/>
                    <a:p>
                      <a:endParaRPr lang="es-PE"/>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chemeClr val="tx1"/>
                          </a:solidFill>
                          <a:effectLst/>
                          <a:latin typeface="Times New Roman" pitchFamily="18" charset="0"/>
                          <a:cs typeface="Times New Roman" pitchFamily="18" charset="0"/>
                        </a:rPr>
                        <a:t>201 – 280</a:t>
                      </a:r>
                      <a:endParaRPr kumimoji="0" lang="es-E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smtClean="0">
                          <a:ln>
                            <a:noFill/>
                          </a:ln>
                          <a:solidFill>
                            <a:schemeClr val="tx1"/>
                          </a:solidFill>
                          <a:effectLst/>
                          <a:latin typeface="Times New Roman" pitchFamily="18" charset="0"/>
                          <a:cs typeface="Times New Roman" pitchFamily="18" charset="0"/>
                        </a:rPr>
                        <a:t>8.00</a:t>
                      </a:r>
                      <a:endParaRPr kumimoji="0" lang="es-E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33"/>
                    </a:solidFill>
                  </a:tcPr>
                </a:tc>
                <a:extLst>
                  <a:ext uri="{0D108BD9-81ED-4DB2-BD59-A6C34878D82A}">
                    <a16:rowId xmlns:a16="http://schemas.microsoft.com/office/drawing/2014/main" val="10003"/>
                  </a:ext>
                </a:extLst>
              </a:tr>
            </a:tbl>
          </a:graphicData>
        </a:graphic>
      </p:graphicFrame>
      <p:sp>
        <p:nvSpPr>
          <p:cNvPr id="56359" name="Rectangle 6"/>
          <p:cNvSpPr>
            <a:spLocks noGrp="1" noChangeArrowheads="1"/>
          </p:cNvSpPr>
          <p:nvPr>
            <p:ph type="title"/>
          </p:nvPr>
        </p:nvSpPr>
        <p:spPr>
          <a:xfrm>
            <a:off x="309563" y="274638"/>
            <a:ext cx="9596437" cy="1143000"/>
          </a:xfrm>
        </p:spPr>
        <p:txBody>
          <a:bodyPr/>
          <a:lstStyle/>
          <a:p>
            <a:pPr algn="l" eaLnBrk="1" hangingPunct="1"/>
            <a:r>
              <a:rPr lang="es-PE" sz="4000" smtClean="0"/>
              <a:t>2.5 Funciones lineales por segmentos (3)</a:t>
            </a:r>
            <a:endParaRPr lang="es-ES" sz="400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5 Marcador de número de diapositiva"/>
          <p:cNvSpPr>
            <a:spLocks noGrp="1"/>
          </p:cNvSpPr>
          <p:nvPr>
            <p:ph type="sldNum" sz="quarter" idx="12"/>
          </p:nvPr>
        </p:nvSpPr>
        <p:spPr>
          <a:noFill/>
        </p:spPr>
        <p:txBody>
          <a:bodyPr/>
          <a:lstStyle/>
          <a:p>
            <a:fld id="{D6BAAB38-1B40-4D8A-B158-78EAB38C70F8}" type="slidenum">
              <a:rPr lang="es-ES" smtClean="0"/>
              <a:pPr/>
              <a:t>42</a:t>
            </a:fld>
            <a:endParaRPr lang="es-ES" smtClean="0"/>
          </a:p>
        </p:txBody>
      </p:sp>
      <p:sp>
        <p:nvSpPr>
          <p:cNvPr id="57346" name="Rectangle 2"/>
          <p:cNvSpPr>
            <a:spLocks noGrp="1" noChangeArrowheads="1"/>
          </p:cNvSpPr>
          <p:nvPr>
            <p:ph type="body" idx="1"/>
          </p:nvPr>
        </p:nvSpPr>
        <p:spPr>
          <a:xfrm>
            <a:off x="428625" y="1557338"/>
            <a:ext cx="9126538" cy="4967287"/>
          </a:xfrm>
          <a:solidFill>
            <a:srgbClr val="FFCC00"/>
          </a:solidFill>
        </p:spPr>
        <p:txBody>
          <a:bodyPr/>
          <a:lstStyle/>
          <a:p>
            <a:pPr marL="0" indent="0" algn="just" eaLnBrk="1" hangingPunct="1">
              <a:buFontTx/>
              <a:buNone/>
            </a:pPr>
            <a:r>
              <a:rPr lang="es-ES" sz="2800" b="1" smtClean="0">
                <a:latin typeface="Times New Roman" pitchFamily="18" charset="0"/>
                <a:cs typeface="Arial" charset="0"/>
              </a:rPr>
              <a:t>Problema 7 (continuación)</a:t>
            </a:r>
          </a:p>
          <a:p>
            <a:pPr marL="0" indent="0" eaLnBrk="1" hangingPunct="1">
              <a:buFontTx/>
              <a:buNone/>
            </a:pPr>
            <a:r>
              <a:rPr lang="es-ES" sz="2800" u="sng" smtClean="0">
                <a:latin typeface="Times New Roman" pitchFamily="18" charset="0"/>
                <a:cs typeface="Arial" charset="0"/>
              </a:rPr>
              <a:t>Variables de decisión</a:t>
            </a:r>
            <a:endParaRPr lang="es-ES" sz="2800" smtClean="0">
              <a:latin typeface="Times New Roman" pitchFamily="18" charset="0"/>
              <a:cs typeface="Times New Roman" pitchFamily="18" charset="0"/>
            </a:endParaRPr>
          </a:p>
          <a:p>
            <a:pPr marL="0" indent="0" eaLnBrk="1" hangingPunct="1">
              <a:buFontTx/>
              <a:buNone/>
            </a:pPr>
            <a:r>
              <a:rPr lang="es-ES" sz="2800" smtClean="0">
                <a:latin typeface="Times New Roman" pitchFamily="18" charset="0"/>
                <a:cs typeface="Arial" charset="0"/>
              </a:rPr>
              <a:t>X</a:t>
            </a:r>
            <a:r>
              <a:rPr lang="es-ES" sz="2800" baseline="-25000" smtClean="0">
                <a:latin typeface="Times New Roman" pitchFamily="18" charset="0"/>
                <a:cs typeface="Arial" charset="0"/>
              </a:rPr>
              <a:t>ij</a:t>
            </a:r>
            <a:r>
              <a:rPr lang="es-ES" sz="2800" smtClean="0">
                <a:latin typeface="Times New Roman" pitchFamily="18" charset="0"/>
                <a:cs typeface="Arial" charset="0"/>
              </a:rPr>
              <a:t>: cantidad de unidades del producto i que se producirán con costo j</a:t>
            </a:r>
          </a:p>
          <a:p>
            <a:pPr marL="0" indent="0" eaLnBrk="1" hangingPunct="1">
              <a:buFontTx/>
              <a:buNone/>
            </a:pPr>
            <a:r>
              <a:rPr lang="es-ES" sz="2800" smtClean="0">
                <a:latin typeface="Times New Roman" pitchFamily="18" charset="0"/>
                <a:cs typeface="Arial" charset="0"/>
              </a:rPr>
              <a:t>Donde i = 1, 2 (1 = A, 2 = B); j = 1, 2, 3 (1 = I/. 10, 2 = I/. 12, 3 = I/. 14 para A y 1 = I/. 10, 2 = I/. 9, 3 = I/. 8 para B)</a:t>
            </a:r>
          </a:p>
          <a:p>
            <a:pPr marL="0" indent="0" eaLnBrk="1" hangingPunct="1">
              <a:buFontTx/>
              <a:buNone/>
            </a:pPr>
            <a:r>
              <a:rPr lang="es-ES" sz="2800" smtClean="0">
                <a:latin typeface="Times New Roman" pitchFamily="18" charset="0"/>
                <a:cs typeface="Arial" charset="0"/>
              </a:rPr>
              <a:t>Y</a:t>
            </a:r>
            <a:r>
              <a:rPr lang="es-ES" sz="2800" baseline="-25000" smtClean="0">
                <a:latin typeface="Times New Roman" pitchFamily="18" charset="0"/>
                <a:cs typeface="Arial" charset="0"/>
              </a:rPr>
              <a:t>i</a:t>
            </a:r>
            <a:r>
              <a:rPr lang="es-ES" sz="2800" smtClean="0">
                <a:latin typeface="Times New Roman" pitchFamily="18" charset="0"/>
                <a:cs typeface="Arial" charset="0"/>
              </a:rPr>
              <a:t> : decisión de fabricar o no el producto i</a:t>
            </a:r>
          </a:p>
          <a:p>
            <a:pPr marL="0" indent="0" eaLnBrk="1" hangingPunct="1">
              <a:buFontTx/>
              <a:buNone/>
            </a:pPr>
            <a:r>
              <a:rPr lang="es-ES" sz="2800" smtClean="0">
                <a:latin typeface="Times New Roman" pitchFamily="18" charset="0"/>
                <a:cs typeface="Arial" charset="0"/>
              </a:rPr>
              <a:t>Donde i = 1, 2 (1 = A, 2 = B)</a:t>
            </a:r>
          </a:p>
          <a:p>
            <a:pPr marL="0" indent="0" eaLnBrk="1" hangingPunct="1">
              <a:buFontTx/>
              <a:buNone/>
            </a:pPr>
            <a:r>
              <a:rPr lang="es-ES" sz="2800" smtClean="0">
                <a:latin typeface="Times New Roman" pitchFamily="18" charset="0"/>
                <a:cs typeface="Arial" charset="0"/>
              </a:rPr>
              <a:t>Z</a:t>
            </a:r>
            <a:r>
              <a:rPr lang="es-ES" sz="2800" baseline="-25000" smtClean="0">
                <a:latin typeface="Times New Roman" pitchFamily="18" charset="0"/>
                <a:cs typeface="Arial" charset="0"/>
              </a:rPr>
              <a:t>k</a:t>
            </a:r>
            <a:r>
              <a:rPr lang="es-ES" sz="2800" smtClean="0">
                <a:latin typeface="Times New Roman" pitchFamily="18" charset="0"/>
                <a:cs typeface="Arial" charset="0"/>
              </a:rPr>
              <a:t> : decisión de fabricar o no en el intervalo k </a:t>
            </a:r>
          </a:p>
          <a:p>
            <a:pPr marL="0" indent="0" eaLnBrk="1" hangingPunct="1">
              <a:buFontTx/>
              <a:buNone/>
            </a:pPr>
            <a:r>
              <a:rPr lang="es-ES" sz="2800" smtClean="0">
                <a:latin typeface="Times New Roman" pitchFamily="18" charset="0"/>
                <a:cs typeface="Arial" charset="0"/>
              </a:rPr>
              <a:t>Donde k = 1, 2, 3 (1 = 0-130, 2 = 131-200, 3 = 201-280)</a:t>
            </a:r>
          </a:p>
        </p:txBody>
      </p:sp>
      <p:sp>
        <p:nvSpPr>
          <p:cNvPr id="57347" name="Rectangle 6"/>
          <p:cNvSpPr>
            <a:spLocks noGrp="1" noChangeArrowheads="1"/>
          </p:cNvSpPr>
          <p:nvPr>
            <p:ph type="title"/>
          </p:nvPr>
        </p:nvSpPr>
        <p:spPr>
          <a:xfrm>
            <a:off x="309563" y="274638"/>
            <a:ext cx="9596437" cy="1143000"/>
          </a:xfrm>
        </p:spPr>
        <p:txBody>
          <a:bodyPr/>
          <a:lstStyle/>
          <a:p>
            <a:pPr algn="l" eaLnBrk="1" hangingPunct="1"/>
            <a:r>
              <a:rPr lang="es-PE" sz="4000" smtClean="0"/>
              <a:t>2.5 Funciones lineales por segmentos (4)</a:t>
            </a:r>
            <a:endParaRPr lang="es-ES" sz="40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5 Marcador de número de diapositiva"/>
          <p:cNvSpPr>
            <a:spLocks noGrp="1"/>
          </p:cNvSpPr>
          <p:nvPr>
            <p:ph type="sldNum" sz="quarter" idx="12"/>
          </p:nvPr>
        </p:nvSpPr>
        <p:spPr>
          <a:noFill/>
        </p:spPr>
        <p:txBody>
          <a:bodyPr/>
          <a:lstStyle/>
          <a:p>
            <a:fld id="{E9F1C3A8-4E75-4EBC-8959-6131B0B3D964}" type="slidenum">
              <a:rPr lang="es-ES" smtClean="0"/>
              <a:pPr/>
              <a:t>43</a:t>
            </a:fld>
            <a:endParaRPr lang="es-ES" smtClean="0"/>
          </a:p>
        </p:txBody>
      </p:sp>
      <p:sp>
        <p:nvSpPr>
          <p:cNvPr id="58370" name="Rectangle 2"/>
          <p:cNvSpPr>
            <a:spLocks noGrp="1" noChangeArrowheads="1"/>
          </p:cNvSpPr>
          <p:nvPr>
            <p:ph type="body" idx="1"/>
          </p:nvPr>
        </p:nvSpPr>
        <p:spPr>
          <a:xfrm>
            <a:off x="508000" y="1557338"/>
            <a:ext cx="8969375" cy="2663825"/>
          </a:xfrm>
          <a:solidFill>
            <a:srgbClr val="FFCC00"/>
          </a:solidFill>
        </p:spPr>
        <p:txBody>
          <a:bodyPr/>
          <a:lstStyle/>
          <a:p>
            <a:pPr marL="0" indent="0" algn="just" eaLnBrk="1" hangingPunct="1">
              <a:buFontTx/>
              <a:buNone/>
            </a:pPr>
            <a:r>
              <a:rPr lang="es-ES" sz="2800" b="1" smtClean="0">
                <a:latin typeface="Times New Roman" pitchFamily="18" charset="0"/>
                <a:cs typeface="Arial" charset="0"/>
              </a:rPr>
              <a:t>Problema 7 (continuación)</a:t>
            </a:r>
          </a:p>
          <a:p>
            <a:pPr marL="0" indent="0" eaLnBrk="1" hangingPunct="1">
              <a:buFontTx/>
              <a:buNone/>
            </a:pPr>
            <a:r>
              <a:rPr lang="es-ES" sz="2800" u="sng" smtClean="0">
                <a:latin typeface="Times New Roman" pitchFamily="18" charset="0"/>
                <a:cs typeface="Arial" charset="0"/>
              </a:rPr>
              <a:t>Función objetivo</a:t>
            </a:r>
            <a:endParaRPr lang="es-ES" sz="2800" smtClean="0">
              <a:latin typeface="Times New Roman" pitchFamily="18" charset="0"/>
              <a:cs typeface="Times New Roman" pitchFamily="18" charset="0"/>
            </a:endParaRPr>
          </a:p>
          <a:p>
            <a:pPr marL="0" indent="0" eaLnBrk="1" hangingPunct="1">
              <a:buFontTx/>
              <a:buNone/>
            </a:pPr>
            <a:r>
              <a:rPr lang="es-PE" sz="2800" smtClean="0">
                <a:latin typeface="Times New Roman" pitchFamily="18" charset="0"/>
                <a:cs typeface="Arial" charset="0"/>
              </a:rPr>
              <a:t>Maximizar utilidades</a:t>
            </a:r>
          </a:p>
          <a:p>
            <a:pPr marL="0" indent="0" eaLnBrk="1" hangingPunct="1">
              <a:buFontTx/>
              <a:buNone/>
            </a:pPr>
            <a:r>
              <a:rPr lang="es-PE" sz="2800" smtClean="0">
                <a:latin typeface="Times New Roman" pitchFamily="18" charset="0"/>
                <a:cs typeface="Arial" charset="0"/>
              </a:rPr>
              <a:t>Maximizar</a:t>
            </a:r>
            <a:r>
              <a:rPr lang="es-ES" sz="2800" smtClean="0">
                <a:latin typeface="Times New Roman" pitchFamily="18" charset="0"/>
                <a:cs typeface="Arial" charset="0"/>
              </a:rPr>
              <a:t> Z = 5.5 X</a:t>
            </a:r>
            <a:r>
              <a:rPr lang="es-ES" sz="2800" baseline="-25000" smtClean="0">
                <a:latin typeface="Times New Roman" pitchFamily="18" charset="0"/>
                <a:cs typeface="Arial" charset="0"/>
              </a:rPr>
              <a:t>11</a:t>
            </a:r>
            <a:r>
              <a:rPr lang="es-ES" sz="2800" smtClean="0">
                <a:latin typeface="Times New Roman" pitchFamily="18" charset="0"/>
                <a:cs typeface="Arial" charset="0"/>
              </a:rPr>
              <a:t> + 3.5 X</a:t>
            </a:r>
            <a:r>
              <a:rPr lang="es-ES" sz="2800" baseline="-25000" smtClean="0">
                <a:latin typeface="Times New Roman" pitchFamily="18" charset="0"/>
                <a:cs typeface="Arial" charset="0"/>
              </a:rPr>
              <a:t>12</a:t>
            </a:r>
            <a:r>
              <a:rPr lang="es-ES" sz="2800" baseline="-30000" smtClean="0">
                <a:latin typeface="Times New Roman" pitchFamily="18" charset="0"/>
                <a:cs typeface="Arial" charset="0"/>
              </a:rPr>
              <a:t> </a:t>
            </a:r>
            <a:r>
              <a:rPr lang="es-ES" sz="2800" smtClean="0">
                <a:latin typeface="Times New Roman" pitchFamily="18" charset="0"/>
                <a:cs typeface="Arial" charset="0"/>
              </a:rPr>
              <a:t>+ 1.5 X</a:t>
            </a:r>
            <a:r>
              <a:rPr lang="es-ES" sz="2800" baseline="-25000" smtClean="0">
                <a:latin typeface="Times New Roman" pitchFamily="18" charset="0"/>
                <a:cs typeface="Arial" charset="0"/>
              </a:rPr>
              <a:t>13</a:t>
            </a:r>
            <a:r>
              <a:rPr lang="es-ES" sz="2800" smtClean="0">
                <a:latin typeface="Times New Roman" pitchFamily="18" charset="0"/>
                <a:cs typeface="Arial" charset="0"/>
              </a:rPr>
              <a:t> + 1 X</a:t>
            </a:r>
            <a:r>
              <a:rPr lang="es-ES" sz="2800" baseline="-25000" smtClean="0">
                <a:latin typeface="Times New Roman" pitchFamily="18" charset="0"/>
                <a:cs typeface="Arial" charset="0"/>
              </a:rPr>
              <a:t>21</a:t>
            </a:r>
            <a:r>
              <a:rPr lang="es-ES" sz="2800" smtClean="0">
                <a:latin typeface="Times New Roman" pitchFamily="18" charset="0"/>
                <a:cs typeface="Arial" charset="0"/>
              </a:rPr>
              <a:t> + 2 X</a:t>
            </a:r>
            <a:r>
              <a:rPr lang="es-ES" sz="2800" baseline="-25000" smtClean="0">
                <a:latin typeface="Times New Roman" pitchFamily="18" charset="0"/>
                <a:cs typeface="Arial" charset="0"/>
              </a:rPr>
              <a:t>22</a:t>
            </a:r>
            <a:r>
              <a:rPr lang="es-ES" sz="2800" smtClean="0">
                <a:latin typeface="Times New Roman" pitchFamily="18" charset="0"/>
                <a:cs typeface="Arial" charset="0"/>
              </a:rPr>
              <a:t> + 3 X</a:t>
            </a:r>
            <a:r>
              <a:rPr lang="es-ES" sz="2800" baseline="-25000" smtClean="0">
                <a:latin typeface="Times New Roman" pitchFamily="18" charset="0"/>
                <a:cs typeface="Arial" charset="0"/>
              </a:rPr>
              <a:t>23</a:t>
            </a:r>
            <a:r>
              <a:rPr lang="es-ES" sz="2800" smtClean="0">
                <a:latin typeface="Times New Roman" pitchFamily="18" charset="0"/>
                <a:cs typeface="Arial" charset="0"/>
              </a:rPr>
              <a:t> - 80 Y</a:t>
            </a:r>
            <a:r>
              <a:rPr lang="es-ES" sz="2800" baseline="-25000" smtClean="0">
                <a:latin typeface="Times New Roman" pitchFamily="18" charset="0"/>
                <a:cs typeface="Arial" charset="0"/>
              </a:rPr>
              <a:t>1</a:t>
            </a:r>
            <a:r>
              <a:rPr lang="es-ES" sz="2800" smtClean="0">
                <a:latin typeface="Times New Roman" pitchFamily="18" charset="0"/>
                <a:cs typeface="Arial" charset="0"/>
              </a:rPr>
              <a:t> - 75 Y</a:t>
            </a:r>
            <a:r>
              <a:rPr lang="es-ES" sz="2800" baseline="-25000" smtClean="0">
                <a:latin typeface="Times New Roman" pitchFamily="18" charset="0"/>
                <a:cs typeface="Arial" charset="0"/>
              </a:rPr>
              <a:t>2</a:t>
            </a:r>
            <a:r>
              <a:rPr lang="es-ES" sz="2800" smtClean="0">
                <a:latin typeface="Times New Roman" pitchFamily="18" charset="0"/>
                <a:cs typeface="Arial" charset="0"/>
              </a:rPr>
              <a:t> </a:t>
            </a:r>
          </a:p>
        </p:txBody>
      </p:sp>
      <p:sp>
        <p:nvSpPr>
          <p:cNvPr id="58371" name="Rectangle 6"/>
          <p:cNvSpPr>
            <a:spLocks noGrp="1" noChangeArrowheads="1"/>
          </p:cNvSpPr>
          <p:nvPr>
            <p:ph type="title"/>
          </p:nvPr>
        </p:nvSpPr>
        <p:spPr>
          <a:xfrm>
            <a:off x="309563" y="274638"/>
            <a:ext cx="9596437" cy="1143000"/>
          </a:xfrm>
        </p:spPr>
        <p:txBody>
          <a:bodyPr/>
          <a:lstStyle/>
          <a:p>
            <a:pPr algn="l" eaLnBrk="1" hangingPunct="1"/>
            <a:r>
              <a:rPr lang="es-PE" sz="4000" smtClean="0"/>
              <a:t>2.5 Funciones lineales por segmentos (5)</a:t>
            </a:r>
            <a:endParaRPr lang="es-ES" sz="40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5 Marcador de número de diapositiva"/>
          <p:cNvSpPr>
            <a:spLocks noGrp="1"/>
          </p:cNvSpPr>
          <p:nvPr>
            <p:ph type="sldNum" sz="quarter" idx="12"/>
          </p:nvPr>
        </p:nvSpPr>
        <p:spPr>
          <a:noFill/>
        </p:spPr>
        <p:txBody>
          <a:bodyPr/>
          <a:lstStyle/>
          <a:p>
            <a:fld id="{71553115-9199-4344-B83F-3736EA035B6D}" type="slidenum">
              <a:rPr lang="es-ES" smtClean="0"/>
              <a:pPr/>
              <a:t>44</a:t>
            </a:fld>
            <a:endParaRPr lang="es-ES" smtClean="0"/>
          </a:p>
        </p:txBody>
      </p:sp>
      <p:sp>
        <p:nvSpPr>
          <p:cNvPr id="59394" name="Rectangle 2"/>
          <p:cNvSpPr>
            <a:spLocks noGrp="1" noChangeArrowheads="1"/>
          </p:cNvSpPr>
          <p:nvPr>
            <p:ph type="body" idx="1"/>
          </p:nvPr>
        </p:nvSpPr>
        <p:spPr>
          <a:xfrm>
            <a:off x="428625" y="1557338"/>
            <a:ext cx="9126538" cy="3240087"/>
          </a:xfrm>
          <a:solidFill>
            <a:srgbClr val="FFCC00"/>
          </a:solidFill>
        </p:spPr>
        <p:txBody>
          <a:bodyPr/>
          <a:lstStyle/>
          <a:p>
            <a:pPr marL="0" indent="0" algn="just" eaLnBrk="1" hangingPunct="1">
              <a:buFontTx/>
              <a:buNone/>
            </a:pPr>
            <a:r>
              <a:rPr lang="es-ES" sz="2800" b="1" smtClean="0">
                <a:latin typeface="Times New Roman" pitchFamily="18" charset="0"/>
                <a:cs typeface="Arial" charset="0"/>
              </a:rPr>
              <a:t>Problema 7 (continuación)</a:t>
            </a:r>
          </a:p>
          <a:p>
            <a:pPr marL="0" indent="0" algn="just" eaLnBrk="1" hangingPunct="1">
              <a:buFontTx/>
              <a:buNone/>
            </a:pPr>
            <a:r>
              <a:rPr lang="es-ES" sz="2800" u="sng" smtClean="0">
                <a:latin typeface="Times New Roman" pitchFamily="18" charset="0"/>
                <a:cs typeface="Arial" charset="0"/>
              </a:rPr>
              <a:t>Restricciones</a:t>
            </a:r>
            <a:endParaRPr lang="es-PE" sz="2800" u="sng" smtClean="0">
              <a:latin typeface="Times New Roman" pitchFamily="18" charset="0"/>
              <a:cs typeface="Arial" charset="0"/>
            </a:endParaRPr>
          </a:p>
          <a:p>
            <a:pPr marL="0" indent="0" algn="just" eaLnBrk="1" hangingPunct="1">
              <a:buFontTx/>
              <a:buNone/>
            </a:pPr>
            <a:r>
              <a:rPr lang="es-ES" sz="2800" smtClean="0">
                <a:latin typeface="Times New Roman" pitchFamily="18" charset="0"/>
                <a:cs typeface="Arial" charset="0"/>
              </a:rPr>
              <a:t>Disponibilidad de tiempo de mano de obra</a:t>
            </a:r>
            <a:endParaRPr lang="es-PE" sz="2800" smtClean="0">
              <a:latin typeface="Times New Roman" pitchFamily="18" charset="0"/>
              <a:cs typeface="Arial" charset="0"/>
            </a:endParaRPr>
          </a:p>
          <a:p>
            <a:pPr marL="0" indent="0" algn="just" eaLnBrk="1" hangingPunct="1">
              <a:buFontTx/>
              <a:buNone/>
            </a:pPr>
            <a:r>
              <a:rPr lang="es-ES" sz="2800" smtClean="0">
                <a:latin typeface="Times New Roman" pitchFamily="18" charset="0"/>
                <a:cs typeface="Arial" charset="0"/>
              </a:rPr>
              <a:t>3 X</a:t>
            </a:r>
            <a:r>
              <a:rPr lang="es-ES" sz="2800" baseline="-25000" smtClean="0">
                <a:latin typeface="Times New Roman" pitchFamily="18" charset="0"/>
                <a:cs typeface="Arial" charset="0"/>
              </a:rPr>
              <a:t>11</a:t>
            </a:r>
            <a:r>
              <a:rPr lang="es-ES" sz="2800" smtClean="0">
                <a:latin typeface="Times New Roman" pitchFamily="18" charset="0"/>
                <a:cs typeface="Arial" charset="0"/>
              </a:rPr>
              <a:t> + 3 X</a:t>
            </a:r>
            <a:r>
              <a:rPr lang="es-ES" sz="2800" baseline="-25000" smtClean="0">
                <a:latin typeface="Times New Roman" pitchFamily="18" charset="0"/>
                <a:cs typeface="Arial" charset="0"/>
              </a:rPr>
              <a:t>12</a:t>
            </a:r>
            <a:r>
              <a:rPr lang="es-ES" sz="2800" smtClean="0">
                <a:latin typeface="Times New Roman" pitchFamily="18" charset="0"/>
                <a:cs typeface="Arial" charset="0"/>
              </a:rPr>
              <a:t> + 3 X</a:t>
            </a:r>
            <a:r>
              <a:rPr lang="es-ES" sz="2800" baseline="-25000" smtClean="0">
                <a:latin typeface="Times New Roman" pitchFamily="18" charset="0"/>
                <a:cs typeface="Arial" charset="0"/>
              </a:rPr>
              <a:t>13</a:t>
            </a:r>
            <a:r>
              <a:rPr lang="es-ES" sz="2800" smtClean="0">
                <a:latin typeface="Times New Roman" pitchFamily="18" charset="0"/>
                <a:cs typeface="Arial" charset="0"/>
              </a:rPr>
              <a:t> + 2 X</a:t>
            </a:r>
            <a:r>
              <a:rPr lang="es-ES" sz="2800" baseline="-25000" smtClean="0">
                <a:latin typeface="Times New Roman" pitchFamily="18" charset="0"/>
                <a:cs typeface="Arial" charset="0"/>
              </a:rPr>
              <a:t>21</a:t>
            </a:r>
            <a:r>
              <a:rPr lang="es-ES" sz="2800" smtClean="0">
                <a:latin typeface="Times New Roman" pitchFamily="18" charset="0"/>
                <a:cs typeface="Arial" charset="0"/>
              </a:rPr>
              <a:t> + 2 X</a:t>
            </a:r>
            <a:r>
              <a:rPr lang="es-ES" sz="2800" baseline="-25000" smtClean="0">
                <a:latin typeface="Times New Roman" pitchFamily="18" charset="0"/>
                <a:cs typeface="Arial" charset="0"/>
              </a:rPr>
              <a:t>22</a:t>
            </a:r>
            <a:r>
              <a:rPr lang="es-ES" sz="2800" smtClean="0">
                <a:latin typeface="Times New Roman" pitchFamily="18" charset="0"/>
                <a:cs typeface="Arial" charset="0"/>
              </a:rPr>
              <a:t> + 2 X</a:t>
            </a:r>
            <a:r>
              <a:rPr lang="es-ES" sz="2800" baseline="-25000" smtClean="0">
                <a:latin typeface="Times New Roman" pitchFamily="18" charset="0"/>
                <a:cs typeface="Arial" charset="0"/>
              </a:rPr>
              <a:t>23</a:t>
            </a:r>
            <a:r>
              <a:rPr lang="es-ES" sz="2800" smtClean="0">
                <a:latin typeface="Times New Roman" pitchFamily="18" charset="0"/>
                <a:cs typeface="Arial" charset="0"/>
              </a:rPr>
              <a:t> </a:t>
            </a:r>
            <a:r>
              <a:rPr lang="es-ES" sz="2800" smtClean="0">
                <a:latin typeface="Times New Roman" pitchFamily="18" charset="0"/>
                <a:cs typeface="Times New Roman" pitchFamily="18" charset="0"/>
                <a:sym typeface="Symbol" pitchFamily="18" charset="2"/>
              </a:rPr>
              <a:t></a:t>
            </a:r>
            <a:r>
              <a:rPr lang="es-ES" sz="2800" smtClean="0">
                <a:latin typeface="Times New Roman" pitchFamily="18" charset="0"/>
                <a:cs typeface="Arial" charset="0"/>
              </a:rPr>
              <a:t> 900</a:t>
            </a:r>
            <a:endParaRPr lang="es-PE" sz="2800" smtClean="0">
              <a:latin typeface="Times New Roman" pitchFamily="18" charset="0"/>
              <a:cs typeface="Arial" charset="0"/>
            </a:endParaRPr>
          </a:p>
          <a:p>
            <a:pPr marL="0" indent="0" algn="just" eaLnBrk="1" hangingPunct="1">
              <a:buFontTx/>
              <a:buNone/>
            </a:pPr>
            <a:r>
              <a:rPr lang="es-ES" sz="2800" smtClean="0">
                <a:latin typeface="Times New Roman" pitchFamily="18" charset="0"/>
                <a:cs typeface="Arial" charset="0"/>
              </a:rPr>
              <a:t>Disponibilidad de espacio</a:t>
            </a:r>
            <a:endParaRPr lang="es-PE" sz="2800" smtClean="0">
              <a:latin typeface="Times New Roman" pitchFamily="18" charset="0"/>
              <a:cs typeface="Arial" charset="0"/>
            </a:endParaRPr>
          </a:p>
          <a:p>
            <a:pPr marL="0" indent="0" algn="just" eaLnBrk="1" hangingPunct="1">
              <a:buFontTx/>
              <a:buNone/>
            </a:pPr>
            <a:r>
              <a:rPr lang="es-ES" sz="2800" smtClean="0">
                <a:latin typeface="Times New Roman" pitchFamily="18" charset="0"/>
                <a:cs typeface="Arial" charset="0"/>
              </a:rPr>
              <a:t>2 X</a:t>
            </a:r>
            <a:r>
              <a:rPr lang="es-ES" sz="2800" baseline="-25000" smtClean="0">
                <a:latin typeface="Times New Roman" pitchFamily="18" charset="0"/>
                <a:cs typeface="Arial" charset="0"/>
              </a:rPr>
              <a:t>11</a:t>
            </a:r>
            <a:r>
              <a:rPr lang="es-ES" sz="2800" smtClean="0">
                <a:latin typeface="Times New Roman" pitchFamily="18" charset="0"/>
                <a:cs typeface="Arial" charset="0"/>
              </a:rPr>
              <a:t> + 2 X</a:t>
            </a:r>
            <a:r>
              <a:rPr lang="es-ES" sz="2800" baseline="-25000" smtClean="0">
                <a:latin typeface="Times New Roman" pitchFamily="18" charset="0"/>
                <a:cs typeface="Arial" charset="0"/>
              </a:rPr>
              <a:t>12</a:t>
            </a:r>
            <a:r>
              <a:rPr lang="es-ES" sz="2800" smtClean="0">
                <a:latin typeface="Times New Roman" pitchFamily="18" charset="0"/>
                <a:cs typeface="Arial" charset="0"/>
              </a:rPr>
              <a:t> + 2 X</a:t>
            </a:r>
            <a:r>
              <a:rPr lang="es-ES" sz="2800" baseline="-25000" smtClean="0">
                <a:latin typeface="Times New Roman" pitchFamily="18" charset="0"/>
                <a:cs typeface="Arial" charset="0"/>
              </a:rPr>
              <a:t>13</a:t>
            </a:r>
            <a:r>
              <a:rPr lang="es-ES" sz="2800" smtClean="0">
                <a:latin typeface="Times New Roman" pitchFamily="18" charset="0"/>
                <a:cs typeface="Arial" charset="0"/>
              </a:rPr>
              <a:t> + 1 X</a:t>
            </a:r>
            <a:r>
              <a:rPr lang="es-ES" sz="2800" baseline="-25000" smtClean="0">
                <a:latin typeface="Times New Roman" pitchFamily="18" charset="0"/>
                <a:cs typeface="Arial" charset="0"/>
              </a:rPr>
              <a:t>21</a:t>
            </a:r>
            <a:r>
              <a:rPr lang="es-ES" sz="2800" smtClean="0">
                <a:latin typeface="Times New Roman" pitchFamily="18" charset="0"/>
                <a:cs typeface="Arial" charset="0"/>
              </a:rPr>
              <a:t> + 1 X</a:t>
            </a:r>
            <a:r>
              <a:rPr lang="es-ES" sz="2800" baseline="-25000" smtClean="0">
                <a:latin typeface="Times New Roman" pitchFamily="18" charset="0"/>
                <a:cs typeface="Arial" charset="0"/>
              </a:rPr>
              <a:t>22</a:t>
            </a:r>
            <a:r>
              <a:rPr lang="es-ES" sz="2800" smtClean="0">
                <a:latin typeface="Times New Roman" pitchFamily="18" charset="0"/>
                <a:cs typeface="Arial" charset="0"/>
              </a:rPr>
              <a:t> + 1 X</a:t>
            </a:r>
            <a:r>
              <a:rPr lang="es-ES" sz="2800" baseline="-25000" smtClean="0">
                <a:latin typeface="Times New Roman" pitchFamily="18" charset="0"/>
                <a:cs typeface="Arial" charset="0"/>
              </a:rPr>
              <a:t>23</a:t>
            </a:r>
            <a:r>
              <a:rPr lang="es-ES" sz="2800" smtClean="0">
                <a:latin typeface="Times New Roman" pitchFamily="18" charset="0"/>
                <a:cs typeface="Arial" charset="0"/>
              </a:rPr>
              <a:t> </a:t>
            </a:r>
            <a:r>
              <a:rPr lang="es-ES" sz="2800" smtClean="0">
                <a:latin typeface="Times New Roman" pitchFamily="18" charset="0"/>
                <a:cs typeface="Times New Roman" pitchFamily="18" charset="0"/>
                <a:sym typeface="Symbol" pitchFamily="18" charset="2"/>
              </a:rPr>
              <a:t></a:t>
            </a:r>
            <a:r>
              <a:rPr lang="es-ES" sz="2800" smtClean="0">
                <a:latin typeface="Times New Roman" pitchFamily="18" charset="0"/>
                <a:cs typeface="Arial" charset="0"/>
              </a:rPr>
              <a:t> 400</a:t>
            </a:r>
            <a:endParaRPr lang="es-PE" sz="2800" smtClean="0">
              <a:latin typeface="Times New Roman" pitchFamily="18" charset="0"/>
              <a:cs typeface="Arial" charset="0"/>
            </a:endParaRPr>
          </a:p>
        </p:txBody>
      </p:sp>
      <p:sp>
        <p:nvSpPr>
          <p:cNvPr id="59395" name="Rectangle 6"/>
          <p:cNvSpPr>
            <a:spLocks noGrp="1" noChangeArrowheads="1"/>
          </p:cNvSpPr>
          <p:nvPr>
            <p:ph type="title"/>
          </p:nvPr>
        </p:nvSpPr>
        <p:spPr>
          <a:xfrm>
            <a:off x="309563" y="274638"/>
            <a:ext cx="9596437" cy="1143000"/>
          </a:xfrm>
        </p:spPr>
        <p:txBody>
          <a:bodyPr/>
          <a:lstStyle/>
          <a:p>
            <a:pPr algn="l" eaLnBrk="1" hangingPunct="1"/>
            <a:r>
              <a:rPr lang="es-PE" sz="4000" smtClean="0"/>
              <a:t>2.5 Funciones lineales por segmentos (6)</a:t>
            </a:r>
            <a:endParaRPr lang="es-ES" sz="40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5 Marcador de número de diapositiva"/>
          <p:cNvSpPr>
            <a:spLocks noGrp="1"/>
          </p:cNvSpPr>
          <p:nvPr>
            <p:ph type="sldNum" sz="quarter" idx="12"/>
          </p:nvPr>
        </p:nvSpPr>
        <p:spPr>
          <a:noFill/>
        </p:spPr>
        <p:txBody>
          <a:bodyPr/>
          <a:lstStyle/>
          <a:p>
            <a:fld id="{3D2B83F6-A742-4F8C-AF7B-B607607C8967}" type="slidenum">
              <a:rPr lang="es-ES" smtClean="0"/>
              <a:pPr/>
              <a:t>45</a:t>
            </a:fld>
            <a:endParaRPr lang="es-ES" smtClean="0"/>
          </a:p>
        </p:txBody>
      </p:sp>
      <p:sp>
        <p:nvSpPr>
          <p:cNvPr id="60418" name="Rectangle 2"/>
          <p:cNvSpPr>
            <a:spLocks noGrp="1" noChangeArrowheads="1"/>
          </p:cNvSpPr>
          <p:nvPr>
            <p:ph type="body" idx="1"/>
          </p:nvPr>
        </p:nvSpPr>
        <p:spPr>
          <a:xfrm>
            <a:off x="428625" y="1557338"/>
            <a:ext cx="8658225" cy="3816350"/>
          </a:xfrm>
          <a:solidFill>
            <a:srgbClr val="FFCC00"/>
          </a:solidFill>
        </p:spPr>
        <p:txBody>
          <a:bodyPr/>
          <a:lstStyle/>
          <a:p>
            <a:pPr marL="0" indent="0" algn="just" eaLnBrk="1" hangingPunct="1">
              <a:buFontTx/>
              <a:buNone/>
            </a:pPr>
            <a:r>
              <a:rPr lang="es-ES" sz="2800" b="1" smtClean="0">
                <a:latin typeface="Times New Roman" pitchFamily="18" charset="0"/>
                <a:cs typeface="Arial" charset="0"/>
              </a:rPr>
              <a:t>Problema 7 (continuación)</a:t>
            </a:r>
          </a:p>
          <a:p>
            <a:pPr marL="0" indent="0" algn="just" eaLnBrk="1" hangingPunct="1">
              <a:buFontTx/>
              <a:buNone/>
            </a:pPr>
            <a:r>
              <a:rPr lang="es-ES" sz="2800" smtClean="0">
                <a:latin typeface="Times New Roman" pitchFamily="18" charset="0"/>
                <a:cs typeface="Arial" charset="0"/>
              </a:rPr>
              <a:t>Cantidad de unidades producidas del producto A</a:t>
            </a:r>
            <a:endParaRPr lang="es-PE" sz="2800" smtClean="0">
              <a:latin typeface="Times New Roman" pitchFamily="18" charset="0"/>
              <a:cs typeface="Arial" charset="0"/>
            </a:endParaRPr>
          </a:p>
          <a:p>
            <a:pPr marL="0" indent="0" algn="just" eaLnBrk="1" hangingPunct="1">
              <a:buFontTx/>
              <a:buNone/>
            </a:pPr>
            <a:r>
              <a:rPr lang="es-ES" sz="2800" smtClean="0">
                <a:latin typeface="Times New Roman" pitchFamily="18" charset="0"/>
                <a:cs typeface="Arial" charset="0"/>
              </a:rPr>
              <a:t>X</a:t>
            </a:r>
            <a:r>
              <a:rPr lang="es-ES" sz="2800" baseline="-25000" smtClean="0">
                <a:latin typeface="Times New Roman" pitchFamily="18" charset="0"/>
                <a:cs typeface="Arial" charset="0"/>
              </a:rPr>
              <a:t>11</a:t>
            </a:r>
            <a:r>
              <a:rPr lang="es-ES" sz="2800" smtClean="0">
                <a:latin typeface="Times New Roman" pitchFamily="18" charset="0"/>
                <a:cs typeface="Arial" charset="0"/>
              </a:rPr>
              <a:t> + X</a:t>
            </a:r>
            <a:r>
              <a:rPr lang="es-ES" sz="2800" baseline="-25000" smtClean="0">
                <a:latin typeface="Times New Roman" pitchFamily="18" charset="0"/>
                <a:cs typeface="Arial" charset="0"/>
              </a:rPr>
              <a:t>12</a:t>
            </a:r>
            <a:r>
              <a:rPr lang="es-ES" sz="2800" smtClean="0">
                <a:latin typeface="Times New Roman" pitchFamily="18" charset="0"/>
                <a:cs typeface="Arial" charset="0"/>
              </a:rPr>
              <a:t> + X</a:t>
            </a:r>
            <a:r>
              <a:rPr lang="es-ES" sz="2800" baseline="-25000" smtClean="0">
                <a:latin typeface="Times New Roman" pitchFamily="18" charset="0"/>
                <a:cs typeface="Arial" charset="0"/>
              </a:rPr>
              <a:t>13</a:t>
            </a:r>
            <a:r>
              <a:rPr lang="es-ES" sz="2800" smtClean="0">
                <a:latin typeface="Times New Roman" pitchFamily="18" charset="0"/>
                <a:cs typeface="Arial" charset="0"/>
              </a:rPr>
              <a:t> - 300 Y</a:t>
            </a:r>
            <a:r>
              <a:rPr lang="es-ES" sz="2800" baseline="-25000" smtClean="0">
                <a:latin typeface="Times New Roman" pitchFamily="18" charset="0"/>
                <a:cs typeface="Arial" charset="0"/>
              </a:rPr>
              <a:t>1</a:t>
            </a:r>
            <a:r>
              <a:rPr lang="es-ES" sz="2800" smtClean="0">
                <a:latin typeface="Times New Roman" pitchFamily="18" charset="0"/>
                <a:cs typeface="Arial" charset="0"/>
              </a:rPr>
              <a:t> </a:t>
            </a:r>
            <a:r>
              <a:rPr lang="es-ES" sz="2800" smtClean="0">
                <a:latin typeface="Times New Roman" pitchFamily="18" charset="0"/>
                <a:cs typeface="Times New Roman" pitchFamily="18" charset="0"/>
                <a:sym typeface="Symbol" pitchFamily="18" charset="2"/>
              </a:rPr>
              <a:t></a:t>
            </a:r>
            <a:r>
              <a:rPr lang="es-ES" sz="2800" smtClean="0">
                <a:latin typeface="Times New Roman" pitchFamily="18" charset="0"/>
                <a:cs typeface="Arial" charset="0"/>
              </a:rPr>
              <a:t> 0</a:t>
            </a:r>
            <a:endParaRPr lang="es-PE" sz="2800" smtClean="0">
              <a:latin typeface="Times New Roman" pitchFamily="18" charset="0"/>
              <a:cs typeface="Arial" charset="0"/>
            </a:endParaRPr>
          </a:p>
          <a:p>
            <a:pPr marL="0" indent="0" algn="just" eaLnBrk="1" hangingPunct="1">
              <a:buFontTx/>
              <a:buNone/>
            </a:pPr>
            <a:r>
              <a:rPr lang="es-ES" sz="2800" smtClean="0">
                <a:latin typeface="Times New Roman" pitchFamily="18" charset="0"/>
                <a:cs typeface="Arial" charset="0"/>
              </a:rPr>
              <a:t>X</a:t>
            </a:r>
            <a:r>
              <a:rPr lang="es-ES" sz="2800" baseline="-25000" smtClean="0">
                <a:latin typeface="Times New Roman" pitchFamily="18" charset="0"/>
                <a:cs typeface="Arial" charset="0"/>
              </a:rPr>
              <a:t>11</a:t>
            </a:r>
            <a:r>
              <a:rPr lang="es-ES" sz="2800" smtClean="0">
                <a:latin typeface="Times New Roman" pitchFamily="18" charset="0"/>
                <a:cs typeface="Arial" charset="0"/>
              </a:rPr>
              <a:t> - Y</a:t>
            </a:r>
            <a:r>
              <a:rPr lang="es-ES" sz="2800" baseline="-25000" smtClean="0">
                <a:latin typeface="Times New Roman" pitchFamily="18" charset="0"/>
                <a:cs typeface="Arial" charset="0"/>
              </a:rPr>
              <a:t>1</a:t>
            </a:r>
            <a:r>
              <a:rPr lang="es-ES" sz="2800" smtClean="0">
                <a:latin typeface="Times New Roman" pitchFamily="18" charset="0"/>
                <a:cs typeface="Arial" charset="0"/>
              </a:rPr>
              <a:t> </a:t>
            </a:r>
            <a:r>
              <a:rPr lang="es-ES" sz="2800" smtClean="0">
                <a:latin typeface="Times New Roman" pitchFamily="18" charset="0"/>
                <a:cs typeface="Times New Roman" pitchFamily="18" charset="0"/>
                <a:sym typeface="Symbol" pitchFamily="18" charset="2"/>
              </a:rPr>
              <a:t></a:t>
            </a:r>
            <a:r>
              <a:rPr lang="es-ES" sz="2800" smtClean="0">
                <a:latin typeface="Times New Roman" pitchFamily="18" charset="0"/>
                <a:cs typeface="Arial" charset="0"/>
              </a:rPr>
              <a:t> 0 </a:t>
            </a:r>
            <a:endParaRPr lang="es-PE" sz="2800" smtClean="0">
              <a:latin typeface="Times New Roman" pitchFamily="18" charset="0"/>
              <a:cs typeface="Arial" charset="0"/>
            </a:endParaRPr>
          </a:p>
          <a:p>
            <a:pPr marL="0" indent="0" algn="just" eaLnBrk="1" hangingPunct="1">
              <a:buFontTx/>
              <a:buNone/>
            </a:pPr>
            <a:r>
              <a:rPr lang="es-ES" sz="2800" smtClean="0">
                <a:latin typeface="Times New Roman" pitchFamily="18" charset="0"/>
                <a:cs typeface="Arial" charset="0"/>
              </a:rPr>
              <a:t>X</a:t>
            </a:r>
            <a:r>
              <a:rPr lang="es-ES" sz="2800" baseline="-25000" smtClean="0">
                <a:latin typeface="Times New Roman" pitchFamily="18" charset="0"/>
                <a:cs typeface="Arial" charset="0"/>
              </a:rPr>
              <a:t>11</a:t>
            </a:r>
            <a:r>
              <a:rPr lang="es-ES" sz="2800" smtClean="0">
                <a:latin typeface="Times New Roman" pitchFamily="18" charset="0"/>
                <a:cs typeface="Arial" charset="0"/>
              </a:rPr>
              <a:t> </a:t>
            </a:r>
            <a:r>
              <a:rPr lang="es-ES" sz="2800" smtClean="0">
                <a:latin typeface="Times New Roman" pitchFamily="18" charset="0"/>
                <a:cs typeface="Times New Roman" pitchFamily="18" charset="0"/>
                <a:sym typeface="Symbol" pitchFamily="18" charset="2"/>
              </a:rPr>
              <a:t></a:t>
            </a:r>
            <a:r>
              <a:rPr lang="es-ES" sz="2800" smtClean="0">
                <a:latin typeface="Times New Roman" pitchFamily="18" charset="0"/>
                <a:cs typeface="Arial" charset="0"/>
              </a:rPr>
              <a:t> 100</a:t>
            </a:r>
            <a:endParaRPr lang="es-PE" sz="2800" smtClean="0">
              <a:latin typeface="Times New Roman" pitchFamily="18" charset="0"/>
              <a:cs typeface="Arial" charset="0"/>
            </a:endParaRPr>
          </a:p>
          <a:p>
            <a:pPr marL="0" indent="0" algn="just" eaLnBrk="1" hangingPunct="1">
              <a:buFontTx/>
              <a:buNone/>
            </a:pPr>
            <a:r>
              <a:rPr lang="es-ES" sz="2800" smtClean="0">
                <a:latin typeface="Times New Roman" pitchFamily="18" charset="0"/>
                <a:cs typeface="Arial" charset="0"/>
              </a:rPr>
              <a:t>X</a:t>
            </a:r>
            <a:r>
              <a:rPr lang="es-ES" sz="2800" baseline="-25000" smtClean="0">
                <a:latin typeface="Times New Roman" pitchFamily="18" charset="0"/>
                <a:cs typeface="Arial" charset="0"/>
              </a:rPr>
              <a:t>12</a:t>
            </a:r>
            <a:r>
              <a:rPr lang="es-ES" sz="2800" smtClean="0">
                <a:latin typeface="Times New Roman" pitchFamily="18" charset="0"/>
                <a:cs typeface="Arial" charset="0"/>
              </a:rPr>
              <a:t> </a:t>
            </a:r>
            <a:r>
              <a:rPr lang="es-ES" sz="2800" smtClean="0">
                <a:latin typeface="Times New Roman" pitchFamily="18" charset="0"/>
                <a:cs typeface="Times New Roman" pitchFamily="18" charset="0"/>
                <a:sym typeface="Symbol" pitchFamily="18" charset="2"/>
              </a:rPr>
              <a:t></a:t>
            </a:r>
            <a:r>
              <a:rPr lang="es-ES" sz="2800" smtClean="0">
                <a:latin typeface="Times New Roman" pitchFamily="18" charset="0"/>
                <a:cs typeface="Arial" charset="0"/>
              </a:rPr>
              <a:t> 80</a:t>
            </a:r>
            <a:endParaRPr lang="es-PE" sz="2800" smtClean="0">
              <a:latin typeface="Times New Roman" pitchFamily="18" charset="0"/>
              <a:cs typeface="Arial" charset="0"/>
            </a:endParaRPr>
          </a:p>
          <a:p>
            <a:pPr marL="0" indent="0" algn="just" eaLnBrk="1" hangingPunct="1">
              <a:buFontTx/>
              <a:buNone/>
            </a:pPr>
            <a:r>
              <a:rPr lang="es-ES" sz="2800" smtClean="0">
                <a:latin typeface="Times New Roman" pitchFamily="18" charset="0"/>
                <a:cs typeface="Arial" charset="0"/>
              </a:rPr>
              <a:t>X</a:t>
            </a:r>
            <a:r>
              <a:rPr lang="es-ES" sz="2800" baseline="-25000" smtClean="0">
                <a:latin typeface="Times New Roman" pitchFamily="18" charset="0"/>
                <a:cs typeface="Arial" charset="0"/>
              </a:rPr>
              <a:t>13</a:t>
            </a:r>
            <a:r>
              <a:rPr lang="es-ES" sz="2800" smtClean="0">
                <a:latin typeface="Times New Roman" pitchFamily="18" charset="0"/>
                <a:cs typeface="Arial" charset="0"/>
              </a:rPr>
              <a:t> </a:t>
            </a:r>
            <a:r>
              <a:rPr lang="es-ES" sz="2800" smtClean="0">
                <a:latin typeface="Times New Roman" pitchFamily="18" charset="0"/>
                <a:cs typeface="Times New Roman" pitchFamily="18" charset="0"/>
                <a:sym typeface="Symbol" pitchFamily="18" charset="2"/>
              </a:rPr>
              <a:t></a:t>
            </a:r>
            <a:r>
              <a:rPr lang="es-ES" sz="2800" smtClean="0">
                <a:latin typeface="Times New Roman" pitchFamily="18" charset="0"/>
                <a:cs typeface="Arial" charset="0"/>
              </a:rPr>
              <a:t> 120</a:t>
            </a:r>
          </a:p>
        </p:txBody>
      </p:sp>
      <p:sp>
        <p:nvSpPr>
          <p:cNvPr id="60419" name="Rectangle 6"/>
          <p:cNvSpPr>
            <a:spLocks noGrp="1" noChangeArrowheads="1"/>
          </p:cNvSpPr>
          <p:nvPr>
            <p:ph type="title"/>
          </p:nvPr>
        </p:nvSpPr>
        <p:spPr>
          <a:xfrm>
            <a:off x="309563" y="274638"/>
            <a:ext cx="9596437" cy="1143000"/>
          </a:xfrm>
        </p:spPr>
        <p:txBody>
          <a:bodyPr/>
          <a:lstStyle/>
          <a:p>
            <a:pPr algn="l" eaLnBrk="1" hangingPunct="1"/>
            <a:r>
              <a:rPr lang="es-PE" sz="4000" smtClean="0"/>
              <a:t>2.5 Funciones lineales por segmentos (7)</a:t>
            </a:r>
            <a:endParaRPr lang="es-ES" sz="400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5 Marcador de número de diapositiva"/>
          <p:cNvSpPr>
            <a:spLocks noGrp="1"/>
          </p:cNvSpPr>
          <p:nvPr>
            <p:ph type="sldNum" sz="quarter" idx="12"/>
          </p:nvPr>
        </p:nvSpPr>
        <p:spPr>
          <a:noFill/>
        </p:spPr>
        <p:txBody>
          <a:bodyPr/>
          <a:lstStyle/>
          <a:p>
            <a:fld id="{A3D8E601-C411-4F05-99B1-A83485D090C0}" type="slidenum">
              <a:rPr lang="es-ES" smtClean="0"/>
              <a:pPr/>
              <a:t>46</a:t>
            </a:fld>
            <a:endParaRPr lang="es-ES" smtClean="0"/>
          </a:p>
        </p:txBody>
      </p:sp>
      <p:sp>
        <p:nvSpPr>
          <p:cNvPr id="61442" name="Rectangle 2"/>
          <p:cNvSpPr>
            <a:spLocks noGrp="1" noChangeArrowheads="1"/>
          </p:cNvSpPr>
          <p:nvPr>
            <p:ph type="body" idx="1"/>
          </p:nvPr>
        </p:nvSpPr>
        <p:spPr>
          <a:xfrm>
            <a:off x="428625" y="1576388"/>
            <a:ext cx="8894763" cy="1997075"/>
          </a:xfrm>
          <a:solidFill>
            <a:srgbClr val="FFCC00"/>
          </a:solidFill>
        </p:spPr>
        <p:txBody>
          <a:bodyPr/>
          <a:lstStyle/>
          <a:p>
            <a:pPr marL="0" indent="0" algn="just" eaLnBrk="1" hangingPunct="1">
              <a:lnSpc>
                <a:spcPct val="90000"/>
              </a:lnSpc>
              <a:buFontTx/>
              <a:buNone/>
            </a:pPr>
            <a:r>
              <a:rPr lang="es-ES" sz="2800" b="1" dirty="0" smtClean="0">
                <a:latin typeface="Times New Roman" pitchFamily="18" charset="0"/>
                <a:cs typeface="Arial" charset="0"/>
              </a:rPr>
              <a:t>Problema 7 (continuación)</a:t>
            </a:r>
          </a:p>
          <a:p>
            <a:pPr marL="0" indent="0" algn="just" eaLnBrk="1" hangingPunct="1">
              <a:lnSpc>
                <a:spcPct val="90000"/>
              </a:lnSpc>
              <a:buFontTx/>
              <a:buNone/>
            </a:pPr>
            <a:r>
              <a:rPr lang="es-ES" sz="2800" dirty="0" smtClean="0">
                <a:latin typeface="Times New Roman" pitchFamily="18" charset="0"/>
                <a:cs typeface="Arial" charset="0"/>
              </a:rPr>
              <a:t>Cantidad de unidades producidas del producto B</a:t>
            </a:r>
            <a:endParaRPr lang="es-ES" sz="2800" dirty="0" smtClean="0">
              <a:latin typeface="Times New Roman" pitchFamily="18" charset="0"/>
              <a:cs typeface="Times New Roman" pitchFamily="18" charset="0"/>
            </a:endParaRPr>
          </a:p>
          <a:p>
            <a:pPr marL="0" indent="0" algn="just" eaLnBrk="1" hangingPunct="1">
              <a:lnSpc>
                <a:spcPct val="90000"/>
              </a:lnSpc>
              <a:buFontTx/>
              <a:buNone/>
            </a:pPr>
            <a:r>
              <a:rPr lang="es-ES" sz="2800" dirty="0" smtClean="0">
                <a:latin typeface="Times New Roman" pitchFamily="18" charset="0"/>
                <a:cs typeface="Arial" charset="0"/>
              </a:rPr>
              <a:t>X</a:t>
            </a:r>
            <a:r>
              <a:rPr lang="es-ES" sz="2800" baseline="-25000" dirty="0" smtClean="0">
                <a:latin typeface="Times New Roman" pitchFamily="18" charset="0"/>
                <a:cs typeface="Arial" charset="0"/>
              </a:rPr>
              <a:t>21</a:t>
            </a:r>
            <a:r>
              <a:rPr lang="es-ES" sz="2800" dirty="0" smtClean="0">
                <a:latin typeface="Times New Roman" pitchFamily="18" charset="0"/>
                <a:cs typeface="Arial" charset="0"/>
              </a:rPr>
              <a:t> + X</a:t>
            </a:r>
            <a:r>
              <a:rPr lang="es-ES" sz="2800" baseline="-25000" dirty="0" smtClean="0">
                <a:latin typeface="Times New Roman" pitchFamily="18" charset="0"/>
                <a:cs typeface="Arial" charset="0"/>
              </a:rPr>
              <a:t>22</a:t>
            </a:r>
            <a:r>
              <a:rPr lang="es-ES" sz="2800" dirty="0" smtClean="0">
                <a:latin typeface="Times New Roman" pitchFamily="18" charset="0"/>
                <a:cs typeface="Arial" charset="0"/>
              </a:rPr>
              <a:t> + X</a:t>
            </a:r>
            <a:r>
              <a:rPr lang="es-ES" sz="2800" baseline="-25000" dirty="0" smtClean="0">
                <a:latin typeface="Times New Roman" pitchFamily="18" charset="0"/>
                <a:cs typeface="Arial" charset="0"/>
              </a:rPr>
              <a:t>23</a:t>
            </a:r>
            <a:r>
              <a:rPr lang="es-ES" sz="2800" dirty="0" smtClean="0">
                <a:latin typeface="Times New Roman" pitchFamily="18" charset="0"/>
                <a:cs typeface="Arial" charset="0"/>
              </a:rPr>
              <a:t> - 280 Y</a:t>
            </a:r>
            <a:r>
              <a:rPr lang="es-ES" sz="2800" baseline="-25000" dirty="0" smtClean="0">
                <a:latin typeface="Times New Roman" pitchFamily="18" charset="0"/>
                <a:cs typeface="Arial" charset="0"/>
              </a:rPr>
              <a:t>2</a:t>
            </a:r>
            <a:r>
              <a:rPr lang="es-ES" sz="2800" dirty="0" smtClean="0">
                <a:latin typeface="Times New Roman" pitchFamily="18" charset="0"/>
                <a:cs typeface="Arial" charset="0"/>
              </a:rPr>
              <a:t> </a:t>
            </a:r>
            <a:r>
              <a:rPr lang="es-ES" sz="2800" dirty="0" smtClean="0">
                <a:latin typeface="Times New Roman" pitchFamily="18" charset="0"/>
                <a:cs typeface="Times New Roman" pitchFamily="18" charset="0"/>
                <a:sym typeface="Symbol" pitchFamily="18" charset="2"/>
              </a:rPr>
              <a:t></a:t>
            </a:r>
            <a:r>
              <a:rPr lang="es-ES" sz="2800" dirty="0" smtClean="0">
                <a:latin typeface="Times New Roman" pitchFamily="18" charset="0"/>
                <a:cs typeface="Arial" charset="0"/>
              </a:rPr>
              <a:t> 0</a:t>
            </a:r>
            <a:endParaRPr lang="es-ES" sz="2800" dirty="0" smtClean="0">
              <a:latin typeface="Times New Roman" pitchFamily="18" charset="0"/>
              <a:cs typeface="Times New Roman" pitchFamily="18" charset="0"/>
            </a:endParaRPr>
          </a:p>
          <a:p>
            <a:pPr marL="0" indent="0" algn="just" eaLnBrk="1" hangingPunct="1">
              <a:lnSpc>
                <a:spcPct val="90000"/>
              </a:lnSpc>
              <a:buFontTx/>
              <a:buNone/>
            </a:pPr>
            <a:r>
              <a:rPr lang="es-ES" sz="2800" dirty="0" smtClean="0">
                <a:latin typeface="Times New Roman" pitchFamily="18" charset="0"/>
                <a:cs typeface="Arial" charset="0"/>
              </a:rPr>
              <a:t>X</a:t>
            </a:r>
            <a:r>
              <a:rPr lang="es-ES" sz="2800" baseline="-25000" dirty="0" smtClean="0">
                <a:latin typeface="Times New Roman" pitchFamily="18" charset="0"/>
                <a:cs typeface="Arial" charset="0"/>
              </a:rPr>
              <a:t>21</a:t>
            </a:r>
            <a:r>
              <a:rPr lang="es-ES" sz="2800" dirty="0" smtClean="0">
                <a:latin typeface="Times New Roman" pitchFamily="18" charset="0"/>
                <a:cs typeface="Arial" charset="0"/>
              </a:rPr>
              <a:t> - 50Y</a:t>
            </a:r>
            <a:r>
              <a:rPr lang="es-ES" sz="2800" baseline="-25000" dirty="0" smtClean="0">
                <a:latin typeface="Times New Roman" pitchFamily="18" charset="0"/>
                <a:cs typeface="Arial" charset="0"/>
              </a:rPr>
              <a:t>2</a:t>
            </a:r>
            <a:r>
              <a:rPr lang="es-ES" sz="2800" dirty="0" smtClean="0">
                <a:latin typeface="Times New Roman" pitchFamily="18" charset="0"/>
                <a:cs typeface="Arial" charset="0"/>
              </a:rPr>
              <a:t> </a:t>
            </a:r>
            <a:r>
              <a:rPr lang="es-ES" sz="2800" dirty="0" smtClean="0">
                <a:latin typeface="Times New Roman" pitchFamily="18" charset="0"/>
                <a:cs typeface="Times New Roman" pitchFamily="18" charset="0"/>
                <a:sym typeface="Symbol" pitchFamily="18" charset="2"/>
              </a:rPr>
              <a:t></a:t>
            </a:r>
            <a:r>
              <a:rPr lang="es-ES" sz="2800" dirty="0" smtClean="0">
                <a:latin typeface="Times New Roman" pitchFamily="18" charset="0"/>
                <a:cs typeface="Arial" charset="0"/>
              </a:rPr>
              <a:t> 0</a:t>
            </a:r>
          </a:p>
        </p:txBody>
      </p:sp>
      <p:sp>
        <p:nvSpPr>
          <p:cNvPr id="61443" name="Rectangle 6"/>
          <p:cNvSpPr>
            <a:spLocks noGrp="1" noChangeArrowheads="1"/>
          </p:cNvSpPr>
          <p:nvPr>
            <p:ph type="title"/>
          </p:nvPr>
        </p:nvSpPr>
        <p:spPr>
          <a:xfrm>
            <a:off x="309563" y="274638"/>
            <a:ext cx="9596437" cy="1143000"/>
          </a:xfrm>
        </p:spPr>
        <p:txBody>
          <a:bodyPr/>
          <a:lstStyle/>
          <a:p>
            <a:pPr algn="l" eaLnBrk="1" hangingPunct="1"/>
            <a:r>
              <a:rPr lang="es-PE" sz="4000" smtClean="0"/>
              <a:t>2.5 Funciones lineales por segmentos (8)</a:t>
            </a:r>
            <a:endParaRPr lang="es-ES" sz="40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5 Marcador de número de diapositiva"/>
          <p:cNvSpPr>
            <a:spLocks noGrp="1"/>
          </p:cNvSpPr>
          <p:nvPr>
            <p:ph type="sldNum" sz="quarter" idx="12"/>
          </p:nvPr>
        </p:nvSpPr>
        <p:spPr>
          <a:noFill/>
        </p:spPr>
        <p:txBody>
          <a:bodyPr/>
          <a:lstStyle/>
          <a:p>
            <a:fld id="{626D6E35-7812-4D72-BF30-23B7B8731390}" type="slidenum">
              <a:rPr lang="es-ES" smtClean="0"/>
              <a:pPr/>
              <a:t>47</a:t>
            </a:fld>
            <a:endParaRPr lang="es-ES" smtClean="0"/>
          </a:p>
        </p:txBody>
      </p:sp>
      <p:sp>
        <p:nvSpPr>
          <p:cNvPr id="62466" name="Rectangle 2"/>
          <p:cNvSpPr>
            <a:spLocks noGrp="1" noChangeArrowheads="1"/>
          </p:cNvSpPr>
          <p:nvPr>
            <p:ph type="body" idx="1"/>
          </p:nvPr>
        </p:nvSpPr>
        <p:spPr>
          <a:xfrm>
            <a:off x="584200" y="1557338"/>
            <a:ext cx="8580438" cy="4392612"/>
          </a:xfrm>
          <a:solidFill>
            <a:srgbClr val="FFCC00"/>
          </a:solidFill>
        </p:spPr>
        <p:txBody>
          <a:bodyPr/>
          <a:lstStyle/>
          <a:p>
            <a:pPr marL="0" indent="0" algn="just" eaLnBrk="1" hangingPunct="1">
              <a:lnSpc>
                <a:spcPct val="90000"/>
              </a:lnSpc>
              <a:buFontTx/>
              <a:buNone/>
            </a:pPr>
            <a:r>
              <a:rPr lang="es-ES" sz="2800" b="1" smtClean="0">
                <a:latin typeface="Times New Roman" pitchFamily="18" charset="0"/>
                <a:cs typeface="Arial" charset="0"/>
              </a:rPr>
              <a:t>Problema 7 (continuación)</a:t>
            </a:r>
          </a:p>
          <a:p>
            <a:pPr marL="0" indent="0" algn="just" eaLnBrk="1" hangingPunct="1">
              <a:lnSpc>
                <a:spcPct val="90000"/>
              </a:lnSpc>
              <a:buFontTx/>
              <a:buNone/>
            </a:pPr>
            <a:r>
              <a:rPr lang="es-PE" sz="2800" smtClean="0">
                <a:latin typeface="Times New Roman" pitchFamily="18" charset="0"/>
                <a:cs typeface="Arial" charset="0"/>
              </a:rPr>
              <a:t>…</a:t>
            </a:r>
            <a:endParaRPr lang="es-ES" sz="2800" smtClean="0">
              <a:latin typeface="Times New Roman" pitchFamily="18" charset="0"/>
              <a:cs typeface="Arial" charset="0"/>
            </a:endParaRPr>
          </a:p>
          <a:p>
            <a:pPr marL="0" indent="0" algn="just" eaLnBrk="1" hangingPunct="1">
              <a:lnSpc>
                <a:spcPct val="90000"/>
              </a:lnSpc>
              <a:buFontTx/>
              <a:buNone/>
            </a:pPr>
            <a:r>
              <a:rPr lang="es-ES" sz="2800" smtClean="0">
                <a:latin typeface="Times New Roman" pitchFamily="18" charset="0"/>
                <a:cs typeface="Arial" charset="0"/>
              </a:rPr>
              <a:t>X</a:t>
            </a:r>
            <a:r>
              <a:rPr lang="es-ES" sz="2800" baseline="-25000" smtClean="0">
                <a:latin typeface="Times New Roman" pitchFamily="18" charset="0"/>
                <a:cs typeface="Arial" charset="0"/>
              </a:rPr>
              <a:t>21</a:t>
            </a:r>
            <a:r>
              <a:rPr lang="es-ES" sz="2800" smtClean="0">
                <a:latin typeface="Times New Roman" pitchFamily="18" charset="0"/>
                <a:cs typeface="Arial" charset="0"/>
              </a:rPr>
              <a:t> - 130 Z</a:t>
            </a:r>
            <a:r>
              <a:rPr lang="es-ES" sz="2800" baseline="-25000" smtClean="0">
                <a:latin typeface="Times New Roman" pitchFamily="18" charset="0"/>
                <a:cs typeface="Arial" charset="0"/>
              </a:rPr>
              <a:t>1</a:t>
            </a:r>
            <a:r>
              <a:rPr lang="es-ES" sz="2800" smtClean="0">
                <a:latin typeface="Times New Roman" pitchFamily="18" charset="0"/>
                <a:cs typeface="Arial" charset="0"/>
              </a:rPr>
              <a:t> </a:t>
            </a:r>
            <a:r>
              <a:rPr lang="es-ES" sz="2800" smtClean="0">
                <a:latin typeface="Times New Roman" pitchFamily="18" charset="0"/>
                <a:cs typeface="Times New Roman" pitchFamily="18" charset="0"/>
                <a:sym typeface="Symbol" pitchFamily="18" charset="2"/>
              </a:rPr>
              <a:t></a:t>
            </a:r>
            <a:r>
              <a:rPr lang="es-ES" sz="2800" smtClean="0">
                <a:latin typeface="Times New Roman" pitchFamily="18" charset="0"/>
                <a:cs typeface="Arial" charset="0"/>
              </a:rPr>
              <a:t> 0</a:t>
            </a:r>
            <a:endParaRPr lang="es-ES" sz="2800" smtClean="0">
              <a:latin typeface="Times New Roman" pitchFamily="18" charset="0"/>
              <a:cs typeface="Times New Roman" pitchFamily="18" charset="0"/>
            </a:endParaRPr>
          </a:p>
          <a:p>
            <a:pPr marL="0" indent="0" algn="just" eaLnBrk="1" hangingPunct="1">
              <a:lnSpc>
                <a:spcPct val="90000"/>
              </a:lnSpc>
              <a:buFontTx/>
              <a:buNone/>
            </a:pPr>
            <a:r>
              <a:rPr lang="es-ES" sz="2800" smtClean="0">
                <a:latin typeface="Times New Roman" pitchFamily="18" charset="0"/>
                <a:cs typeface="Arial" charset="0"/>
              </a:rPr>
              <a:t>X</a:t>
            </a:r>
            <a:r>
              <a:rPr lang="es-ES" sz="2800" baseline="-25000" smtClean="0">
                <a:latin typeface="Times New Roman" pitchFamily="18" charset="0"/>
                <a:cs typeface="Arial" charset="0"/>
              </a:rPr>
              <a:t>21</a:t>
            </a:r>
            <a:r>
              <a:rPr lang="es-ES" sz="2800" smtClean="0">
                <a:latin typeface="Times New Roman" pitchFamily="18" charset="0"/>
                <a:cs typeface="Arial" charset="0"/>
              </a:rPr>
              <a:t> - 130 Z</a:t>
            </a:r>
            <a:r>
              <a:rPr lang="es-ES" sz="2800" baseline="-25000" smtClean="0">
                <a:latin typeface="Times New Roman" pitchFamily="18" charset="0"/>
                <a:cs typeface="Arial" charset="0"/>
              </a:rPr>
              <a:t>2</a:t>
            </a:r>
            <a:r>
              <a:rPr lang="es-ES" sz="2800" smtClean="0">
                <a:latin typeface="Times New Roman" pitchFamily="18" charset="0"/>
                <a:cs typeface="Arial" charset="0"/>
              </a:rPr>
              <a:t> </a:t>
            </a:r>
            <a:r>
              <a:rPr lang="es-ES" sz="2800" smtClean="0">
                <a:latin typeface="Times New Roman" pitchFamily="18" charset="0"/>
                <a:cs typeface="Times New Roman" pitchFamily="18" charset="0"/>
                <a:sym typeface="Symbol" pitchFamily="18" charset="2"/>
              </a:rPr>
              <a:t></a:t>
            </a:r>
            <a:r>
              <a:rPr lang="es-ES" sz="2800" smtClean="0">
                <a:latin typeface="Times New Roman" pitchFamily="18" charset="0"/>
                <a:cs typeface="Arial" charset="0"/>
              </a:rPr>
              <a:t> 0</a:t>
            </a:r>
            <a:endParaRPr lang="es-ES" sz="2800" smtClean="0">
              <a:latin typeface="Times New Roman" pitchFamily="18" charset="0"/>
              <a:cs typeface="Times New Roman" pitchFamily="18" charset="0"/>
            </a:endParaRPr>
          </a:p>
          <a:p>
            <a:pPr marL="0" indent="0" algn="just" eaLnBrk="1" hangingPunct="1">
              <a:lnSpc>
                <a:spcPct val="90000"/>
              </a:lnSpc>
              <a:buFontTx/>
              <a:buNone/>
            </a:pPr>
            <a:r>
              <a:rPr lang="es-ES" sz="2800" smtClean="0">
                <a:latin typeface="Times New Roman" pitchFamily="18" charset="0"/>
                <a:cs typeface="Arial" charset="0"/>
              </a:rPr>
              <a:t>X</a:t>
            </a:r>
            <a:r>
              <a:rPr lang="es-ES" sz="2800" baseline="-25000" smtClean="0">
                <a:latin typeface="Times New Roman" pitchFamily="18" charset="0"/>
                <a:cs typeface="Arial" charset="0"/>
              </a:rPr>
              <a:t>22</a:t>
            </a:r>
            <a:r>
              <a:rPr lang="es-ES" sz="2800" smtClean="0">
                <a:latin typeface="Times New Roman" pitchFamily="18" charset="0"/>
                <a:cs typeface="Arial" charset="0"/>
              </a:rPr>
              <a:t> - 70 Z</a:t>
            </a:r>
            <a:r>
              <a:rPr lang="es-ES" sz="2800" baseline="-25000" smtClean="0">
                <a:latin typeface="Times New Roman" pitchFamily="18" charset="0"/>
                <a:cs typeface="Arial" charset="0"/>
              </a:rPr>
              <a:t>2</a:t>
            </a:r>
            <a:r>
              <a:rPr lang="es-ES" sz="2800" smtClean="0">
                <a:latin typeface="Times New Roman" pitchFamily="18" charset="0"/>
                <a:cs typeface="Arial" charset="0"/>
              </a:rPr>
              <a:t> </a:t>
            </a:r>
            <a:r>
              <a:rPr lang="es-ES" sz="2800" smtClean="0">
                <a:latin typeface="Times New Roman" pitchFamily="18" charset="0"/>
                <a:cs typeface="Times New Roman" pitchFamily="18" charset="0"/>
                <a:sym typeface="Symbol" pitchFamily="18" charset="2"/>
              </a:rPr>
              <a:t></a:t>
            </a:r>
            <a:r>
              <a:rPr lang="es-ES" sz="2800" smtClean="0">
                <a:latin typeface="Times New Roman" pitchFamily="18" charset="0"/>
                <a:cs typeface="Arial" charset="0"/>
              </a:rPr>
              <a:t> 0</a:t>
            </a:r>
            <a:endParaRPr lang="es-ES" sz="2800" smtClean="0">
              <a:latin typeface="Times New Roman" pitchFamily="18" charset="0"/>
              <a:cs typeface="Times New Roman" pitchFamily="18" charset="0"/>
            </a:endParaRPr>
          </a:p>
          <a:p>
            <a:pPr marL="0" indent="0" algn="just" eaLnBrk="1" hangingPunct="1">
              <a:lnSpc>
                <a:spcPct val="90000"/>
              </a:lnSpc>
              <a:buFontTx/>
              <a:buNone/>
            </a:pPr>
            <a:r>
              <a:rPr lang="es-ES" sz="2800" smtClean="0">
                <a:latin typeface="Times New Roman" pitchFamily="18" charset="0"/>
                <a:cs typeface="Arial" charset="0"/>
              </a:rPr>
              <a:t>X</a:t>
            </a:r>
            <a:r>
              <a:rPr lang="es-ES" sz="2800" baseline="-25000" smtClean="0">
                <a:latin typeface="Times New Roman" pitchFamily="18" charset="0"/>
                <a:cs typeface="Arial" charset="0"/>
              </a:rPr>
              <a:t>22</a:t>
            </a:r>
            <a:r>
              <a:rPr lang="es-ES" sz="2800" smtClean="0">
                <a:latin typeface="Times New Roman" pitchFamily="18" charset="0"/>
                <a:cs typeface="Arial" charset="0"/>
              </a:rPr>
              <a:t> - 70 Z</a:t>
            </a:r>
            <a:r>
              <a:rPr lang="es-ES" sz="2800" baseline="-25000" smtClean="0">
                <a:latin typeface="Times New Roman" pitchFamily="18" charset="0"/>
                <a:cs typeface="Arial" charset="0"/>
              </a:rPr>
              <a:t>3</a:t>
            </a:r>
            <a:r>
              <a:rPr lang="es-ES" sz="2800" smtClean="0">
                <a:latin typeface="Times New Roman" pitchFamily="18" charset="0"/>
                <a:cs typeface="Arial" charset="0"/>
              </a:rPr>
              <a:t> </a:t>
            </a:r>
            <a:r>
              <a:rPr lang="es-ES" sz="2800" smtClean="0">
                <a:latin typeface="Times New Roman" pitchFamily="18" charset="0"/>
                <a:cs typeface="Times New Roman" pitchFamily="18" charset="0"/>
                <a:sym typeface="Symbol" pitchFamily="18" charset="2"/>
              </a:rPr>
              <a:t></a:t>
            </a:r>
            <a:r>
              <a:rPr lang="es-ES" sz="2800" smtClean="0">
                <a:latin typeface="Times New Roman" pitchFamily="18" charset="0"/>
                <a:cs typeface="Arial" charset="0"/>
              </a:rPr>
              <a:t> 0</a:t>
            </a:r>
            <a:endParaRPr lang="es-ES" sz="2800" smtClean="0">
              <a:latin typeface="Times New Roman" pitchFamily="18" charset="0"/>
              <a:cs typeface="Times New Roman" pitchFamily="18" charset="0"/>
            </a:endParaRPr>
          </a:p>
          <a:p>
            <a:pPr marL="0" indent="0" algn="just" eaLnBrk="1" hangingPunct="1">
              <a:lnSpc>
                <a:spcPct val="90000"/>
              </a:lnSpc>
              <a:buFontTx/>
              <a:buNone/>
            </a:pPr>
            <a:r>
              <a:rPr lang="es-ES" sz="2800" smtClean="0">
                <a:latin typeface="Times New Roman" pitchFamily="18" charset="0"/>
                <a:cs typeface="Arial" charset="0"/>
              </a:rPr>
              <a:t>X</a:t>
            </a:r>
            <a:r>
              <a:rPr lang="es-ES" sz="2800" baseline="-25000" smtClean="0">
                <a:latin typeface="Times New Roman" pitchFamily="18" charset="0"/>
                <a:cs typeface="Arial" charset="0"/>
              </a:rPr>
              <a:t>22</a:t>
            </a:r>
            <a:r>
              <a:rPr lang="es-ES" sz="2800" smtClean="0">
                <a:latin typeface="Times New Roman" pitchFamily="18" charset="0"/>
                <a:cs typeface="Arial" charset="0"/>
              </a:rPr>
              <a:t> - Z</a:t>
            </a:r>
            <a:r>
              <a:rPr lang="es-ES" sz="2800" baseline="-25000" smtClean="0">
                <a:latin typeface="Times New Roman" pitchFamily="18" charset="0"/>
                <a:cs typeface="Arial" charset="0"/>
              </a:rPr>
              <a:t>2</a:t>
            </a:r>
            <a:r>
              <a:rPr lang="es-ES" sz="2800" smtClean="0">
                <a:latin typeface="Times New Roman" pitchFamily="18" charset="0"/>
                <a:cs typeface="Arial" charset="0"/>
              </a:rPr>
              <a:t> </a:t>
            </a:r>
            <a:r>
              <a:rPr lang="es-ES" sz="2800" smtClean="0">
                <a:latin typeface="Times New Roman" pitchFamily="18" charset="0"/>
                <a:cs typeface="Times New Roman" pitchFamily="18" charset="0"/>
                <a:sym typeface="Symbol" pitchFamily="18" charset="2"/>
              </a:rPr>
              <a:t></a:t>
            </a:r>
            <a:r>
              <a:rPr lang="es-ES" sz="2800" smtClean="0">
                <a:latin typeface="Times New Roman" pitchFamily="18" charset="0"/>
                <a:cs typeface="Arial" charset="0"/>
              </a:rPr>
              <a:t> 0</a:t>
            </a:r>
          </a:p>
          <a:p>
            <a:pPr marL="0" indent="0" algn="just" eaLnBrk="1" hangingPunct="1">
              <a:lnSpc>
                <a:spcPct val="90000"/>
              </a:lnSpc>
              <a:buFontTx/>
              <a:buNone/>
            </a:pPr>
            <a:r>
              <a:rPr lang="es-ES" sz="2800" smtClean="0">
                <a:latin typeface="Times New Roman" pitchFamily="18" charset="0"/>
                <a:cs typeface="Arial" charset="0"/>
              </a:rPr>
              <a:t>X</a:t>
            </a:r>
            <a:r>
              <a:rPr lang="es-ES" sz="2800" baseline="-25000" smtClean="0">
                <a:latin typeface="Times New Roman" pitchFamily="18" charset="0"/>
                <a:cs typeface="Arial" charset="0"/>
              </a:rPr>
              <a:t>23</a:t>
            </a:r>
            <a:r>
              <a:rPr lang="es-ES" sz="2800" smtClean="0">
                <a:latin typeface="Times New Roman" pitchFamily="18" charset="0"/>
                <a:cs typeface="Arial" charset="0"/>
              </a:rPr>
              <a:t> - 80 Z</a:t>
            </a:r>
            <a:r>
              <a:rPr lang="es-ES" sz="2800" baseline="-25000" smtClean="0">
                <a:latin typeface="Times New Roman" pitchFamily="18" charset="0"/>
                <a:cs typeface="Arial" charset="0"/>
              </a:rPr>
              <a:t>3</a:t>
            </a:r>
            <a:r>
              <a:rPr lang="es-ES" sz="2800" smtClean="0">
                <a:latin typeface="Times New Roman" pitchFamily="18" charset="0"/>
                <a:cs typeface="Arial" charset="0"/>
              </a:rPr>
              <a:t> </a:t>
            </a:r>
            <a:r>
              <a:rPr lang="es-ES" sz="2800" smtClean="0">
                <a:latin typeface="Times New Roman" pitchFamily="18" charset="0"/>
                <a:cs typeface="Times New Roman" pitchFamily="18" charset="0"/>
                <a:sym typeface="Symbol" pitchFamily="18" charset="2"/>
              </a:rPr>
              <a:t></a:t>
            </a:r>
            <a:r>
              <a:rPr lang="es-ES" sz="2800" smtClean="0">
                <a:latin typeface="Times New Roman" pitchFamily="18" charset="0"/>
                <a:cs typeface="Arial" charset="0"/>
              </a:rPr>
              <a:t> 0</a:t>
            </a:r>
            <a:endParaRPr lang="es-ES" sz="2800" smtClean="0">
              <a:latin typeface="Times New Roman" pitchFamily="18" charset="0"/>
              <a:cs typeface="Times New Roman" pitchFamily="18" charset="0"/>
            </a:endParaRPr>
          </a:p>
          <a:p>
            <a:pPr marL="0" indent="0" algn="just" eaLnBrk="1" hangingPunct="1">
              <a:lnSpc>
                <a:spcPct val="90000"/>
              </a:lnSpc>
              <a:buFontTx/>
              <a:buNone/>
            </a:pPr>
            <a:r>
              <a:rPr lang="es-ES" sz="2800" smtClean="0">
                <a:latin typeface="Times New Roman" pitchFamily="18" charset="0"/>
                <a:cs typeface="Arial" charset="0"/>
              </a:rPr>
              <a:t>X</a:t>
            </a:r>
            <a:r>
              <a:rPr lang="es-ES" sz="2800" baseline="-25000" smtClean="0">
                <a:latin typeface="Times New Roman" pitchFamily="18" charset="0"/>
                <a:cs typeface="Arial" charset="0"/>
              </a:rPr>
              <a:t>23</a:t>
            </a:r>
            <a:r>
              <a:rPr lang="es-ES" sz="2800" smtClean="0">
                <a:latin typeface="Times New Roman" pitchFamily="18" charset="0"/>
                <a:cs typeface="Arial" charset="0"/>
              </a:rPr>
              <a:t> - Z</a:t>
            </a:r>
            <a:r>
              <a:rPr lang="es-ES" sz="2800" baseline="-25000" smtClean="0">
                <a:latin typeface="Times New Roman" pitchFamily="18" charset="0"/>
                <a:cs typeface="Arial" charset="0"/>
              </a:rPr>
              <a:t>3</a:t>
            </a:r>
            <a:r>
              <a:rPr lang="es-ES" sz="2800" smtClean="0">
                <a:latin typeface="Times New Roman" pitchFamily="18" charset="0"/>
                <a:cs typeface="Arial" charset="0"/>
              </a:rPr>
              <a:t> </a:t>
            </a:r>
            <a:r>
              <a:rPr lang="es-ES" sz="2800" smtClean="0">
                <a:latin typeface="Times New Roman" pitchFamily="18" charset="0"/>
                <a:cs typeface="Times New Roman" pitchFamily="18" charset="0"/>
                <a:sym typeface="Symbol" pitchFamily="18" charset="2"/>
              </a:rPr>
              <a:t></a:t>
            </a:r>
            <a:r>
              <a:rPr lang="es-ES" sz="2800" smtClean="0">
                <a:latin typeface="Times New Roman" pitchFamily="18" charset="0"/>
                <a:cs typeface="Arial" charset="0"/>
              </a:rPr>
              <a:t> 0</a:t>
            </a:r>
            <a:endParaRPr lang="es-ES" sz="2800" smtClean="0">
              <a:latin typeface="Times New Roman" pitchFamily="18" charset="0"/>
              <a:cs typeface="Times New Roman" pitchFamily="18" charset="0"/>
            </a:endParaRPr>
          </a:p>
        </p:txBody>
      </p:sp>
      <p:sp>
        <p:nvSpPr>
          <p:cNvPr id="62467" name="Rectangle 6"/>
          <p:cNvSpPr>
            <a:spLocks noGrp="1" noChangeArrowheads="1"/>
          </p:cNvSpPr>
          <p:nvPr>
            <p:ph type="title"/>
          </p:nvPr>
        </p:nvSpPr>
        <p:spPr>
          <a:xfrm>
            <a:off x="309563" y="274638"/>
            <a:ext cx="9596437" cy="1143000"/>
          </a:xfrm>
        </p:spPr>
        <p:txBody>
          <a:bodyPr/>
          <a:lstStyle/>
          <a:p>
            <a:pPr algn="l" eaLnBrk="1" hangingPunct="1"/>
            <a:r>
              <a:rPr lang="es-PE" sz="4000" smtClean="0"/>
              <a:t>2.5 Funciones lineales por segmentos (9)</a:t>
            </a:r>
            <a:endParaRPr lang="es-ES" sz="400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5 Marcador de número de diapositiva"/>
          <p:cNvSpPr>
            <a:spLocks noGrp="1"/>
          </p:cNvSpPr>
          <p:nvPr>
            <p:ph type="sldNum" sz="quarter" idx="12"/>
          </p:nvPr>
        </p:nvSpPr>
        <p:spPr>
          <a:noFill/>
        </p:spPr>
        <p:txBody>
          <a:bodyPr/>
          <a:lstStyle/>
          <a:p>
            <a:fld id="{6AF2646D-3758-4D24-8C03-31A076558356}" type="slidenum">
              <a:rPr lang="es-ES" smtClean="0"/>
              <a:pPr/>
              <a:t>48</a:t>
            </a:fld>
            <a:endParaRPr lang="es-ES" smtClean="0"/>
          </a:p>
        </p:txBody>
      </p:sp>
      <p:sp>
        <p:nvSpPr>
          <p:cNvPr id="63490" name="Rectangle 2"/>
          <p:cNvSpPr>
            <a:spLocks noGrp="1" noChangeArrowheads="1"/>
          </p:cNvSpPr>
          <p:nvPr>
            <p:ph type="body" idx="1"/>
          </p:nvPr>
        </p:nvSpPr>
        <p:spPr>
          <a:xfrm>
            <a:off x="584200" y="1557338"/>
            <a:ext cx="8426450" cy="4248150"/>
          </a:xfrm>
          <a:solidFill>
            <a:srgbClr val="FFCC00"/>
          </a:solidFill>
        </p:spPr>
        <p:txBody>
          <a:bodyPr/>
          <a:lstStyle/>
          <a:p>
            <a:pPr marL="0" indent="0" algn="just" eaLnBrk="1" hangingPunct="1">
              <a:buFontTx/>
              <a:buNone/>
            </a:pPr>
            <a:r>
              <a:rPr lang="es-ES" sz="2800" b="1" smtClean="0">
                <a:latin typeface="Times New Roman" pitchFamily="18" charset="0"/>
                <a:cs typeface="Arial" charset="0"/>
              </a:rPr>
              <a:t>Problema 7 (continuación)</a:t>
            </a:r>
          </a:p>
          <a:p>
            <a:pPr marL="0" indent="0" algn="just" eaLnBrk="1" hangingPunct="1">
              <a:buFontTx/>
              <a:buNone/>
            </a:pPr>
            <a:r>
              <a:rPr lang="es-PE" sz="2800" smtClean="0">
                <a:latin typeface="Times New Roman" pitchFamily="18" charset="0"/>
                <a:cs typeface="Arial" charset="0"/>
              </a:rPr>
              <a:t>…</a:t>
            </a:r>
            <a:endParaRPr lang="es-ES" sz="2800" smtClean="0">
              <a:latin typeface="Times New Roman" pitchFamily="18" charset="0"/>
              <a:cs typeface="Arial" charset="0"/>
            </a:endParaRPr>
          </a:p>
          <a:p>
            <a:pPr marL="0" indent="0" algn="just" eaLnBrk="1" hangingPunct="1">
              <a:buFontTx/>
              <a:buNone/>
            </a:pPr>
            <a:r>
              <a:rPr lang="es-ES" sz="2800" smtClean="0">
                <a:latin typeface="Times New Roman" pitchFamily="18" charset="0"/>
                <a:cs typeface="Arial" charset="0"/>
              </a:rPr>
              <a:t>Z</a:t>
            </a:r>
            <a:r>
              <a:rPr lang="es-ES" sz="2800" baseline="-25000" smtClean="0">
                <a:latin typeface="Times New Roman" pitchFamily="18" charset="0"/>
                <a:cs typeface="Arial" charset="0"/>
              </a:rPr>
              <a:t>1</a:t>
            </a:r>
            <a:r>
              <a:rPr lang="es-ES" sz="2800" smtClean="0">
                <a:latin typeface="Times New Roman" pitchFamily="18" charset="0"/>
                <a:cs typeface="Arial" charset="0"/>
              </a:rPr>
              <a:t> - Z</a:t>
            </a:r>
            <a:r>
              <a:rPr lang="es-ES" sz="2800" baseline="-25000" smtClean="0">
                <a:latin typeface="Times New Roman" pitchFamily="18" charset="0"/>
                <a:cs typeface="Arial" charset="0"/>
              </a:rPr>
              <a:t>2</a:t>
            </a:r>
            <a:r>
              <a:rPr lang="es-ES" sz="2800" smtClean="0">
                <a:latin typeface="Times New Roman" pitchFamily="18" charset="0"/>
                <a:cs typeface="Arial" charset="0"/>
              </a:rPr>
              <a:t> </a:t>
            </a:r>
            <a:r>
              <a:rPr lang="es-ES" sz="2800" smtClean="0">
                <a:latin typeface="Times New Roman" pitchFamily="18" charset="0"/>
                <a:cs typeface="Times New Roman" pitchFamily="18" charset="0"/>
                <a:sym typeface="Symbol" pitchFamily="18" charset="2"/>
              </a:rPr>
              <a:t></a:t>
            </a:r>
            <a:r>
              <a:rPr lang="es-ES" sz="2800" smtClean="0">
                <a:latin typeface="Times New Roman" pitchFamily="18" charset="0"/>
                <a:cs typeface="Arial" charset="0"/>
              </a:rPr>
              <a:t> 0</a:t>
            </a:r>
            <a:endParaRPr lang="es-ES" sz="2800" smtClean="0">
              <a:latin typeface="Times New Roman" pitchFamily="18" charset="0"/>
              <a:cs typeface="Times New Roman" pitchFamily="18" charset="0"/>
            </a:endParaRPr>
          </a:p>
          <a:p>
            <a:pPr marL="0" indent="0" algn="just" eaLnBrk="1" hangingPunct="1">
              <a:buFontTx/>
              <a:buNone/>
            </a:pPr>
            <a:r>
              <a:rPr lang="es-ES" sz="2800" smtClean="0">
                <a:latin typeface="Times New Roman" pitchFamily="18" charset="0"/>
                <a:cs typeface="Arial" charset="0"/>
              </a:rPr>
              <a:t>Z</a:t>
            </a:r>
            <a:r>
              <a:rPr lang="es-ES" sz="2800" baseline="-25000" smtClean="0">
                <a:latin typeface="Times New Roman" pitchFamily="18" charset="0"/>
                <a:cs typeface="Arial" charset="0"/>
              </a:rPr>
              <a:t>2</a:t>
            </a:r>
            <a:r>
              <a:rPr lang="es-ES" sz="2800" smtClean="0">
                <a:latin typeface="Times New Roman" pitchFamily="18" charset="0"/>
                <a:cs typeface="Arial" charset="0"/>
              </a:rPr>
              <a:t> - Z</a:t>
            </a:r>
            <a:r>
              <a:rPr lang="es-ES" sz="2800" baseline="-25000" smtClean="0">
                <a:latin typeface="Times New Roman" pitchFamily="18" charset="0"/>
                <a:cs typeface="Arial" charset="0"/>
              </a:rPr>
              <a:t>3</a:t>
            </a:r>
            <a:r>
              <a:rPr lang="es-ES" sz="2800" smtClean="0">
                <a:latin typeface="Times New Roman" pitchFamily="18" charset="0"/>
                <a:cs typeface="Arial" charset="0"/>
              </a:rPr>
              <a:t> </a:t>
            </a:r>
            <a:r>
              <a:rPr lang="es-ES" sz="2800" smtClean="0">
                <a:latin typeface="Times New Roman" pitchFamily="18" charset="0"/>
                <a:cs typeface="Times New Roman" pitchFamily="18" charset="0"/>
                <a:sym typeface="Symbol" pitchFamily="18" charset="2"/>
              </a:rPr>
              <a:t></a:t>
            </a:r>
            <a:r>
              <a:rPr lang="es-ES" sz="2800" smtClean="0">
                <a:latin typeface="Times New Roman" pitchFamily="18" charset="0"/>
                <a:cs typeface="Arial" charset="0"/>
              </a:rPr>
              <a:t> 0</a:t>
            </a:r>
          </a:p>
          <a:p>
            <a:pPr marL="0" indent="0" algn="just" eaLnBrk="1" hangingPunct="1">
              <a:buFontTx/>
              <a:buNone/>
            </a:pPr>
            <a:r>
              <a:rPr lang="es-ES" sz="2800" smtClean="0">
                <a:latin typeface="Times New Roman" pitchFamily="18" charset="0"/>
                <a:cs typeface="Arial" charset="0"/>
              </a:rPr>
              <a:t>Y</a:t>
            </a:r>
            <a:r>
              <a:rPr lang="es-ES" sz="2800" baseline="-25000" smtClean="0">
                <a:latin typeface="Times New Roman" pitchFamily="18" charset="0"/>
                <a:cs typeface="Arial" charset="0"/>
              </a:rPr>
              <a:t>2</a:t>
            </a:r>
            <a:r>
              <a:rPr lang="es-ES" sz="2800" smtClean="0">
                <a:latin typeface="Times New Roman" pitchFamily="18" charset="0"/>
                <a:cs typeface="Arial" charset="0"/>
              </a:rPr>
              <a:t> – Z</a:t>
            </a:r>
            <a:r>
              <a:rPr lang="es-ES" sz="2800" baseline="-25000" smtClean="0">
                <a:latin typeface="Times New Roman" pitchFamily="18" charset="0"/>
                <a:cs typeface="Arial" charset="0"/>
              </a:rPr>
              <a:t>1</a:t>
            </a:r>
            <a:r>
              <a:rPr lang="es-ES" sz="2800" smtClean="0">
                <a:latin typeface="Times New Roman" pitchFamily="18" charset="0"/>
                <a:cs typeface="Arial" charset="0"/>
              </a:rPr>
              <a:t> </a:t>
            </a:r>
            <a:r>
              <a:rPr lang="es-ES" sz="2800" smtClean="0">
                <a:latin typeface="Times New Roman" pitchFamily="18" charset="0"/>
                <a:cs typeface="Times New Roman" pitchFamily="18" charset="0"/>
                <a:sym typeface="Symbol" pitchFamily="18" charset="2"/>
              </a:rPr>
              <a:t>=</a:t>
            </a:r>
            <a:r>
              <a:rPr lang="es-ES" sz="2800" smtClean="0">
                <a:latin typeface="Times New Roman" pitchFamily="18" charset="0"/>
                <a:cs typeface="Arial" charset="0"/>
              </a:rPr>
              <a:t> 0</a:t>
            </a:r>
          </a:p>
          <a:p>
            <a:pPr marL="0" indent="0" algn="just" eaLnBrk="1" hangingPunct="1">
              <a:buFontTx/>
              <a:buNone/>
            </a:pPr>
            <a:r>
              <a:rPr lang="es-ES" sz="2800" u="sng" smtClean="0">
                <a:latin typeface="Times New Roman" pitchFamily="18" charset="0"/>
                <a:cs typeface="Arial" charset="0"/>
              </a:rPr>
              <a:t>Rango de existencia</a:t>
            </a:r>
            <a:endParaRPr lang="es-ES" sz="2800" smtClean="0">
              <a:latin typeface="Times New Roman" pitchFamily="18" charset="0"/>
              <a:cs typeface="Times New Roman" pitchFamily="18" charset="0"/>
            </a:endParaRPr>
          </a:p>
          <a:p>
            <a:pPr marL="0" indent="0" algn="just" eaLnBrk="1" hangingPunct="1">
              <a:buFontTx/>
              <a:buNone/>
            </a:pPr>
            <a:r>
              <a:rPr lang="es-ES" sz="2800" smtClean="0">
                <a:latin typeface="Times New Roman" pitchFamily="18" charset="0"/>
                <a:cs typeface="Arial" charset="0"/>
              </a:rPr>
              <a:t>X</a:t>
            </a:r>
            <a:r>
              <a:rPr lang="es-ES" sz="2800" baseline="-25000" smtClean="0">
                <a:latin typeface="Times New Roman" pitchFamily="18" charset="0"/>
                <a:cs typeface="Arial" charset="0"/>
              </a:rPr>
              <a:t>ij</a:t>
            </a:r>
            <a:r>
              <a:rPr lang="es-ES" sz="2800" smtClean="0">
                <a:latin typeface="Times New Roman" pitchFamily="18" charset="0"/>
                <a:cs typeface="Arial" charset="0"/>
              </a:rPr>
              <a:t> </a:t>
            </a:r>
            <a:r>
              <a:rPr lang="es-ES" sz="2800" smtClean="0">
                <a:latin typeface="Times New Roman" pitchFamily="18" charset="0"/>
                <a:cs typeface="Times New Roman" pitchFamily="18" charset="0"/>
                <a:sym typeface="Symbol" pitchFamily="18" charset="2"/>
              </a:rPr>
              <a:t></a:t>
            </a:r>
            <a:r>
              <a:rPr lang="es-ES" sz="2800" smtClean="0">
                <a:latin typeface="Times New Roman" pitchFamily="18" charset="0"/>
                <a:cs typeface="Arial" charset="0"/>
              </a:rPr>
              <a:t> 0</a:t>
            </a:r>
            <a:r>
              <a:rPr lang="es-PE" sz="2800" smtClean="0">
                <a:latin typeface="Times New Roman" pitchFamily="18" charset="0"/>
                <a:cs typeface="Arial" charset="0"/>
              </a:rPr>
              <a:t> y enteros</a:t>
            </a:r>
            <a:endParaRPr lang="es-ES" sz="2800" smtClean="0">
              <a:latin typeface="Times New Roman" pitchFamily="18" charset="0"/>
              <a:cs typeface="Times New Roman" pitchFamily="18" charset="0"/>
            </a:endParaRPr>
          </a:p>
          <a:p>
            <a:pPr marL="0" indent="0" algn="just" eaLnBrk="1" hangingPunct="1">
              <a:buFontTx/>
              <a:buNone/>
            </a:pPr>
            <a:r>
              <a:rPr lang="es-ES" sz="2800" smtClean="0">
                <a:latin typeface="Times New Roman" pitchFamily="18" charset="0"/>
                <a:cs typeface="Arial" charset="0"/>
              </a:rPr>
              <a:t>Y</a:t>
            </a:r>
            <a:r>
              <a:rPr lang="es-ES" sz="2800" baseline="-25000" smtClean="0">
                <a:latin typeface="Times New Roman" pitchFamily="18" charset="0"/>
                <a:cs typeface="Arial" charset="0"/>
              </a:rPr>
              <a:t>i</a:t>
            </a:r>
            <a:r>
              <a:rPr lang="es-ES" sz="2800" smtClean="0">
                <a:latin typeface="Times New Roman" pitchFamily="18" charset="0"/>
                <a:cs typeface="Arial" charset="0"/>
              </a:rPr>
              <a:t>, Z</a:t>
            </a:r>
            <a:r>
              <a:rPr lang="es-ES" sz="2800" baseline="-25000" smtClean="0">
                <a:latin typeface="Times New Roman" pitchFamily="18" charset="0"/>
                <a:cs typeface="Arial" charset="0"/>
              </a:rPr>
              <a:t>k</a:t>
            </a:r>
            <a:r>
              <a:rPr lang="es-ES" sz="2800" smtClean="0">
                <a:latin typeface="Times New Roman" pitchFamily="18" charset="0"/>
                <a:cs typeface="Arial" charset="0"/>
              </a:rPr>
              <a:t> </a:t>
            </a:r>
            <a:r>
              <a:rPr lang="es-PE" sz="2800" smtClean="0">
                <a:latin typeface="Times New Roman" pitchFamily="18" charset="0"/>
                <a:cs typeface="Arial" charset="0"/>
              </a:rPr>
              <a:t>= 0 ó 1</a:t>
            </a:r>
            <a:endParaRPr lang="es-ES" sz="2800" smtClean="0">
              <a:latin typeface="Times New Roman" pitchFamily="18" charset="0"/>
              <a:cs typeface="Arial" charset="0"/>
            </a:endParaRPr>
          </a:p>
        </p:txBody>
      </p:sp>
      <p:sp>
        <p:nvSpPr>
          <p:cNvPr id="63491" name="Rectangle 6"/>
          <p:cNvSpPr>
            <a:spLocks noGrp="1" noChangeArrowheads="1"/>
          </p:cNvSpPr>
          <p:nvPr>
            <p:ph type="title"/>
          </p:nvPr>
        </p:nvSpPr>
        <p:spPr>
          <a:xfrm>
            <a:off x="309563" y="274638"/>
            <a:ext cx="9596437" cy="1143000"/>
          </a:xfrm>
        </p:spPr>
        <p:txBody>
          <a:bodyPr/>
          <a:lstStyle/>
          <a:p>
            <a:pPr algn="l" eaLnBrk="1" hangingPunct="1"/>
            <a:r>
              <a:rPr lang="es-PE" sz="4000" smtClean="0"/>
              <a:t>2.5 Funciones lineales por segmentos (9)</a:t>
            </a:r>
            <a:endParaRPr lang="es-ES" sz="400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5 Marcador de número de diapositiva"/>
          <p:cNvSpPr>
            <a:spLocks noGrp="1"/>
          </p:cNvSpPr>
          <p:nvPr>
            <p:ph type="sldNum" sz="quarter" idx="12"/>
          </p:nvPr>
        </p:nvSpPr>
        <p:spPr>
          <a:noFill/>
        </p:spPr>
        <p:txBody>
          <a:bodyPr/>
          <a:lstStyle/>
          <a:p>
            <a:fld id="{4F1F424C-2442-4972-AD1E-C13A08B2A8A2}" type="slidenum">
              <a:rPr lang="es-ES" smtClean="0"/>
              <a:pPr/>
              <a:t>49</a:t>
            </a:fld>
            <a:endParaRPr lang="es-ES" smtClean="0"/>
          </a:p>
        </p:txBody>
      </p:sp>
      <p:sp>
        <p:nvSpPr>
          <p:cNvPr id="64514" name="Rectangle 3"/>
          <p:cNvSpPr>
            <a:spLocks noGrp="1" noChangeArrowheads="1"/>
          </p:cNvSpPr>
          <p:nvPr>
            <p:ph type="title"/>
          </p:nvPr>
        </p:nvSpPr>
        <p:spPr>
          <a:xfrm>
            <a:off x="495300" y="274638"/>
            <a:ext cx="9217025" cy="1143000"/>
          </a:xfrm>
        </p:spPr>
        <p:txBody>
          <a:bodyPr/>
          <a:lstStyle/>
          <a:p>
            <a:pPr algn="l" eaLnBrk="1" hangingPunct="1"/>
            <a:r>
              <a:rPr lang="es-PE" sz="4000" smtClean="0"/>
              <a:t>3. Solución computacional de problemas de programación entera</a:t>
            </a:r>
            <a:endParaRPr lang="es-ES" sz="4000" smtClean="0"/>
          </a:p>
        </p:txBody>
      </p:sp>
      <p:sp>
        <p:nvSpPr>
          <p:cNvPr id="64515" name="Text Box 7"/>
          <p:cNvSpPr txBox="1">
            <a:spLocks noChangeArrowheads="1"/>
          </p:cNvSpPr>
          <p:nvPr/>
        </p:nvSpPr>
        <p:spPr bwMode="auto">
          <a:xfrm>
            <a:off x="271463" y="1808163"/>
            <a:ext cx="9283700" cy="4362450"/>
          </a:xfrm>
          <a:prstGeom prst="rect">
            <a:avLst/>
          </a:prstGeom>
          <a:solidFill>
            <a:srgbClr val="FFCC00"/>
          </a:solidFill>
          <a:ln w="9525">
            <a:noFill/>
            <a:miter lim="800000"/>
            <a:headEnd/>
            <a:tailEnd/>
          </a:ln>
        </p:spPr>
        <p:txBody>
          <a:bodyPr>
            <a:spAutoFit/>
          </a:bodyPr>
          <a:lstStyle/>
          <a:p>
            <a:pPr eaLnBrk="0" hangingPunct="0"/>
            <a:r>
              <a:rPr lang="es-PE" sz="2800" b="1">
                <a:latin typeface="Times New Roman" pitchFamily="18" charset="0"/>
              </a:rPr>
              <a:t>Problema 1 (continuación)</a:t>
            </a:r>
            <a:endParaRPr lang="es-ES" sz="2800" b="1">
              <a:latin typeface="Times New Roman" pitchFamily="18" charset="0"/>
            </a:endParaRPr>
          </a:p>
          <a:p>
            <a:pPr eaLnBrk="0" hangingPunct="0"/>
            <a:r>
              <a:rPr lang="es-ES" sz="2800" u="sng">
                <a:latin typeface="Times New Roman" pitchFamily="18" charset="0"/>
              </a:rPr>
              <a:t>Variables de decisión</a:t>
            </a:r>
          </a:p>
          <a:p>
            <a:pPr eaLnBrk="0" hangingPunct="0"/>
            <a:r>
              <a:rPr lang="es-ES" sz="2800">
                <a:latin typeface="Times New Roman" pitchFamily="18" charset="0"/>
              </a:rPr>
              <a:t>X</a:t>
            </a:r>
            <a:r>
              <a:rPr lang="es-ES" sz="2800" baseline="-25000">
                <a:latin typeface="Times New Roman" pitchFamily="18" charset="0"/>
              </a:rPr>
              <a:t>1</a:t>
            </a:r>
            <a:r>
              <a:rPr lang="es-ES" sz="2800">
                <a:latin typeface="Times New Roman" pitchFamily="18" charset="0"/>
              </a:rPr>
              <a:t>: número de candelabros que se producen y venden</a:t>
            </a:r>
          </a:p>
          <a:p>
            <a:pPr eaLnBrk="0" hangingPunct="0"/>
            <a:r>
              <a:rPr lang="es-ES" sz="2800">
                <a:latin typeface="Times New Roman" pitchFamily="18" charset="0"/>
              </a:rPr>
              <a:t>X</a:t>
            </a:r>
            <a:r>
              <a:rPr lang="es-ES" sz="2800" baseline="-25000">
                <a:latin typeface="Times New Roman" pitchFamily="18" charset="0"/>
              </a:rPr>
              <a:t>2</a:t>
            </a:r>
            <a:r>
              <a:rPr lang="es-ES" sz="2800">
                <a:latin typeface="Times New Roman" pitchFamily="18" charset="0"/>
              </a:rPr>
              <a:t>: número de ventiladores de techo que se producen y venden</a:t>
            </a:r>
          </a:p>
          <a:p>
            <a:pPr eaLnBrk="0" hangingPunct="0"/>
            <a:endParaRPr lang="es-ES" sz="2800">
              <a:latin typeface="Times New Roman" pitchFamily="18" charset="0"/>
            </a:endParaRPr>
          </a:p>
          <a:p>
            <a:pPr eaLnBrk="0" hangingPunct="0"/>
            <a:r>
              <a:rPr lang="es-ES" sz="2800">
                <a:latin typeface="Times New Roman" pitchFamily="18" charset="0"/>
              </a:rPr>
              <a:t>Maximizar Z = 7 X</a:t>
            </a:r>
            <a:r>
              <a:rPr lang="es-ES" sz="2800" baseline="-25000">
                <a:latin typeface="Times New Roman" pitchFamily="18" charset="0"/>
              </a:rPr>
              <a:t>1</a:t>
            </a:r>
            <a:r>
              <a:rPr lang="es-ES" sz="2800">
                <a:latin typeface="Times New Roman" pitchFamily="18" charset="0"/>
              </a:rPr>
              <a:t> + 6 X</a:t>
            </a:r>
            <a:r>
              <a:rPr lang="es-ES" sz="2800" baseline="-25000">
                <a:latin typeface="Times New Roman" pitchFamily="18" charset="0"/>
              </a:rPr>
              <a:t>2</a:t>
            </a:r>
            <a:r>
              <a:rPr lang="es-ES" sz="2800">
                <a:latin typeface="Times New Roman" pitchFamily="18" charset="0"/>
              </a:rPr>
              <a:t> (maximizar utilidades)</a:t>
            </a:r>
          </a:p>
          <a:p>
            <a:pPr eaLnBrk="0" hangingPunct="0"/>
            <a:r>
              <a:rPr lang="es-ES" sz="2800">
                <a:latin typeface="Times New Roman" pitchFamily="18" charset="0"/>
              </a:rPr>
              <a:t>Sujeta a</a:t>
            </a:r>
          </a:p>
          <a:p>
            <a:pPr lvl="1" eaLnBrk="0" hangingPunct="0"/>
            <a:r>
              <a:rPr lang="es-ES" sz="2800">
                <a:latin typeface="Times New Roman" pitchFamily="18" charset="0"/>
              </a:rPr>
              <a:t>2X</a:t>
            </a:r>
            <a:r>
              <a:rPr lang="es-ES" sz="2800" baseline="-25000">
                <a:latin typeface="Times New Roman" pitchFamily="18" charset="0"/>
              </a:rPr>
              <a:t>1</a:t>
            </a:r>
            <a:r>
              <a:rPr lang="es-ES" sz="2800">
                <a:latin typeface="Times New Roman" pitchFamily="18" charset="0"/>
              </a:rPr>
              <a:t> + 3X</a:t>
            </a:r>
            <a:r>
              <a:rPr lang="es-ES" sz="2800" baseline="-25000">
                <a:latin typeface="Times New Roman" pitchFamily="18" charset="0"/>
              </a:rPr>
              <a:t>2</a:t>
            </a:r>
            <a:r>
              <a:rPr lang="es-ES" sz="2800">
                <a:latin typeface="Times New Roman" pitchFamily="18" charset="0"/>
              </a:rPr>
              <a:t> </a:t>
            </a:r>
            <a:r>
              <a:rPr lang="es-ES" sz="2800">
                <a:latin typeface="Times New Roman" pitchFamily="18" charset="0"/>
                <a:cs typeface="Times New Roman" pitchFamily="18" charset="0"/>
              </a:rPr>
              <a:t>≤</a:t>
            </a:r>
            <a:r>
              <a:rPr lang="es-ES" sz="2800">
                <a:latin typeface="Times New Roman" pitchFamily="18" charset="0"/>
              </a:rPr>
              <a:t> 12 (horas de cableado)</a:t>
            </a:r>
          </a:p>
          <a:p>
            <a:pPr lvl="1" eaLnBrk="0" hangingPunct="0"/>
            <a:r>
              <a:rPr lang="es-ES" sz="2800">
                <a:latin typeface="Times New Roman" pitchFamily="18" charset="0"/>
              </a:rPr>
              <a:t>6X</a:t>
            </a:r>
            <a:r>
              <a:rPr lang="es-ES" sz="2800" baseline="-25000">
                <a:latin typeface="Times New Roman" pitchFamily="18" charset="0"/>
              </a:rPr>
              <a:t>1</a:t>
            </a:r>
            <a:r>
              <a:rPr lang="es-ES" sz="2800">
                <a:latin typeface="Times New Roman" pitchFamily="18" charset="0"/>
              </a:rPr>
              <a:t> + 5X</a:t>
            </a:r>
            <a:r>
              <a:rPr lang="es-ES" sz="2800" baseline="-25000">
                <a:latin typeface="Times New Roman" pitchFamily="18" charset="0"/>
              </a:rPr>
              <a:t>2</a:t>
            </a:r>
            <a:r>
              <a:rPr lang="es-ES" sz="2800">
                <a:latin typeface="Times New Roman" pitchFamily="18" charset="0"/>
              </a:rPr>
              <a:t> </a:t>
            </a:r>
            <a:r>
              <a:rPr lang="es-ES" sz="2800">
                <a:latin typeface="Times New Roman" pitchFamily="18" charset="0"/>
                <a:cs typeface="Times New Roman" pitchFamily="18" charset="0"/>
              </a:rPr>
              <a:t>≤</a:t>
            </a:r>
            <a:r>
              <a:rPr lang="es-ES" sz="2800">
                <a:latin typeface="Times New Roman" pitchFamily="18" charset="0"/>
              </a:rPr>
              <a:t> 30 (horas de ensamble)</a:t>
            </a:r>
          </a:p>
          <a:p>
            <a:pPr eaLnBrk="0" hangingPunct="0"/>
            <a:r>
              <a:rPr lang="es-ES" sz="2800">
                <a:latin typeface="Times New Roman" pitchFamily="18" charset="0"/>
              </a:rPr>
              <a:t>Con X</a:t>
            </a:r>
            <a:r>
              <a:rPr lang="es-ES" sz="2800" baseline="-25000">
                <a:latin typeface="Times New Roman" pitchFamily="18" charset="0"/>
              </a:rPr>
              <a:t>1</a:t>
            </a:r>
            <a:r>
              <a:rPr lang="es-ES" sz="2800">
                <a:latin typeface="Times New Roman" pitchFamily="18" charset="0"/>
              </a:rPr>
              <a:t>, X</a:t>
            </a:r>
            <a:r>
              <a:rPr lang="es-ES" sz="2800" baseline="-25000">
                <a:latin typeface="Times New Roman" pitchFamily="18" charset="0"/>
              </a:rPr>
              <a:t>2</a:t>
            </a:r>
            <a:r>
              <a:rPr lang="es-ES" sz="2800">
                <a:latin typeface="Times New Roman" pitchFamily="18" charset="0"/>
              </a:rPr>
              <a:t> </a:t>
            </a:r>
            <a:r>
              <a:rPr lang="es-ES" sz="2800">
                <a:latin typeface="Times New Roman" pitchFamily="18" charset="0"/>
                <a:cs typeface="Times New Roman" pitchFamily="18" charset="0"/>
              </a:rPr>
              <a:t>≥</a:t>
            </a:r>
            <a:r>
              <a:rPr lang="es-ES" sz="2800">
                <a:latin typeface="Times New Roman" pitchFamily="18" charset="0"/>
              </a:rPr>
              <a:t> 0 y enteros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5 Marcador de número de diapositiva"/>
          <p:cNvSpPr>
            <a:spLocks noGrp="1"/>
          </p:cNvSpPr>
          <p:nvPr>
            <p:ph type="sldNum" sz="quarter" idx="12"/>
          </p:nvPr>
        </p:nvSpPr>
        <p:spPr>
          <a:noFill/>
        </p:spPr>
        <p:txBody>
          <a:bodyPr/>
          <a:lstStyle/>
          <a:p>
            <a:fld id="{D169DBF0-0D29-40EA-82EE-C69EDF88D8FE}" type="slidenum">
              <a:rPr lang="es-ES" smtClean="0"/>
              <a:pPr/>
              <a:t>5</a:t>
            </a:fld>
            <a:endParaRPr lang="es-ES" smtClean="0"/>
          </a:p>
        </p:txBody>
      </p:sp>
      <p:sp>
        <p:nvSpPr>
          <p:cNvPr id="19458" name="Rectangle 2"/>
          <p:cNvSpPr>
            <a:spLocks noGrp="1" noChangeArrowheads="1"/>
          </p:cNvSpPr>
          <p:nvPr>
            <p:ph type="title"/>
          </p:nvPr>
        </p:nvSpPr>
        <p:spPr>
          <a:xfrm>
            <a:off x="495300" y="274638"/>
            <a:ext cx="8915400" cy="922337"/>
          </a:xfrm>
        </p:spPr>
        <p:txBody>
          <a:bodyPr/>
          <a:lstStyle/>
          <a:p>
            <a:pPr eaLnBrk="1" hangingPunct="1"/>
            <a:r>
              <a:rPr lang="es-PE" smtClean="0"/>
              <a:t>Problemas generales (1)</a:t>
            </a:r>
            <a:endParaRPr lang="es-ES" smtClean="0"/>
          </a:p>
        </p:txBody>
      </p:sp>
      <p:sp>
        <p:nvSpPr>
          <p:cNvPr id="19459" name="Rectangle 3"/>
          <p:cNvSpPr>
            <a:spLocks noGrp="1" noChangeArrowheads="1"/>
          </p:cNvSpPr>
          <p:nvPr>
            <p:ph type="body" idx="1"/>
          </p:nvPr>
        </p:nvSpPr>
        <p:spPr>
          <a:xfrm>
            <a:off x="495300" y="1600200"/>
            <a:ext cx="8915400" cy="3197225"/>
          </a:xfrm>
          <a:solidFill>
            <a:srgbClr val="FFFF99"/>
          </a:solidFill>
        </p:spPr>
        <p:txBody>
          <a:bodyPr/>
          <a:lstStyle/>
          <a:p>
            <a:pPr marL="0" indent="0" eaLnBrk="1" hangingPunct="1">
              <a:buFontTx/>
              <a:buNone/>
            </a:pPr>
            <a:r>
              <a:rPr lang="es-ES" smtClean="0">
                <a:latin typeface="Times New Roman" pitchFamily="18" charset="0"/>
              </a:rPr>
              <a:t>Las variables de los problemas generales de programación entera deben asumir valores enteros. Las variables enteras pueden tener cotas superiores e inferiores pero no están restringidas a un subconjunto específico de valores y, por lo general, no existe una estructura especial para el problema.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3 Marcador de número de diapositiva"/>
          <p:cNvSpPr>
            <a:spLocks noGrp="1"/>
          </p:cNvSpPr>
          <p:nvPr>
            <p:ph type="sldNum" sz="quarter" idx="12"/>
          </p:nvPr>
        </p:nvSpPr>
        <p:spPr>
          <a:noFill/>
        </p:spPr>
        <p:txBody>
          <a:bodyPr/>
          <a:lstStyle/>
          <a:p>
            <a:fld id="{4469F9CE-88B9-4346-B451-F1612BFC11CE}" type="slidenum">
              <a:rPr lang="es-ES" smtClean="0"/>
              <a:pPr/>
              <a:t>50</a:t>
            </a:fld>
            <a:endParaRPr lang="es-ES" smtClean="0"/>
          </a:p>
        </p:txBody>
      </p:sp>
      <p:sp>
        <p:nvSpPr>
          <p:cNvPr id="65538" name="Text Box 2"/>
          <p:cNvSpPr txBox="1">
            <a:spLocks noChangeArrowheads="1"/>
          </p:cNvSpPr>
          <p:nvPr/>
        </p:nvSpPr>
        <p:spPr bwMode="auto">
          <a:xfrm>
            <a:off x="38100" y="1052513"/>
            <a:ext cx="5929313" cy="1920875"/>
          </a:xfrm>
          <a:prstGeom prst="rect">
            <a:avLst/>
          </a:prstGeom>
          <a:solidFill>
            <a:srgbClr val="FF99CC"/>
          </a:solidFill>
          <a:ln w="9525">
            <a:noFill/>
            <a:miter lim="800000"/>
            <a:headEnd/>
            <a:tailEnd/>
          </a:ln>
        </p:spPr>
        <p:txBody>
          <a:bodyPr>
            <a:spAutoFit/>
          </a:bodyPr>
          <a:lstStyle/>
          <a:p>
            <a:pPr eaLnBrk="0" hangingPunct="0"/>
            <a:r>
              <a:rPr lang="en-US" sz="2000" b="1">
                <a:latin typeface="Courier New" pitchFamily="49" charset="0"/>
              </a:rPr>
              <a:t>  MAX     7 X1 + 6 X2</a:t>
            </a:r>
          </a:p>
          <a:p>
            <a:pPr eaLnBrk="0" hangingPunct="0"/>
            <a:r>
              <a:rPr lang="en-US" sz="2000" b="1">
                <a:latin typeface="Courier New" pitchFamily="49" charset="0"/>
              </a:rPr>
              <a:t>  SUBJECT TO</a:t>
            </a:r>
          </a:p>
          <a:p>
            <a:pPr eaLnBrk="0" hangingPunct="0"/>
            <a:r>
              <a:rPr lang="en-US" sz="2000" b="1">
                <a:latin typeface="Courier New" pitchFamily="49" charset="0"/>
              </a:rPr>
              <a:t>         2)   2 X1 + 3 X2 &lt;=   12</a:t>
            </a:r>
          </a:p>
          <a:p>
            <a:pPr eaLnBrk="0" hangingPunct="0"/>
            <a:r>
              <a:rPr lang="en-US" sz="2000" b="1">
                <a:latin typeface="Courier New" pitchFamily="49" charset="0"/>
              </a:rPr>
              <a:t>         3)   6 X1 + 5 X2 &lt;=   30</a:t>
            </a:r>
          </a:p>
          <a:p>
            <a:pPr eaLnBrk="0" hangingPunct="0"/>
            <a:r>
              <a:rPr lang="en-US" sz="2000" b="1">
                <a:latin typeface="Courier New" pitchFamily="49" charset="0"/>
              </a:rPr>
              <a:t>  END</a:t>
            </a:r>
          </a:p>
          <a:p>
            <a:pPr eaLnBrk="0" hangingPunct="0"/>
            <a:r>
              <a:rPr lang="en-US" sz="2000" b="1">
                <a:latin typeface="Courier New" pitchFamily="49" charset="0"/>
              </a:rPr>
              <a:t>  GIN      2</a:t>
            </a:r>
            <a:endParaRPr lang="es-ES" sz="2000" b="1">
              <a:latin typeface="Courier New" pitchFamily="49" charset="0"/>
            </a:endParaRPr>
          </a:p>
        </p:txBody>
      </p:sp>
      <p:sp>
        <p:nvSpPr>
          <p:cNvPr id="65539" name="Rectangle 3"/>
          <p:cNvSpPr>
            <a:spLocks noChangeArrowheads="1"/>
          </p:cNvSpPr>
          <p:nvPr/>
        </p:nvSpPr>
        <p:spPr bwMode="auto">
          <a:xfrm>
            <a:off x="309563" y="115888"/>
            <a:ext cx="9402762" cy="720725"/>
          </a:xfrm>
          <a:prstGeom prst="rect">
            <a:avLst/>
          </a:prstGeom>
          <a:noFill/>
          <a:ln w="9525">
            <a:noFill/>
            <a:miter lim="800000"/>
            <a:headEnd/>
            <a:tailEnd/>
          </a:ln>
        </p:spPr>
        <p:txBody>
          <a:bodyPr anchor="b"/>
          <a:lstStyle/>
          <a:p>
            <a:pPr algn="ctr"/>
            <a:r>
              <a:rPr lang="es-ES" altLang="en-US" sz="4400">
                <a:solidFill>
                  <a:schemeClr val="tx2"/>
                </a:solidFill>
              </a:rPr>
              <a:t>Variables enteras (1)</a:t>
            </a:r>
            <a:endParaRPr lang="es-ES" altLang="en-US" sz="3600" i="1">
              <a:solidFill>
                <a:schemeClr val="tx2"/>
              </a:solidFill>
            </a:endParaRPr>
          </a:p>
        </p:txBody>
      </p:sp>
      <p:sp>
        <p:nvSpPr>
          <p:cNvPr id="65540" name="Text Box 4"/>
          <p:cNvSpPr txBox="1">
            <a:spLocks noChangeArrowheads="1"/>
          </p:cNvSpPr>
          <p:nvPr/>
        </p:nvSpPr>
        <p:spPr bwMode="auto">
          <a:xfrm>
            <a:off x="819150" y="3644900"/>
            <a:ext cx="9048750" cy="1920875"/>
          </a:xfrm>
          <a:prstGeom prst="rect">
            <a:avLst/>
          </a:prstGeom>
          <a:solidFill>
            <a:srgbClr val="FF99CC"/>
          </a:solidFill>
          <a:ln w="9525">
            <a:noFill/>
            <a:miter lim="800000"/>
            <a:headEnd/>
            <a:tailEnd/>
          </a:ln>
        </p:spPr>
        <p:txBody>
          <a:bodyPr>
            <a:spAutoFit/>
          </a:bodyPr>
          <a:lstStyle/>
          <a:p>
            <a:r>
              <a:rPr lang="en-US" sz="2000" b="1">
                <a:latin typeface="Courier New" pitchFamily="49" charset="0"/>
                <a:cs typeface="Arial" charset="0"/>
              </a:rPr>
              <a:t>        OBJECTIVE FUNCTION VALUE</a:t>
            </a:r>
          </a:p>
          <a:p>
            <a:r>
              <a:rPr lang="en-US" sz="2000" b="1">
                <a:latin typeface="Courier New" pitchFamily="49" charset="0"/>
                <a:cs typeface="Arial" charset="0"/>
              </a:rPr>
              <a:t>        1)      35.00000</a:t>
            </a:r>
          </a:p>
          <a:p>
            <a:endParaRPr lang="en-US" sz="2000" b="1">
              <a:latin typeface="Courier New" pitchFamily="49" charset="0"/>
              <a:cs typeface="Arial" charset="0"/>
            </a:endParaRPr>
          </a:p>
          <a:p>
            <a:r>
              <a:rPr lang="en-US" sz="2000" b="1">
                <a:latin typeface="Courier New" pitchFamily="49" charset="0"/>
                <a:cs typeface="Arial" charset="0"/>
              </a:rPr>
              <a:t>  VARIABLE        VALUE          REDUCED COST</a:t>
            </a:r>
          </a:p>
          <a:p>
            <a:r>
              <a:rPr lang="en-US" sz="2000" b="1">
                <a:latin typeface="Courier New" pitchFamily="49" charset="0"/>
                <a:cs typeface="Arial" charset="0"/>
              </a:rPr>
              <a:t>        X1         5.000000         -7.000000</a:t>
            </a:r>
          </a:p>
          <a:p>
            <a:r>
              <a:rPr lang="en-US" sz="2000" b="1">
                <a:latin typeface="Courier New" pitchFamily="49" charset="0"/>
                <a:cs typeface="Arial" charset="0"/>
              </a:rPr>
              <a:t>        X2         0.000000         -6.000000</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3 Marcador de número de diapositiva"/>
          <p:cNvSpPr>
            <a:spLocks noGrp="1"/>
          </p:cNvSpPr>
          <p:nvPr>
            <p:ph type="sldNum" sz="quarter" idx="12"/>
          </p:nvPr>
        </p:nvSpPr>
        <p:spPr>
          <a:noFill/>
        </p:spPr>
        <p:txBody>
          <a:bodyPr/>
          <a:lstStyle/>
          <a:p>
            <a:fld id="{2A5BE49C-86C2-4BA9-87CC-4683B500D74F}" type="slidenum">
              <a:rPr lang="es-ES" smtClean="0"/>
              <a:pPr/>
              <a:t>51</a:t>
            </a:fld>
            <a:endParaRPr lang="es-ES" smtClean="0"/>
          </a:p>
        </p:txBody>
      </p:sp>
      <p:sp>
        <p:nvSpPr>
          <p:cNvPr id="66562" name="Rectangle 4"/>
          <p:cNvSpPr>
            <a:spLocks noChangeArrowheads="1"/>
          </p:cNvSpPr>
          <p:nvPr/>
        </p:nvSpPr>
        <p:spPr bwMode="auto">
          <a:xfrm>
            <a:off x="895350" y="1773238"/>
            <a:ext cx="8115300" cy="3311525"/>
          </a:xfrm>
          <a:prstGeom prst="rect">
            <a:avLst/>
          </a:prstGeom>
          <a:solidFill>
            <a:srgbClr val="FF99CC"/>
          </a:solidFill>
          <a:ln w="9525">
            <a:noFill/>
            <a:miter lim="800000"/>
            <a:headEnd/>
            <a:tailEnd/>
          </a:ln>
        </p:spPr>
        <p:txBody>
          <a:bodyPr/>
          <a:lstStyle/>
          <a:p>
            <a:pPr>
              <a:lnSpc>
                <a:spcPct val="80000"/>
              </a:lnSpc>
              <a:spcBef>
                <a:spcPct val="20000"/>
              </a:spcBef>
            </a:pPr>
            <a:r>
              <a:rPr lang="es-ES" sz="2800" u="sng">
                <a:latin typeface="Times New Roman" pitchFamily="18" charset="0"/>
              </a:rPr>
              <a:t>Solución óptima</a:t>
            </a:r>
          </a:p>
          <a:p>
            <a:pPr>
              <a:lnSpc>
                <a:spcPct val="80000"/>
              </a:lnSpc>
              <a:spcBef>
                <a:spcPct val="20000"/>
              </a:spcBef>
            </a:pPr>
            <a:r>
              <a:rPr lang="es-ES" sz="2800">
                <a:latin typeface="Times New Roman" pitchFamily="18" charset="0"/>
              </a:rPr>
              <a:t>X</a:t>
            </a:r>
            <a:r>
              <a:rPr lang="es-ES" sz="2800" baseline="-25000">
                <a:latin typeface="Times New Roman" pitchFamily="18" charset="0"/>
              </a:rPr>
              <a:t>1</a:t>
            </a:r>
            <a:r>
              <a:rPr lang="es-ES" sz="2800">
                <a:latin typeface="Times New Roman" pitchFamily="18" charset="0"/>
              </a:rPr>
              <a:t> = 5, X</a:t>
            </a:r>
            <a:r>
              <a:rPr lang="es-ES" sz="2800" baseline="-25000">
                <a:latin typeface="Times New Roman" pitchFamily="18" charset="0"/>
              </a:rPr>
              <a:t>2</a:t>
            </a:r>
            <a:r>
              <a:rPr lang="es-ES" sz="2800">
                <a:latin typeface="Times New Roman" pitchFamily="18" charset="0"/>
              </a:rPr>
              <a:t> = 0</a:t>
            </a:r>
          </a:p>
          <a:p>
            <a:pPr>
              <a:lnSpc>
                <a:spcPct val="80000"/>
              </a:lnSpc>
              <a:spcBef>
                <a:spcPct val="20000"/>
              </a:spcBef>
            </a:pPr>
            <a:r>
              <a:rPr lang="es-ES" sz="2800" u="sng">
                <a:latin typeface="Times New Roman" pitchFamily="18" charset="0"/>
              </a:rPr>
              <a:t>Valor óptimo de la función objetivo</a:t>
            </a:r>
          </a:p>
          <a:p>
            <a:pPr>
              <a:lnSpc>
                <a:spcPct val="80000"/>
              </a:lnSpc>
              <a:spcBef>
                <a:spcPct val="20000"/>
              </a:spcBef>
            </a:pPr>
            <a:r>
              <a:rPr lang="es-ES" sz="2800">
                <a:latin typeface="Times New Roman" pitchFamily="18" charset="0"/>
              </a:rPr>
              <a:t>Z = 35</a:t>
            </a:r>
          </a:p>
          <a:p>
            <a:pPr>
              <a:lnSpc>
                <a:spcPct val="80000"/>
              </a:lnSpc>
              <a:spcBef>
                <a:spcPct val="20000"/>
              </a:spcBef>
            </a:pPr>
            <a:endParaRPr lang="es-ES" sz="2800">
              <a:latin typeface="Times New Roman" pitchFamily="18" charset="0"/>
            </a:endParaRPr>
          </a:p>
          <a:p>
            <a:pPr>
              <a:lnSpc>
                <a:spcPct val="80000"/>
              </a:lnSpc>
              <a:spcBef>
                <a:spcPct val="20000"/>
              </a:spcBef>
            </a:pPr>
            <a:r>
              <a:rPr lang="es-ES" sz="2800">
                <a:latin typeface="Times New Roman" pitchFamily="18" charset="0"/>
              </a:rPr>
              <a:t>Se producen y venden 5 candelabros y ningún de techo, para obtener una utilidad de I/. 35.00.</a:t>
            </a:r>
          </a:p>
        </p:txBody>
      </p:sp>
      <p:sp>
        <p:nvSpPr>
          <p:cNvPr id="66563" name="Rectangle 5"/>
          <p:cNvSpPr>
            <a:spLocks noChangeArrowheads="1"/>
          </p:cNvSpPr>
          <p:nvPr/>
        </p:nvSpPr>
        <p:spPr bwMode="auto">
          <a:xfrm>
            <a:off x="309563" y="115888"/>
            <a:ext cx="9402762" cy="720725"/>
          </a:xfrm>
          <a:prstGeom prst="rect">
            <a:avLst/>
          </a:prstGeom>
          <a:noFill/>
          <a:ln w="9525">
            <a:noFill/>
            <a:miter lim="800000"/>
            <a:headEnd/>
            <a:tailEnd/>
          </a:ln>
        </p:spPr>
        <p:txBody>
          <a:bodyPr anchor="b"/>
          <a:lstStyle/>
          <a:p>
            <a:pPr algn="ctr"/>
            <a:r>
              <a:rPr lang="es-ES" altLang="en-US" sz="4400">
                <a:solidFill>
                  <a:schemeClr val="tx2"/>
                </a:solidFill>
              </a:rPr>
              <a:t>Variables enteras (2)</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3 Marcador de número de diapositiva"/>
          <p:cNvSpPr>
            <a:spLocks noGrp="1"/>
          </p:cNvSpPr>
          <p:nvPr>
            <p:ph type="sldNum" sz="quarter" idx="12"/>
          </p:nvPr>
        </p:nvSpPr>
        <p:spPr>
          <a:noFill/>
        </p:spPr>
        <p:txBody>
          <a:bodyPr/>
          <a:lstStyle/>
          <a:p>
            <a:fld id="{E54BD2F9-FE83-46D8-9907-88B9FCEF128A}" type="slidenum">
              <a:rPr lang="es-ES" smtClean="0"/>
              <a:pPr/>
              <a:t>52</a:t>
            </a:fld>
            <a:endParaRPr lang="es-ES" smtClean="0"/>
          </a:p>
        </p:txBody>
      </p:sp>
      <p:sp>
        <p:nvSpPr>
          <p:cNvPr id="67586" name="Rectangle 2"/>
          <p:cNvSpPr>
            <a:spLocks noChangeArrowheads="1"/>
          </p:cNvSpPr>
          <p:nvPr/>
        </p:nvSpPr>
        <p:spPr bwMode="auto">
          <a:xfrm>
            <a:off x="350838" y="836613"/>
            <a:ext cx="9047162" cy="5378450"/>
          </a:xfrm>
          <a:prstGeom prst="rect">
            <a:avLst/>
          </a:prstGeom>
          <a:solidFill>
            <a:srgbClr val="FEFEA0"/>
          </a:solidFill>
          <a:ln w="9525">
            <a:noFill/>
            <a:miter lim="800000"/>
            <a:headEnd/>
            <a:tailEnd/>
          </a:ln>
        </p:spPr>
        <p:txBody>
          <a:bodyPr/>
          <a:lstStyle/>
          <a:p>
            <a:pPr>
              <a:lnSpc>
                <a:spcPct val="80000"/>
              </a:lnSpc>
              <a:spcBef>
                <a:spcPct val="20000"/>
              </a:spcBef>
            </a:pPr>
            <a:r>
              <a:rPr lang="es-ES" sz="2800" b="1">
                <a:latin typeface="Times New Roman" pitchFamily="18" charset="0"/>
              </a:rPr>
              <a:t>Problema 8</a:t>
            </a:r>
          </a:p>
          <a:p>
            <a:pPr>
              <a:lnSpc>
                <a:spcPct val="80000"/>
              </a:lnSpc>
              <a:spcBef>
                <a:spcPct val="20000"/>
              </a:spcBef>
            </a:pPr>
            <a:r>
              <a:rPr lang="es-ES" sz="2400">
                <a:latin typeface="Times New Roman" pitchFamily="18" charset="0"/>
              </a:rPr>
              <a:t>Para graduarse en la especialidad de Investigación de Operaciones, un estudiante debe completar por lo menos dos cursos de matemáticas, por lo menos dos cursos de investigación de operaciones y por lo menos dos cursos de computación. </a:t>
            </a:r>
          </a:p>
          <a:p>
            <a:pPr>
              <a:lnSpc>
                <a:spcPct val="80000"/>
              </a:lnSpc>
              <a:spcBef>
                <a:spcPct val="20000"/>
              </a:spcBef>
            </a:pPr>
            <a:endParaRPr lang="es-ES" sz="2400">
              <a:latin typeface="Times New Roman" pitchFamily="18" charset="0"/>
            </a:endParaRPr>
          </a:p>
          <a:p>
            <a:pPr>
              <a:lnSpc>
                <a:spcPct val="80000"/>
              </a:lnSpc>
              <a:spcBef>
                <a:spcPct val="20000"/>
              </a:spcBef>
            </a:pPr>
            <a:r>
              <a:rPr lang="es-ES" sz="2400">
                <a:latin typeface="Times New Roman" pitchFamily="18" charset="0"/>
              </a:rPr>
              <a:t>Se pueden utilizar algunos cursos para satisfacer más de un requisito: </a:t>
            </a:r>
          </a:p>
          <a:p>
            <a:pPr marL="825500" lvl="1" indent="-285750">
              <a:lnSpc>
                <a:spcPct val="80000"/>
              </a:lnSpc>
              <a:spcBef>
                <a:spcPct val="20000"/>
              </a:spcBef>
              <a:buFontTx/>
              <a:buChar char="•"/>
            </a:pPr>
            <a:r>
              <a:rPr lang="es-ES" sz="2000">
                <a:latin typeface="Times New Roman" pitchFamily="18" charset="0"/>
              </a:rPr>
              <a:t>“Cálculo” puede satisfacer el requerimiento de las matemáticas; </a:t>
            </a:r>
          </a:p>
          <a:p>
            <a:pPr marL="825500" lvl="1" indent="-285750">
              <a:lnSpc>
                <a:spcPct val="80000"/>
              </a:lnSpc>
              <a:spcBef>
                <a:spcPct val="20000"/>
              </a:spcBef>
              <a:buFontTx/>
              <a:buChar char="•"/>
            </a:pPr>
            <a:r>
              <a:rPr lang="es-ES" sz="2000">
                <a:latin typeface="Times New Roman" pitchFamily="18" charset="0"/>
              </a:rPr>
              <a:t>“Investigación de Operaciones” puede satisfacer los requerimientos de matemáticas e investigación de operaciones; </a:t>
            </a:r>
          </a:p>
          <a:p>
            <a:pPr marL="825500" lvl="1" indent="-285750">
              <a:lnSpc>
                <a:spcPct val="80000"/>
              </a:lnSpc>
              <a:spcBef>
                <a:spcPct val="20000"/>
              </a:spcBef>
              <a:buFontTx/>
              <a:buChar char="•"/>
            </a:pPr>
            <a:r>
              <a:rPr lang="es-ES" sz="2000">
                <a:latin typeface="Times New Roman" pitchFamily="18" charset="0"/>
              </a:rPr>
              <a:t>“Estructura de Datos”, los de matemáticas y de computación; </a:t>
            </a:r>
          </a:p>
          <a:p>
            <a:pPr marL="825500" lvl="1" indent="-285750">
              <a:lnSpc>
                <a:spcPct val="80000"/>
              </a:lnSpc>
              <a:spcBef>
                <a:spcPct val="20000"/>
              </a:spcBef>
              <a:buFontTx/>
              <a:buChar char="•"/>
            </a:pPr>
            <a:r>
              <a:rPr lang="es-ES" sz="2000">
                <a:latin typeface="Times New Roman" pitchFamily="18" charset="0"/>
              </a:rPr>
              <a:t>“Estadística para Administración”, los de matemáticas y de investigación de operaciones; </a:t>
            </a:r>
          </a:p>
          <a:p>
            <a:pPr marL="825500" lvl="1" indent="-285750">
              <a:lnSpc>
                <a:spcPct val="80000"/>
              </a:lnSpc>
              <a:spcBef>
                <a:spcPct val="20000"/>
              </a:spcBef>
              <a:buFontTx/>
              <a:buChar char="•"/>
            </a:pPr>
            <a:r>
              <a:rPr lang="es-ES" sz="2000">
                <a:latin typeface="Times New Roman" pitchFamily="18" charset="0"/>
              </a:rPr>
              <a:t>“Simulación por Computadora” los de investigación de operaciones y de computación; </a:t>
            </a:r>
          </a:p>
          <a:p>
            <a:pPr marL="825500" lvl="1" indent="-285750">
              <a:lnSpc>
                <a:spcPct val="80000"/>
              </a:lnSpc>
              <a:spcBef>
                <a:spcPct val="20000"/>
              </a:spcBef>
              <a:buFontTx/>
              <a:buChar char="•"/>
            </a:pPr>
            <a:r>
              <a:rPr lang="es-ES" sz="2000">
                <a:latin typeface="Times New Roman" pitchFamily="18" charset="0"/>
              </a:rPr>
              <a:t>“Introducción a la Programación de Computadoras” los de computación; y </a:t>
            </a:r>
          </a:p>
          <a:p>
            <a:pPr marL="825500" lvl="1" indent="-285750">
              <a:lnSpc>
                <a:spcPct val="80000"/>
              </a:lnSpc>
              <a:spcBef>
                <a:spcPct val="20000"/>
              </a:spcBef>
              <a:buFontTx/>
              <a:buChar char="•"/>
            </a:pPr>
            <a:r>
              <a:rPr lang="es-ES" sz="2000">
                <a:latin typeface="Times New Roman" pitchFamily="18" charset="0"/>
              </a:rPr>
              <a:t>“Pronósticos” los de investigación de operaciones  y  de matemáticas.</a:t>
            </a:r>
          </a:p>
        </p:txBody>
      </p:sp>
      <p:sp>
        <p:nvSpPr>
          <p:cNvPr id="67587" name="Rectangle 3"/>
          <p:cNvSpPr>
            <a:spLocks noChangeArrowheads="1"/>
          </p:cNvSpPr>
          <p:nvPr/>
        </p:nvSpPr>
        <p:spPr bwMode="auto">
          <a:xfrm>
            <a:off x="309563" y="115888"/>
            <a:ext cx="9402762" cy="720725"/>
          </a:xfrm>
          <a:prstGeom prst="rect">
            <a:avLst/>
          </a:prstGeom>
          <a:noFill/>
          <a:ln w="9525">
            <a:noFill/>
            <a:miter lim="800000"/>
            <a:headEnd/>
            <a:tailEnd/>
          </a:ln>
        </p:spPr>
        <p:txBody>
          <a:bodyPr anchor="b"/>
          <a:lstStyle/>
          <a:p>
            <a:pPr algn="ctr"/>
            <a:r>
              <a:rPr lang="es-ES" altLang="en-US" sz="4400">
                <a:solidFill>
                  <a:schemeClr val="tx2"/>
                </a:solidFill>
              </a:rPr>
              <a:t>Variables binarias (1)</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3 Marcador de número de diapositiva"/>
          <p:cNvSpPr>
            <a:spLocks noGrp="1"/>
          </p:cNvSpPr>
          <p:nvPr>
            <p:ph type="sldNum" sz="quarter" idx="12"/>
          </p:nvPr>
        </p:nvSpPr>
        <p:spPr>
          <a:noFill/>
        </p:spPr>
        <p:txBody>
          <a:bodyPr/>
          <a:lstStyle/>
          <a:p>
            <a:fld id="{06FCD342-66E1-4518-BB47-531709D59078}" type="slidenum">
              <a:rPr lang="es-ES" smtClean="0"/>
              <a:pPr/>
              <a:t>53</a:t>
            </a:fld>
            <a:endParaRPr lang="es-ES" smtClean="0"/>
          </a:p>
        </p:txBody>
      </p:sp>
      <p:sp>
        <p:nvSpPr>
          <p:cNvPr id="68610" name="Rectangle 2"/>
          <p:cNvSpPr>
            <a:spLocks noChangeArrowheads="1"/>
          </p:cNvSpPr>
          <p:nvPr/>
        </p:nvSpPr>
        <p:spPr bwMode="auto">
          <a:xfrm>
            <a:off x="428625" y="1557338"/>
            <a:ext cx="9048750" cy="2087562"/>
          </a:xfrm>
          <a:prstGeom prst="rect">
            <a:avLst/>
          </a:prstGeom>
          <a:solidFill>
            <a:srgbClr val="FEFEA0"/>
          </a:solidFill>
          <a:ln w="9525">
            <a:noFill/>
            <a:miter lim="800000"/>
            <a:headEnd/>
            <a:tailEnd/>
          </a:ln>
        </p:spPr>
        <p:txBody>
          <a:bodyPr/>
          <a:lstStyle/>
          <a:p>
            <a:pPr>
              <a:lnSpc>
                <a:spcPct val="80000"/>
              </a:lnSpc>
              <a:spcBef>
                <a:spcPct val="20000"/>
              </a:spcBef>
            </a:pPr>
            <a:r>
              <a:rPr lang="es-ES" sz="2800" b="1">
                <a:latin typeface="Times New Roman" pitchFamily="18" charset="0"/>
              </a:rPr>
              <a:t>Problema 8 (continuación)</a:t>
            </a:r>
          </a:p>
          <a:p>
            <a:pPr>
              <a:lnSpc>
                <a:spcPct val="80000"/>
              </a:lnSpc>
              <a:spcBef>
                <a:spcPct val="20000"/>
              </a:spcBef>
            </a:pPr>
            <a:r>
              <a:rPr lang="es-ES" sz="2400">
                <a:latin typeface="Times New Roman" pitchFamily="18" charset="0"/>
              </a:rPr>
              <a:t>Algunos cursos son pre-requisitos para otros:</a:t>
            </a:r>
          </a:p>
          <a:p>
            <a:pPr marL="825500" lvl="1" indent="-285750">
              <a:lnSpc>
                <a:spcPct val="80000"/>
              </a:lnSpc>
              <a:spcBef>
                <a:spcPct val="20000"/>
              </a:spcBef>
              <a:buFontTx/>
              <a:buChar char="•"/>
            </a:pPr>
            <a:r>
              <a:rPr lang="es-ES" sz="2000">
                <a:latin typeface="Times New Roman" pitchFamily="18" charset="0"/>
              </a:rPr>
              <a:t>“Cálculo” es un requisito para “Estadística para Administración”; </a:t>
            </a:r>
          </a:p>
          <a:p>
            <a:pPr marL="825500" lvl="1" indent="-285750">
              <a:lnSpc>
                <a:spcPct val="80000"/>
              </a:lnSpc>
              <a:spcBef>
                <a:spcPct val="20000"/>
              </a:spcBef>
              <a:buFontTx/>
              <a:buChar char="•"/>
            </a:pPr>
            <a:r>
              <a:rPr lang="es-ES" sz="2000">
                <a:latin typeface="Times New Roman" pitchFamily="18" charset="0"/>
              </a:rPr>
              <a:t>“Introducción a la Programación de Computadoras” es un requisito para “Simulación por Computadora” y para “Estructura de Datos”;  y </a:t>
            </a:r>
          </a:p>
          <a:p>
            <a:pPr marL="825500" lvl="1" indent="-285750">
              <a:lnSpc>
                <a:spcPct val="80000"/>
              </a:lnSpc>
              <a:spcBef>
                <a:spcPct val="20000"/>
              </a:spcBef>
              <a:buFontTx/>
              <a:buChar char="•"/>
            </a:pPr>
            <a:r>
              <a:rPr lang="es-ES" sz="2000">
                <a:latin typeface="Times New Roman" pitchFamily="18" charset="0"/>
              </a:rPr>
              <a:t>“Estadística para Administración” es requisito para “Pronósticos”.</a:t>
            </a:r>
          </a:p>
        </p:txBody>
      </p:sp>
      <p:sp>
        <p:nvSpPr>
          <p:cNvPr id="68611" name="Rectangle 3"/>
          <p:cNvSpPr>
            <a:spLocks noChangeArrowheads="1"/>
          </p:cNvSpPr>
          <p:nvPr/>
        </p:nvSpPr>
        <p:spPr bwMode="auto">
          <a:xfrm>
            <a:off x="309563" y="115888"/>
            <a:ext cx="9402762" cy="720725"/>
          </a:xfrm>
          <a:prstGeom prst="rect">
            <a:avLst/>
          </a:prstGeom>
          <a:noFill/>
          <a:ln w="9525">
            <a:noFill/>
            <a:miter lim="800000"/>
            <a:headEnd/>
            <a:tailEnd/>
          </a:ln>
        </p:spPr>
        <p:txBody>
          <a:bodyPr anchor="b"/>
          <a:lstStyle/>
          <a:p>
            <a:pPr algn="ctr"/>
            <a:r>
              <a:rPr lang="es-ES" altLang="en-US" sz="4400">
                <a:solidFill>
                  <a:schemeClr val="tx2"/>
                </a:solidFill>
              </a:rPr>
              <a:t>Variables binarias (2)</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3 Marcador de número de diapositiva"/>
          <p:cNvSpPr>
            <a:spLocks noGrp="1"/>
          </p:cNvSpPr>
          <p:nvPr>
            <p:ph type="sldNum" sz="quarter" idx="12"/>
          </p:nvPr>
        </p:nvSpPr>
        <p:spPr>
          <a:noFill/>
        </p:spPr>
        <p:txBody>
          <a:bodyPr/>
          <a:lstStyle/>
          <a:p>
            <a:fld id="{A5C4AD56-22BF-444D-841C-5ED0D3785D88}" type="slidenum">
              <a:rPr lang="es-ES" smtClean="0"/>
              <a:pPr/>
              <a:t>54</a:t>
            </a:fld>
            <a:endParaRPr lang="es-ES" smtClean="0"/>
          </a:p>
        </p:txBody>
      </p:sp>
      <p:sp>
        <p:nvSpPr>
          <p:cNvPr id="69634" name="Rectangle 2"/>
          <p:cNvSpPr>
            <a:spLocks noChangeArrowheads="1"/>
          </p:cNvSpPr>
          <p:nvPr/>
        </p:nvSpPr>
        <p:spPr bwMode="auto">
          <a:xfrm>
            <a:off x="428625" y="1052513"/>
            <a:ext cx="9047163" cy="5040312"/>
          </a:xfrm>
          <a:prstGeom prst="rect">
            <a:avLst/>
          </a:prstGeom>
          <a:solidFill>
            <a:srgbClr val="FFCC00"/>
          </a:solidFill>
          <a:ln w="9525">
            <a:noFill/>
            <a:miter lim="800000"/>
            <a:headEnd/>
            <a:tailEnd/>
          </a:ln>
        </p:spPr>
        <p:txBody>
          <a:bodyPr/>
          <a:lstStyle/>
          <a:p>
            <a:pPr>
              <a:lnSpc>
                <a:spcPct val="80000"/>
              </a:lnSpc>
              <a:spcBef>
                <a:spcPct val="20000"/>
              </a:spcBef>
            </a:pPr>
            <a:r>
              <a:rPr lang="es-ES" sz="2800" u="sng">
                <a:solidFill>
                  <a:srgbClr val="000000"/>
                </a:solidFill>
                <a:latin typeface="Times New Roman" pitchFamily="18" charset="0"/>
                <a:cs typeface="Times New Roman" pitchFamily="18" charset="0"/>
              </a:rPr>
              <a:t>Variables de decisión</a:t>
            </a:r>
            <a:endParaRPr lang="es-ES" sz="2800">
              <a:solidFill>
                <a:srgbClr val="000000"/>
              </a:solidFill>
              <a:latin typeface="Times New Roman" pitchFamily="18" charset="0"/>
              <a:cs typeface="Times New Roman" pitchFamily="18" charset="0"/>
            </a:endParaRPr>
          </a:p>
          <a:p>
            <a:pPr>
              <a:lnSpc>
                <a:spcPct val="80000"/>
              </a:lnSpc>
              <a:spcBef>
                <a:spcPct val="20000"/>
              </a:spcBef>
            </a:pPr>
            <a:r>
              <a:rPr lang="es-ES" sz="2800">
                <a:solidFill>
                  <a:srgbClr val="000000"/>
                </a:solidFill>
                <a:latin typeface="Times New Roman" pitchFamily="18" charset="0"/>
                <a:cs typeface="Times New Roman" pitchFamily="18" charset="0"/>
              </a:rPr>
              <a:t>X</a:t>
            </a:r>
            <a:r>
              <a:rPr lang="es-ES" sz="2800" baseline="-30000">
                <a:solidFill>
                  <a:srgbClr val="000000"/>
                </a:solidFill>
                <a:latin typeface="Times New Roman" pitchFamily="18" charset="0"/>
                <a:cs typeface="Times New Roman" pitchFamily="18" charset="0"/>
              </a:rPr>
              <a:t>1</a:t>
            </a:r>
            <a:r>
              <a:rPr lang="es-ES" sz="2800">
                <a:solidFill>
                  <a:srgbClr val="000000"/>
                </a:solidFill>
                <a:latin typeface="Times New Roman" pitchFamily="18" charset="0"/>
                <a:cs typeface="Times New Roman" pitchFamily="18" charset="0"/>
              </a:rPr>
              <a:t>: decisión de llevar o no el curso de Cálculo</a:t>
            </a:r>
          </a:p>
          <a:p>
            <a:pPr>
              <a:lnSpc>
                <a:spcPct val="80000"/>
              </a:lnSpc>
              <a:spcBef>
                <a:spcPct val="20000"/>
              </a:spcBef>
            </a:pPr>
            <a:r>
              <a:rPr lang="es-ES" sz="2800">
                <a:solidFill>
                  <a:srgbClr val="000000"/>
                </a:solidFill>
                <a:latin typeface="Times New Roman" pitchFamily="18" charset="0"/>
                <a:cs typeface="Times New Roman" pitchFamily="18" charset="0"/>
              </a:rPr>
              <a:t>X</a:t>
            </a:r>
            <a:r>
              <a:rPr lang="es-ES" sz="2800" baseline="-30000">
                <a:solidFill>
                  <a:srgbClr val="000000"/>
                </a:solidFill>
                <a:latin typeface="Times New Roman" pitchFamily="18" charset="0"/>
                <a:cs typeface="Times New Roman" pitchFamily="18" charset="0"/>
              </a:rPr>
              <a:t>2</a:t>
            </a:r>
            <a:r>
              <a:rPr lang="es-ES" sz="2800">
                <a:solidFill>
                  <a:srgbClr val="000000"/>
                </a:solidFill>
                <a:latin typeface="Times New Roman" pitchFamily="18" charset="0"/>
                <a:cs typeface="Times New Roman" pitchFamily="18" charset="0"/>
              </a:rPr>
              <a:t>: decisión de llevar o no el curso de Investigación de Operaciones</a:t>
            </a:r>
          </a:p>
          <a:p>
            <a:pPr>
              <a:lnSpc>
                <a:spcPct val="80000"/>
              </a:lnSpc>
              <a:spcBef>
                <a:spcPct val="20000"/>
              </a:spcBef>
            </a:pPr>
            <a:r>
              <a:rPr lang="es-ES" sz="2800">
                <a:solidFill>
                  <a:srgbClr val="000000"/>
                </a:solidFill>
                <a:latin typeface="Times New Roman" pitchFamily="18" charset="0"/>
                <a:cs typeface="Times New Roman" pitchFamily="18" charset="0"/>
              </a:rPr>
              <a:t>X</a:t>
            </a:r>
            <a:r>
              <a:rPr lang="es-ES" sz="2800" baseline="-30000">
                <a:solidFill>
                  <a:srgbClr val="000000"/>
                </a:solidFill>
                <a:latin typeface="Times New Roman" pitchFamily="18" charset="0"/>
                <a:cs typeface="Times New Roman" pitchFamily="18" charset="0"/>
              </a:rPr>
              <a:t>3</a:t>
            </a:r>
            <a:r>
              <a:rPr lang="es-ES" sz="2800">
                <a:solidFill>
                  <a:srgbClr val="000000"/>
                </a:solidFill>
                <a:latin typeface="Times New Roman" pitchFamily="18" charset="0"/>
                <a:cs typeface="Times New Roman" pitchFamily="18" charset="0"/>
              </a:rPr>
              <a:t>: decisión de llevar o no el curso de Estructura de Datos</a:t>
            </a:r>
          </a:p>
          <a:p>
            <a:pPr>
              <a:lnSpc>
                <a:spcPct val="80000"/>
              </a:lnSpc>
              <a:spcBef>
                <a:spcPct val="20000"/>
              </a:spcBef>
            </a:pPr>
            <a:r>
              <a:rPr lang="es-ES" sz="2800">
                <a:solidFill>
                  <a:srgbClr val="000000"/>
                </a:solidFill>
                <a:latin typeface="Times New Roman" pitchFamily="18" charset="0"/>
                <a:cs typeface="Times New Roman" pitchFamily="18" charset="0"/>
              </a:rPr>
              <a:t>X</a:t>
            </a:r>
            <a:r>
              <a:rPr lang="es-ES" sz="2800" baseline="-30000">
                <a:solidFill>
                  <a:srgbClr val="000000"/>
                </a:solidFill>
                <a:latin typeface="Times New Roman" pitchFamily="18" charset="0"/>
                <a:cs typeface="Times New Roman" pitchFamily="18" charset="0"/>
              </a:rPr>
              <a:t>4</a:t>
            </a:r>
            <a:r>
              <a:rPr lang="es-ES" sz="2800">
                <a:solidFill>
                  <a:srgbClr val="000000"/>
                </a:solidFill>
                <a:latin typeface="Times New Roman" pitchFamily="18" charset="0"/>
                <a:cs typeface="Times New Roman" pitchFamily="18" charset="0"/>
              </a:rPr>
              <a:t>: decisión de llevar o no el curso de Estadística para Administración</a:t>
            </a:r>
          </a:p>
          <a:p>
            <a:pPr>
              <a:lnSpc>
                <a:spcPct val="80000"/>
              </a:lnSpc>
              <a:spcBef>
                <a:spcPct val="20000"/>
              </a:spcBef>
            </a:pPr>
            <a:r>
              <a:rPr lang="es-ES" sz="2800">
                <a:solidFill>
                  <a:srgbClr val="000000"/>
                </a:solidFill>
                <a:latin typeface="Times New Roman" pitchFamily="18" charset="0"/>
                <a:cs typeface="Times New Roman" pitchFamily="18" charset="0"/>
              </a:rPr>
              <a:t>X</a:t>
            </a:r>
            <a:r>
              <a:rPr lang="es-ES" sz="2800" baseline="-30000">
                <a:solidFill>
                  <a:srgbClr val="000000"/>
                </a:solidFill>
                <a:latin typeface="Times New Roman" pitchFamily="18" charset="0"/>
                <a:cs typeface="Times New Roman" pitchFamily="18" charset="0"/>
              </a:rPr>
              <a:t>5</a:t>
            </a:r>
            <a:r>
              <a:rPr lang="es-ES" sz="2800">
                <a:solidFill>
                  <a:srgbClr val="000000"/>
                </a:solidFill>
                <a:latin typeface="Times New Roman" pitchFamily="18" charset="0"/>
                <a:cs typeface="Times New Roman" pitchFamily="18" charset="0"/>
              </a:rPr>
              <a:t>: decisión de llevar o no el curso de Simulación por Computadora</a:t>
            </a:r>
          </a:p>
          <a:p>
            <a:pPr>
              <a:lnSpc>
                <a:spcPct val="80000"/>
              </a:lnSpc>
              <a:spcBef>
                <a:spcPct val="20000"/>
              </a:spcBef>
            </a:pPr>
            <a:r>
              <a:rPr lang="es-ES" sz="2800">
                <a:solidFill>
                  <a:srgbClr val="000000"/>
                </a:solidFill>
                <a:latin typeface="Times New Roman" pitchFamily="18" charset="0"/>
                <a:cs typeface="Times New Roman" pitchFamily="18" charset="0"/>
              </a:rPr>
              <a:t>X</a:t>
            </a:r>
            <a:r>
              <a:rPr lang="es-ES" sz="2800" baseline="-30000">
                <a:solidFill>
                  <a:srgbClr val="000000"/>
                </a:solidFill>
                <a:latin typeface="Times New Roman" pitchFamily="18" charset="0"/>
                <a:cs typeface="Times New Roman" pitchFamily="18" charset="0"/>
              </a:rPr>
              <a:t>6</a:t>
            </a:r>
            <a:r>
              <a:rPr lang="es-ES" sz="2800">
                <a:solidFill>
                  <a:srgbClr val="000000"/>
                </a:solidFill>
                <a:latin typeface="Times New Roman" pitchFamily="18" charset="0"/>
                <a:cs typeface="Times New Roman" pitchFamily="18" charset="0"/>
              </a:rPr>
              <a:t>: decisión de llevar o no el curso de Introducción a la Programación de Computadoras</a:t>
            </a:r>
          </a:p>
          <a:p>
            <a:pPr>
              <a:lnSpc>
                <a:spcPct val="80000"/>
              </a:lnSpc>
              <a:spcBef>
                <a:spcPct val="20000"/>
              </a:spcBef>
            </a:pPr>
            <a:r>
              <a:rPr lang="es-ES" sz="2800">
                <a:solidFill>
                  <a:srgbClr val="000000"/>
                </a:solidFill>
                <a:latin typeface="Times New Roman" pitchFamily="18" charset="0"/>
                <a:cs typeface="Times New Roman" pitchFamily="18" charset="0"/>
              </a:rPr>
              <a:t>X</a:t>
            </a:r>
            <a:r>
              <a:rPr lang="es-ES" sz="2800" baseline="-30000">
                <a:solidFill>
                  <a:srgbClr val="000000"/>
                </a:solidFill>
                <a:latin typeface="Times New Roman" pitchFamily="18" charset="0"/>
                <a:cs typeface="Times New Roman" pitchFamily="18" charset="0"/>
              </a:rPr>
              <a:t>7</a:t>
            </a:r>
            <a:r>
              <a:rPr lang="es-ES" sz="2800">
                <a:solidFill>
                  <a:srgbClr val="000000"/>
                </a:solidFill>
                <a:latin typeface="Times New Roman" pitchFamily="18" charset="0"/>
                <a:cs typeface="Times New Roman" pitchFamily="18" charset="0"/>
              </a:rPr>
              <a:t>: decisión de llevar o no el curso de Pronósticos</a:t>
            </a:r>
          </a:p>
        </p:txBody>
      </p:sp>
      <p:sp>
        <p:nvSpPr>
          <p:cNvPr id="69635" name="Rectangle 3"/>
          <p:cNvSpPr>
            <a:spLocks noChangeArrowheads="1"/>
          </p:cNvSpPr>
          <p:nvPr/>
        </p:nvSpPr>
        <p:spPr bwMode="auto">
          <a:xfrm>
            <a:off x="309563" y="115888"/>
            <a:ext cx="9402762" cy="720725"/>
          </a:xfrm>
          <a:prstGeom prst="rect">
            <a:avLst/>
          </a:prstGeom>
          <a:noFill/>
          <a:ln w="9525">
            <a:noFill/>
            <a:miter lim="800000"/>
            <a:headEnd/>
            <a:tailEnd/>
          </a:ln>
        </p:spPr>
        <p:txBody>
          <a:bodyPr anchor="b"/>
          <a:lstStyle/>
          <a:p>
            <a:pPr algn="ctr"/>
            <a:r>
              <a:rPr lang="es-ES" altLang="en-US" sz="4400">
                <a:solidFill>
                  <a:schemeClr val="tx2"/>
                </a:solidFill>
              </a:rPr>
              <a:t>Variables binarias (3)</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3 Marcador de número de diapositiva"/>
          <p:cNvSpPr>
            <a:spLocks noGrp="1"/>
          </p:cNvSpPr>
          <p:nvPr>
            <p:ph type="sldNum" sz="quarter" idx="12"/>
          </p:nvPr>
        </p:nvSpPr>
        <p:spPr>
          <a:noFill/>
        </p:spPr>
        <p:txBody>
          <a:bodyPr/>
          <a:lstStyle/>
          <a:p>
            <a:fld id="{18433210-4955-4FA3-BA1B-49188D2B1496}" type="slidenum">
              <a:rPr lang="es-ES" smtClean="0"/>
              <a:pPr/>
              <a:t>55</a:t>
            </a:fld>
            <a:endParaRPr lang="es-ES" smtClean="0"/>
          </a:p>
        </p:txBody>
      </p:sp>
      <p:sp>
        <p:nvSpPr>
          <p:cNvPr id="70658" name="Rectangle 2"/>
          <p:cNvSpPr>
            <a:spLocks noChangeArrowheads="1"/>
          </p:cNvSpPr>
          <p:nvPr/>
        </p:nvSpPr>
        <p:spPr bwMode="auto">
          <a:xfrm>
            <a:off x="428625" y="1052513"/>
            <a:ext cx="9047163" cy="5256212"/>
          </a:xfrm>
          <a:prstGeom prst="rect">
            <a:avLst/>
          </a:prstGeom>
          <a:solidFill>
            <a:srgbClr val="FFCC00"/>
          </a:solidFill>
          <a:ln w="9525">
            <a:noFill/>
            <a:miter lim="800000"/>
            <a:headEnd/>
            <a:tailEnd/>
          </a:ln>
        </p:spPr>
        <p:txBody>
          <a:bodyPr/>
          <a:lstStyle/>
          <a:p>
            <a:pPr>
              <a:lnSpc>
                <a:spcPct val="80000"/>
              </a:lnSpc>
              <a:spcBef>
                <a:spcPct val="20000"/>
              </a:spcBef>
            </a:pPr>
            <a:r>
              <a:rPr lang="es-ES" sz="2800" u="sng">
                <a:solidFill>
                  <a:srgbClr val="000000"/>
                </a:solidFill>
                <a:latin typeface="Times New Roman" pitchFamily="18" charset="0"/>
                <a:cs typeface="Times New Roman" pitchFamily="18" charset="0"/>
              </a:rPr>
              <a:t>Función objetivo</a:t>
            </a:r>
            <a:endParaRPr lang="es-ES" sz="2800">
              <a:solidFill>
                <a:srgbClr val="000000"/>
              </a:solidFill>
              <a:latin typeface="Times New Roman" pitchFamily="18" charset="0"/>
              <a:cs typeface="Times New Roman" pitchFamily="18" charset="0"/>
            </a:endParaRPr>
          </a:p>
          <a:p>
            <a:pPr>
              <a:lnSpc>
                <a:spcPct val="80000"/>
              </a:lnSpc>
              <a:spcBef>
                <a:spcPct val="20000"/>
              </a:spcBef>
            </a:pPr>
            <a:r>
              <a:rPr lang="es-ES" sz="2800">
                <a:solidFill>
                  <a:srgbClr val="000000"/>
                </a:solidFill>
                <a:latin typeface="Times New Roman" pitchFamily="18" charset="0"/>
                <a:cs typeface="Times New Roman" pitchFamily="18" charset="0"/>
              </a:rPr>
              <a:t>Minimizar el número de cursos a llevar</a:t>
            </a:r>
          </a:p>
          <a:p>
            <a:pPr>
              <a:lnSpc>
                <a:spcPct val="80000"/>
              </a:lnSpc>
              <a:spcBef>
                <a:spcPct val="20000"/>
              </a:spcBef>
            </a:pPr>
            <a:r>
              <a:rPr lang="es-ES" sz="2800">
                <a:solidFill>
                  <a:srgbClr val="000000"/>
                </a:solidFill>
                <a:latin typeface="Times New Roman" pitchFamily="18" charset="0"/>
                <a:cs typeface="Times New Roman" pitchFamily="18" charset="0"/>
              </a:rPr>
              <a:t>Minimizar Z = X</a:t>
            </a:r>
            <a:r>
              <a:rPr lang="es-ES" sz="2800" baseline="-30000">
                <a:solidFill>
                  <a:srgbClr val="000000"/>
                </a:solidFill>
                <a:latin typeface="Times New Roman" pitchFamily="18" charset="0"/>
                <a:cs typeface="Times New Roman" pitchFamily="18" charset="0"/>
              </a:rPr>
              <a:t>1</a:t>
            </a:r>
            <a:r>
              <a:rPr lang="es-ES" sz="2800">
                <a:solidFill>
                  <a:srgbClr val="000000"/>
                </a:solidFill>
                <a:latin typeface="Times New Roman" pitchFamily="18" charset="0"/>
                <a:cs typeface="Times New Roman" pitchFamily="18" charset="0"/>
              </a:rPr>
              <a:t> + X</a:t>
            </a:r>
            <a:r>
              <a:rPr lang="es-ES" sz="2800" baseline="-30000">
                <a:solidFill>
                  <a:srgbClr val="000000"/>
                </a:solidFill>
                <a:latin typeface="Times New Roman" pitchFamily="18" charset="0"/>
                <a:cs typeface="Times New Roman" pitchFamily="18" charset="0"/>
              </a:rPr>
              <a:t>2</a:t>
            </a:r>
            <a:r>
              <a:rPr lang="es-ES" sz="2800">
                <a:solidFill>
                  <a:srgbClr val="000000"/>
                </a:solidFill>
                <a:latin typeface="Times New Roman" pitchFamily="18" charset="0"/>
                <a:cs typeface="Times New Roman" pitchFamily="18" charset="0"/>
              </a:rPr>
              <a:t> + X</a:t>
            </a:r>
            <a:r>
              <a:rPr lang="es-ES" sz="2800" baseline="-30000">
                <a:solidFill>
                  <a:srgbClr val="000000"/>
                </a:solidFill>
                <a:latin typeface="Times New Roman" pitchFamily="18" charset="0"/>
                <a:cs typeface="Times New Roman" pitchFamily="18" charset="0"/>
              </a:rPr>
              <a:t>3</a:t>
            </a:r>
            <a:r>
              <a:rPr lang="es-ES" sz="2800">
                <a:solidFill>
                  <a:srgbClr val="000000"/>
                </a:solidFill>
                <a:latin typeface="Times New Roman" pitchFamily="18" charset="0"/>
                <a:cs typeface="Times New Roman" pitchFamily="18" charset="0"/>
              </a:rPr>
              <a:t> + X</a:t>
            </a:r>
            <a:r>
              <a:rPr lang="es-ES" sz="2800" baseline="-30000">
                <a:solidFill>
                  <a:srgbClr val="000000"/>
                </a:solidFill>
                <a:latin typeface="Times New Roman" pitchFamily="18" charset="0"/>
                <a:cs typeface="Times New Roman" pitchFamily="18" charset="0"/>
              </a:rPr>
              <a:t>4</a:t>
            </a:r>
            <a:r>
              <a:rPr lang="es-ES" sz="2800">
                <a:solidFill>
                  <a:srgbClr val="000000"/>
                </a:solidFill>
                <a:latin typeface="Times New Roman" pitchFamily="18" charset="0"/>
                <a:cs typeface="Times New Roman" pitchFamily="18" charset="0"/>
              </a:rPr>
              <a:t> + X</a:t>
            </a:r>
            <a:r>
              <a:rPr lang="es-ES" sz="2800" baseline="-30000">
                <a:solidFill>
                  <a:srgbClr val="000000"/>
                </a:solidFill>
                <a:latin typeface="Times New Roman" pitchFamily="18" charset="0"/>
                <a:cs typeface="Times New Roman" pitchFamily="18" charset="0"/>
              </a:rPr>
              <a:t>5</a:t>
            </a:r>
            <a:r>
              <a:rPr lang="es-ES" sz="2800">
                <a:solidFill>
                  <a:srgbClr val="000000"/>
                </a:solidFill>
                <a:latin typeface="Times New Roman" pitchFamily="18" charset="0"/>
                <a:cs typeface="Times New Roman" pitchFamily="18" charset="0"/>
              </a:rPr>
              <a:t> + X</a:t>
            </a:r>
            <a:r>
              <a:rPr lang="es-ES" sz="2800" baseline="-30000">
                <a:solidFill>
                  <a:srgbClr val="000000"/>
                </a:solidFill>
                <a:latin typeface="Times New Roman" pitchFamily="18" charset="0"/>
                <a:cs typeface="Times New Roman" pitchFamily="18" charset="0"/>
              </a:rPr>
              <a:t>6</a:t>
            </a:r>
            <a:r>
              <a:rPr lang="es-ES" sz="2800">
                <a:solidFill>
                  <a:srgbClr val="000000"/>
                </a:solidFill>
                <a:latin typeface="Times New Roman" pitchFamily="18" charset="0"/>
                <a:cs typeface="Times New Roman" pitchFamily="18" charset="0"/>
              </a:rPr>
              <a:t> + X</a:t>
            </a:r>
            <a:r>
              <a:rPr lang="es-ES" sz="2800" baseline="-30000">
                <a:solidFill>
                  <a:srgbClr val="000000"/>
                </a:solidFill>
                <a:latin typeface="Times New Roman" pitchFamily="18" charset="0"/>
                <a:cs typeface="Times New Roman" pitchFamily="18" charset="0"/>
              </a:rPr>
              <a:t>7</a:t>
            </a:r>
            <a:endParaRPr lang="es-ES" sz="2800" u="sng">
              <a:solidFill>
                <a:srgbClr val="000000"/>
              </a:solidFill>
              <a:latin typeface="Times New Roman" pitchFamily="18" charset="0"/>
              <a:cs typeface="Times New Roman" pitchFamily="18" charset="0"/>
            </a:endParaRPr>
          </a:p>
          <a:p>
            <a:pPr>
              <a:lnSpc>
                <a:spcPct val="80000"/>
              </a:lnSpc>
              <a:spcBef>
                <a:spcPct val="20000"/>
              </a:spcBef>
            </a:pPr>
            <a:r>
              <a:rPr lang="es-ES" sz="2800" u="sng">
                <a:solidFill>
                  <a:srgbClr val="000000"/>
                </a:solidFill>
                <a:latin typeface="Times New Roman" pitchFamily="18" charset="0"/>
                <a:cs typeface="Times New Roman" pitchFamily="18" charset="0"/>
              </a:rPr>
              <a:t>Restricciones</a:t>
            </a:r>
            <a:endParaRPr lang="es-ES" sz="2800">
              <a:solidFill>
                <a:srgbClr val="000000"/>
              </a:solidFill>
              <a:latin typeface="Times New Roman" pitchFamily="18" charset="0"/>
              <a:cs typeface="Times New Roman" pitchFamily="18" charset="0"/>
            </a:endParaRPr>
          </a:p>
          <a:p>
            <a:pPr>
              <a:lnSpc>
                <a:spcPct val="80000"/>
              </a:lnSpc>
              <a:spcBef>
                <a:spcPct val="20000"/>
              </a:spcBef>
            </a:pPr>
            <a:r>
              <a:rPr lang="es-ES" sz="2800">
                <a:solidFill>
                  <a:srgbClr val="000000"/>
                </a:solidFill>
                <a:latin typeface="Times New Roman" pitchFamily="18" charset="0"/>
                <a:cs typeface="Times New Roman" pitchFamily="18" charset="0"/>
              </a:rPr>
              <a:t>Cursos mínimos de matemáticas</a:t>
            </a:r>
          </a:p>
          <a:p>
            <a:pPr>
              <a:lnSpc>
                <a:spcPct val="80000"/>
              </a:lnSpc>
              <a:spcBef>
                <a:spcPct val="20000"/>
              </a:spcBef>
            </a:pPr>
            <a:r>
              <a:rPr lang="es-ES" sz="2800">
                <a:solidFill>
                  <a:srgbClr val="000000"/>
                </a:solidFill>
                <a:latin typeface="Times New Roman" pitchFamily="18" charset="0"/>
                <a:cs typeface="Times New Roman" pitchFamily="18" charset="0"/>
              </a:rPr>
              <a:t>X</a:t>
            </a:r>
            <a:r>
              <a:rPr lang="es-ES" sz="2800" baseline="-30000">
                <a:solidFill>
                  <a:srgbClr val="000000"/>
                </a:solidFill>
                <a:latin typeface="Times New Roman" pitchFamily="18" charset="0"/>
                <a:cs typeface="Times New Roman" pitchFamily="18" charset="0"/>
              </a:rPr>
              <a:t>1</a:t>
            </a:r>
            <a:r>
              <a:rPr lang="es-ES" sz="2800">
                <a:solidFill>
                  <a:srgbClr val="000000"/>
                </a:solidFill>
                <a:latin typeface="Times New Roman" pitchFamily="18" charset="0"/>
                <a:cs typeface="Times New Roman" pitchFamily="18" charset="0"/>
              </a:rPr>
              <a:t> + X</a:t>
            </a:r>
            <a:r>
              <a:rPr lang="es-ES" sz="2800" baseline="-30000">
                <a:solidFill>
                  <a:srgbClr val="000000"/>
                </a:solidFill>
                <a:latin typeface="Times New Roman" pitchFamily="18" charset="0"/>
                <a:cs typeface="Times New Roman" pitchFamily="18" charset="0"/>
              </a:rPr>
              <a:t>2</a:t>
            </a:r>
            <a:r>
              <a:rPr lang="es-ES" sz="2800">
                <a:solidFill>
                  <a:srgbClr val="000000"/>
                </a:solidFill>
                <a:latin typeface="Times New Roman" pitchFamily="18" charset="0"/>
                <a:cs typeface="Times New Roman" pitchFamily="18" charset="0"/>
              </a:rPr>
              <a:t> + X</a:t>
            </a:r>
            <a:r>
              <a:rPr lang="es-ES" sz="2800" baseline="-30000">
                <a:solidFill>
                  <a:srgbClr val="000000"/>
                </a:solidFill>
                <a:latin typeface="Times New Roman" pitchFamily="18" charset="0"/>
                <a:cs typeface="Times New Roman" pitchFamily="18" charset="0"/>
              </a:rPr>
              <a:t>3</a:t>
            </a:r>
            <a:r>
              <a:rPr lang="es-ES" sz="2800">
                <a:solidFill>
                  <a:srgbClr val="000000"/>
                </a:solidFill>
                <a:latin typeface="Times New Roman" pitchFamily="18" charset="0"/>
                <a:cs typeface="Times New Roman" pitchFamily="18" charset="0"/>
              </a:rPr>
              <a:t> + X</a:t>
            </a:r>
            <a:r>
              <a:rPr lang="es-ES" sz="2800" baseline="-30000">
                <a:solidFill>
                  <a:srgbClr val="000000"/>
                </a:solidFill>
                <a:latin typeface="Times New Roman" pitchFamily="18" charset="0"/>
                <a:cs typeface="Times New Roman" pitchFamily="18" charset="0"/>
              </a:rPr>
              <a:t>4</a:t>
            </a:r>
            <a:r>
              <a:rPr lang="es-ES" sz="2800">
                <a:solidFill>
                  <a:srgbClr val="000000"/>
                </a:solidFill>
                <a:latin typeface="Times New Roman" pitchFamily="18" charset="0"/>
                <a:cs typeface="Times New Roman" pitchFamily="18" charset="0"/>
              </a:rPr>
              <a:t> + X</a:t>
            </a:r>
            <a:r>
              <a:rPr lang="es-ES" sz="2800" baseline="-30000">
                <a:solidFill>
                  <a:srgbClr val="000000"/>
                </a:solidFill>
                <a:latin typeface="Times New Roman" pitchFamily="18" charset="0"/>
                <a:cs typeface="Times New Roman" pitchFamily="18" charset="0"/>
              </a:rPr>
              <a:t>7</a:t>
            </a:r>
            <a:r>
              <a:rPr lang="es-ES" sz="2800">
                <a:solidFill>
                  <a:srgbClr val="000000"/>
                </a:solidFill>
                <a:latin typeface="Times New Roman" pitchFamily="18" charset="0"/>
                <a:cs typeface="Times New Roman" pitchFamily="18" charset="0"/>
              </a:rPr>
              <a:t> </a:t>
            </a:r>
            <a:r>
              <a:rPr lang="es-ES" sz="2800">
                <a:solidFill>
                  <a:srgbClr val="000000"/>
                </a:solidFill>
                <a:latin typeface="Times New Roman" pitchFamily="18" charset="0"/>
                <a:ea typeface="Times New Roman" pitchFamily="18" charset="0"/>
                <a:cs typeface="Courier New" pitchFamily="49" charset="0"/>
                <a:sym typeface="Symbol" pitchFamily="18" charset="2"/>
              </a:rPr>
              <a:t></a:t>
            </a:r>
            <a:r>
              <a:rPr lang="es-ES" sz="2800">
                <a:solidFill>
                  <a:srgbClr val="000000"/>
                </a:solidFill>
                <a:latin typeface="Times New Roman" pitchFamily="18" charset="0"/>
                <a:cs typeface="Times New Roman" pitchFamily="18" charset="0"/>
              </a:rPr>
              <a:t> 2</a:t>
            </a:r>
          </a:p>
          <a:p>
            <a:pPr>
              <a:lnSpc>
                <a:spcPct val="80000"/>
              </a:lnSpc>
              <a:spcBef>
                <a:spcPct val="20000"/>
              </a:spcBef>
            </a:pPr>
            <a:r>
              <a:rPr lang="es-ES" sz="2800">
                <a:solidFill>
                  <a:srgbClr val="000000"/>
                </a:solidFill>
                <a:latin typeface="Times New Roman" pitchFamily="18" charset="0"/>
                <a:cs typeface="Times New Roman" pitchFamily="18" charset="0"/>
              </a:rPr>
              <a:t>Cursos mínimos de investigación de operaciones</a:t>
            </a:r>
          </a:p>
          <a:p>
            <a:pPr>
              <a:lnSpc>
                <a:spcPct val="80000"/>
              </a:lnSpc>
              <a:spcBef>
                <a:spcPct val="20000"/>
              </a:spcBef>
            </a:pPr>
            <a:r>
              <a:rPr lang="es-ES" sz="2800">
                <a:solidFill>
                  <a:srgbClr val="000000"/>
                </a:solidFill>
                <a:latin typeface="Times New Roman" pitchFamily="18" charset="0"/>
                <a:cs typeface="Times New Roman" pitchFamily="18" charset="0"/>
              </a:rPr>
              <a:t>X</a:t>
            </a:r>
            <a:r>
              <a:rPr lang="es-ES" sz="2800" baseline="-30000">
                <a:solidFill>
                  <a:srgbClr val="000000"/>
                </a:solidFill>
                <a:latin typeface="Times New Roman" pitchFamily="18" charset="0"/>
                <a:cs typeface="Times New Roman" pitchFamily="18" charset="0"/>
              </a:rPr>
              <a:t>2</a:t>
            </a:r>
            <a:r>
              <a:rPr lang="es-ES" sz="2800">
                <a:solidFill>
                  <a:srgbClr val="000000"/>
                </a:solidFill>
                <a:latin typeface="Times New Roman" pitchFamily="18" charset="0"/>
                <a:cs typeface="Times New Roman" pitchFamily="18" charset="0"/>
              </a:rPr>
              <a:t> + X</a:t>
            </a:r>
            <a:r>
              <a:rPr lang="es-ES" sz="2800" baseline="-30000">
                <a:solidFill>
                  <a:srgbClr val="000000"/>
                </a:solidFill>
                <a:latin typeface="Times New Roman" pitchFamily="18" charset="0"/>
                <a:cs typeface="Times New Roman" pitchFamily="18" charset="0"/>
              </a:rPr>
              <a:t>4</a:t>
            </a:r>
            <a:r>
              <a:rPr lang="es-ES" sz="2800">
                <a:solidFill>
                  <a:srgbClr val="000000"/>
                </a:solidFill>
                <a:latin typeface="Times New Roman" pitchFamily="18" charset="0"/>
                <a:cs typeface="Times New Roman" pitchFamily="18" charset="0"/>
              </a:rPr>
              <a:t> + X</a:t>
            </a:r>
            <a:r>
              <a:rPr lang="es-ES" sz="2800" baseline="-30000">
                <a:solidFill>
                  <a:srgbClr val="000000"/>
                </a:solidFill>
                <a:latin typeface="Times New Roman" pitchFamily="18" charset="0"/>
                <a:cs typeface="Times New Roman" pitchFamily="18" charset="0"/>
              </a:rPr>
              <a:t>5</a:t>
            </a:r>
            <a:r>
              <a:rPr lang="es-ES" sz="2800">
                <a:solidFill>
                  <a:srgbClr val="000000"/>
                </a:solidFill>
                <a:latin typeface="Times New Roman" pitchFamily="18" charset="0"/>
                <a:cs typeface="Times New Roman" pitchFamily="18" charset="0"/>
              </a:rPr>
              <a:t> + X</a:t>
            </a:r>
            <a:r>
              <a:rPr lang="es-ES" sz="2800" baseline="-30000">
                <a:solidFill>
                  <a:srgbClr val="000000"/>
                </a:solidFill>
                <a:latin typeface="Times New Roman" pitchFamily="18" charset="0"/>
                <a:cs typeface="Times New Roman" pitchFamily="18" charset="0"/>
              </a:rPr>
              <a:t>7</a:t>
            </a:r>
            <a:r>
              <a:rPr lang="es-ES" sz="2800">
                <a:solidFill>
                  <a:srgbClr val="000000"/>
                </a:solidFill>
                <a:latin typeface="Times New Roman" pitchFamily="18" charset="0"/>
                <a:cs typeface="Times New Roman" pitchFamily="18" charset="0"/>
              </a:rPr>
              <a:t> </a:t>
            </a:r>
            <a:r>
              <a:rPr lang="es-ES" sz="2800">
                <a:solidFill>
                  <a:srgbClr val="000000"/>
                </a:solidFill>
                <a:latin typeface="Times New Roman" pitchFamily="18" charset="0"/>
                <a:cs typeface="Times New Roman" pitchFamily="18" charset="0"/>
                <a:sym typeface="Symbol" pitchFamily="18" charset="2"/>
              </a:rPr>
              <a:t></a:t>
            </a:r>
            <a:r>
              <a:rPr lang="es-ES" sz="2800">
                <a:solidFill>
                  <a:srgbClr val="000000"/>
                </a:solidFill>
                <a:latin typeface="Times New Roman" pitchFamily="18" charset="0"/>
                <a:cs typeface="Times New Roman" pitchFamily="18" charset="0"/>
              </a:rPr>
              <a:t> 2</a:t>
            </a:r>
          </a:p>
          <a:p>
            <a:pPr>
              <a:lnSpc>
                <a:spcPct val="80000"/>
              </a:lnSpc>
              <a:spcBef>
                <a:spcPct val="20000"/>
              </a:spcBef>
            </a:pPr>
            <a:r>
              <a:rPr lang="es-ES" sz="2800">
                <a:solidFill>
                  <a:srgbClr val="000000"/>
                </a:solidFill>
                <a:latin typeface="Times New Roman" pitchFamily="18" charset="0"/>
                <a:cs typeface="Times New Roman" pitchFamily="18" charset="0"/>
              </a:rPr>
              <a:t>Cursos mínimos de computación</a:t>
            </a:r>
          </a:p>
          <a:p>
            <a:pPr>
              <a:lnSpc>
                <a:spcPct val="80000"/>
              </a:lnSpc>
              <a:spcBef>
                <a:spcPct val="20000"/>
              </a:spcBef>
            </a:pPr>
            <a:r>
              <a:rPr lang="es-ES" sz="2800">
                <a:solidFill>
                  <a:srgbClr val="000000"/>
                </a:solidFill>
                <a:latin typeface="Times New Roman" pitchFamily="18" charset="0"/>
                <a:cs typeface="Times New Roman" pitchFamily="18" charset="0"/>
              </a:rPr>
              <a:t>X</a:t>
            </a:r>
            <a:r>
              <a:rPr lang="es-ES" sz="2800" baseline="-30000">
                <a:solidFill>
                  <a:srgbClr val="000000"/>
                </a:solidFill>
                <a:latin typeface="Times New Roman" pitchFamily="18" charset="0"/>
                <a:cs typeface="Times New Roman" pitchFamily="18" charset="0"/>
              </a:rPr>
              <a:t>3</a:t>
            </a:r>
            <a:r>
              <a:rPr lang="es-ES" sz="2800">
                <a:solidFill>
                  <a:srgbClr val="000000"/>
                </a:solidFill>
                <a:latin typeface="Times New Roman" pitchFamily="18" charset="0"/>
                <a:cs typeface="Times New Roman" pitchFamily="18" charset="0"/>
              </a:rPr>
              <a:t> + X</a:t>
            </a:r>
            <a:r>
              <a:rPr lang="es-ES" sz="2800" baseline="-30000">
                <a:solidFill>
                  <a:srgbClr val="000000"/>
                </a:solidFill>
                <a:latin typeface="Times New Roman" pitchFamily="18" charset="0"/>
                <a:cs typeface="Times New Roman" pitchFamily="18" charset="0"/>
              </a:rPr>
              <a:t>5</a:t>
            </a:r>
            <a:r>
              <a:rPr lang="es-ES" sz="2800">
                <a:solidFill>
                  <a:srgbClr val="000000"/>
                </a:solidFill>
                <a:latin typeface="Times New Roman" pitchFamily="18" charset="0"/>
                <a:cs typeface="Times New Roman" pitchFamily="18" charset="0"/>
              </a:rPr>
              <a:t> + X</a:t>
            </a:r>
            <a:r>
              <a:rPr lang="es-ES" sz="2800" baseline="-30000">
                <a:solidFill>
                  <a:srgbClr val="000000"/>
                </a:solidFill>
                <a:latin typeface="Times New Roman" pitchFamily="18" charset="0"/>
                <a:cs typeface="Times New Roman" pitchFamily="18" charset="0"/>
              </a:rPr>
              <a:t>6</a:t>
            </a:r>
            <a:r>
              <a:rPr lang="es-ES" sz="2800">
                <a:solidFill>
                  <a:srgbClr val="000000"/>
                </a:solidFill>
                <a:latin typeface="Times New Roman" pitchFamily="18" charset="0"/>
                <a:cs typeface="Times New Roman" pitchFamily="18" charset="0"/>
              </a:rPr>
              <a:t> </a:t>
            </a:r>
            <a:r>
              <a:rPr lang="es-ES" sz="2800">
                <a:solidFill>
                  <a:srgbClr val="000000"/>
                </a:solidFill>
                <a:latin typeface="Times New Roman" pitchFamily="18" charset="0"/>
                <a:cs typeface="Times New Roman" pitchFamily="18" charset="0"/>
                <a:sym typeface="Symbol" pitchFamily="18" charset="2"/>
              </a:rPr>
              <a:t></a:t>
            </a:r>
            <a:r>
              <a:rPr lang="es-ES" sz="2800">
                <a:solidFill>
                  <a:srgbClr val="000000"/>
                </a:solidFill>
                <a:latin typeface="Times New Roman" pitchFamily="18" charset="0"/>
                <a:cs typeface="Times New Roman" pitchFamily="18" charset="0"/>
              </a:rPr>
              <a:t> 2</a:t>
            </a:r>
          </a:p>
          <a:p>
            <a:pPr>
              <a:lnSpc>
                <a:spcPct val="80000"/>
              </a:lnSpc>
              <a:spcBef>
                <a:spcPct val="20000"/>
              </a:spcBef>
            </a:pPr>
            <a:r>
              <a:rPr lang="es-ES" sz="2800">
                <a:solidFill>
                  <a:srgbClr val="000000"/>
                </a:solidFill>
                <a:latin typeface="Times New Roman" pitchFamily="18" charset="0"/>
                <a:cs typeface="Times New Roman" pitchFamily="18" charset="0"/>
              </a:rPr>
              <a:t>Cálculo es requisito para Estadística para Administración</a:t>
            </a:r>
          </a:p>
          <a:p>
            <a:pPr>
              <a:lnSpc>
                <a:spcPct val="80000"/>
              </a:lnSpc>
              <a:spcBef>
                <a:spcPct val="20000"/>
              </a:spcBef>
            </a:pPr>
            <a:r>
              <a:rPr lang="es-ES" sz="2800">
                <a:solidFill>
                  <a:srgbClr val="000000"/>
                </a:solidFill>
                <a:latin typeface="Times New Roman" pitchFamily="18" charset="0"/>
                <a:cs typeface="Times New Roman" pitchFamily="18" charset="0"/>
              </a:rPr>
              <a:t>X</a:t>
            </a:r>
            <a:r>
              <a:rPr lang="es-ES" sz="2800" baseline="-30000">
                <a:solidFill>
                  <a:srgbClr val="000000"/>
                </a:solidFill>
                <a:latin typeface="Times New Roman" pitchFamily="18" charset="0"/>
                <a:cs typeface="Times New Roman" pitchFamily="18" charset="0"/>
              </a:rPr>
              <a:t>4</a:t>
            </a:r>
            <a:r>
              <a:rPr lang="es-ES" sz="2800">
                <a:solidFill>
                  <a:srgbClr val="000000"/>
                </a:solidFill>
                <a:latin typeface="Times New Roman" pitchFamily="18" charset="0"/>
                <a:cs typeface="Times New Roman" pitchFamily="18" charset="0"/>
              </a:rPr>
              <a:t>– X</a:t>
            </a:r>
            <a:r>
              <a:rPr lang="es-ES" sz="2800" baseline="-30000">
                <a:solidFill>
                  <a:srgbClr val="000000"/>
                </a:solidFill>
                <a:latin typeface="Times New Roman" pitchFamily="18" charset="0"/>
                <a:cs typeface="Times New Roman" pitchFamily="18" charset="0"/>
              </a:rPr>
              <a:t>1</a:t>
            </a:r>
            <a:r>
              <a:rPr lang="es-ES" sz="2800">
                <a:solidFill>
                  <a:srgbClr val="000000"/>
                </a:solidFill>
                <a:latin typeface="Times New Roman" pitchFamily="18" charset="0"/>
                <a:cs typeface="Times New Roman" pitchFamily="18" charset="0"/>
              </a:rPr>
              <a:t> </a:t>
            </a:r>
            <a:r>
              <a:rPr lang="es-ES" sz="2800">
                <a:solidFill>
                  <a:srgbClr val="000000"/>
                </a:solidFill>
                <a:latin typeface="Times New Roman" pitchFamily="18" charset="0"/>
                <a:cs typeface="Times New Roman" pitchFamily="18" charset="0"/>
                <a:sym typeface="Symbol" pitchFamily="18" charset="2"/>
              </a:rPr>
              <a:t></a:t>
            </a:r>
            <a:r>
              <a:rPr lang="es-ES" sz="2800">
                <a:solidFill>
                  <a:srgbClr val="000000"/>
                </a:solidFill>
                <a:latin typeface="Times New Roman" pitchFamily="18" charset="0"/>
                <a:cs typeface="Times New Roman" pitchFamily="18" charset="0"/>
              </a:rPr>
              <a:t> 0</a:t>
            </a:r>
          </a:p>
        </p:txBody>
      </p:sp>
      <p:sp>
        <p:nvSpPr>
          <p:cNvPr id="70659" name="Rectangle 3"/>
          <p:cNvSpPr>
            <a:spLocks noChangeArrowheads="1"/>
          </p:cNvSpPr>
          <p:nvPr/>
        </p:nvSpPr>
        <p:spPr bwMode="auto">
          <a:xfrm>
            <a:off x="309563" y="115888"/>
            <a:ext cx="9402762" cy="720725"/>
          </a:xfrm>
          <a:prstGeom prst="rect">
            <a:avLst/>
          </a:prstGeom>
          <a:noFill/>
          <a:ln w="9525">
            <a:noFill/>
            <a:miter lim="800000"/>
            <a:headEnd/>
            <a:tailEnd/>
          </a:ln>
        </p:spPr>
        <p:txBody>
          <a:bodyPr anchor="b"/>
          <a:lstStyle/>
          <a:p>
            <a:pPr algn="ctr"/>
            <a:r>
              <a:rPr lang="es-ES" altLang="en-US" sz="4400">
                <a:solidFill>
                  <a:schemeClr val="tx2"/>
                </a:solidFill>
              </a:rPr>
              <a:t>Variables binarias (4)</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3 Marcador de número de diapositiva"/>
          <p:cNvSpPr>
            <a:spLocks noGrp="1"/>
          </p:cNvSpPr>
          <p:nvPr>
            <p:ph type="sldNum" sz="quarter" idx="12"/>
          </p:nvPr>
        </p:nvSpPr>
        <p:spPr>
          <a:noFill/>
        </p:spPr>
        <p:txBody>
          <a:bodyPr/>
          <a:lstStyle/>
          <a:p>
            <a:fld id="{E4E020A8-BA3C-4A72-967F-DE191FE51E54}" type="slidenum">
              <a:rPr lang="es-ES" smtClean="0"/>
              <a:pPr/>
              <a:t>56</a:t>
            </a:fld>
            <a:endParaRPr lang="es-ES" smtClean="0"/>
          </a:p>
        </p:txBody>
      </p:sp>
      <p:sp>
        <p:nvSpPr>
          <p:cNvPr id="71682" name="Rectangle 2"/>
          <p:cNvSpPr>
            <a:spLocks noChangeArrowheads="1"/>
          </p:cNvSpPr>
          <p:nvPr/>
        </p:nvSpPr>
        <p:spPr bwMode="auto">
          <a:xfrm>
            <a:off x="428625" y="1052513"/>
            <a:ext cx="9047163" cy="4608512"/>
          </a:xfrm>
          <a:prstGeom prst="rect">
            <a:avLst/>
          </a:prstGeom>
          <a:solidFill>
            <a:srgbClr val="FFCC00"/>
          </a:solidFill>
          <a:ln w="9525">
            <a:noFill/>
            <a:miter lim="800000"/>
            <a:headEnd/>
            <a:tailEnd/>
          </a:ln>
        </p:spPr>
        <p:txBody>
          <a:bodyPr/>
          <a:lstStyle/>
          <a:p>
            <a:pPr>
              <a:lnSpc>
                <a:spcPct val="80000"/>
              </a:lnSpc>
              <a:spcBef>
                <a:spcPct val="20000"/>
              </a:spcBef>
            </a:pPr>
            <a:r>
              <a:rPr lang="es-ES" sz="2800" u="sng">
                <a:solidFill>
                  <a:srgbClr val="000000"/>
                </a:solidFill>
                <a:latin typeface="Times New Roman" pitchFamily="18" charset="0"/>
                <a:cs typeface="Times New Roman" pitchFamily="18" charset="0"/>
              </a:rPr>
              <a:t>Restricciones (continuación)</a:t>
            </a:r>
            <a:endParaRPr lang="es-ES" sz="2800">
              <a:solidFill>
                <a:srgbClr val="000000"/>
              </a:solidFill>
              <a:latin typeface="Times New Roman" pitchFamily="18" charset="0"/>
              <a:cs typeface="Times New Roman" pitchFamily="18" charset="0"/>
            </a:endParaRPr>
          </a:p>
          <a:p>
            <a:pPr>
              <a:lnSpc>
                <a:spcPct val="80000"/>
              </a:lnSpc>
              <a:spcBef>
                <a:spcPct val="20000"/>
              </a:spcBef>
            </a:pPr>
            <a:r>
              <a:rPr lang="es-ES" sz="2800">
                <a:solidFill>
                  <a:srgbClr val="000000"/>
                </a:solidFill>
                <a:latin typeface="Times New Roman" pitchFamily="18" charset="0"/>
                <a:cs typeface="Times New Roman" pitchFamily="18" charset="0"/>
              </a:rPr>
              <a:t>Introducción a la Programación de Computadoras es requisito para Simulación por Computadora</a:t>
            </a:r>
          </a:p>
          <a:p>
            <a:pPr>
              <a:lnSpc>
                <a:spcPct val="80000"/>
              </a:lnSpc>
              <a:spcBef>
                <a:spcPct val="20000"/>
              </a:spcBef>
            </a:pPr>
            <a:r>
              <a:rPr lang="es-ES" sz="2800">
                <a:solidFill>
                  <a:srgbClr val="000000"/>
                </a:solidFill>
                <a:latin typeface="Times New Roman" pitchFamily="18" charset="0"/>
                <a:cs typeface="Times New Roman" pitchFamily="18" charset="0"/>
              </a:rPr>
              <a:t>X</a:t>
            </a:r>
            <a:r>
              <a:rPr lang="es-ES" sz="2800" baseline="-30000">
                <a:solidFill>
                  <a:srgbClr val="000000"/>
                </a:solidFill>
                <a:latin typeface="Times New Roman" pitchFamily="18" charset="0"/>
                <a:cs typeface="Times New Roman" pitchFamily="18" charset="0"/>
              </a:rPr>
              <a:t>5</a:t>
            </a:r>
            <a:r>
              <a:rPr lang="es-ES" sz="2800">
                <a:solidFill>
                  <a:srgbClr val="000000"/>
                </a:solidFill>
                <a:latin typeface="Times New Roman" pitchFamily="18" charset="0"/>
                <a:cs typeface="Times New Roman" pitchFamily="18" charset="0"/>
              </a:rPr>
              <a:t> – X</a:t>
            </a:r>
            <a:r>
              <a:rPr lang="es-ES" sz="2800" baseline="-30000">
                <a:solidFill>
                  <a:srgbClr val="000000"/>
                </a:solidFill>
                <a:latin typeface="Times New Roman" pitchFamily="18" charset="0"/>
                <a:cs typeface="Times New Roman" pitchFamily="18" charset="0"/>
              </a:rPr>
              <a:t>6</a:t>
            </a:r>
            <a:r>
              <a:rPr lang="es-ES" sz="2800">
                <a:solidFill>
                  <a:srgbClr val="000000"/>
                </a:solidFill>
                <a:latin typeface="Times New Roman" pitchFamily="18" charset="0"/>
                <a:cs typeface="Times New Roman" pitchFamily="18" charset="0"/>
              </a:rPr>
              <a:t> </a:t>
            </a:r>
            <a:r>
              <a:rPr lang="es-ES" sz="2800">
                <a:solidFill>
                  <a:srgbClr val="000000"/>
                </a:solidFill>
                <a:latin typeface="Times New Roman" pitchFamily="18" charset="0"/>
                <a:ea typeface="Times New Roman" pitchFamily="18" charset="0"/>
                <a:cs typeface="Courier New" pitchFamily="49" charset="0"/>
                <a:sym typeface="Symbol" pitchFamily="18" charset="2"/>
              </a:rPr>
              <a:t></a:t>
            </a:r>
            <a:r>
              <a:rPr lang="es-ES" sz="2800">
                <a:solidFill>
                  <a:srgbClr val="000000"/>
                </a:solidFill>
                <a:latin typeface="Times New Roman" pitchFamily="18" charset="0"/>
                <a:cs typeface="Times New Roman" pitchFamily="18" charset="0"/>
              </a:rPr>
              <a:t> 0</a:t>
            </a:r>
          </a:p>
          <a:p>
            <a:pPr>
              <a:lnSpc>
                <a:spcPct val="80000"/>
              </a:lnSpc>
              <a:spcBef>
                <a:spcPct val="20000"/>
              </a:spcBef>
            </a:pPr>
            <a:r>
              <a:rPr lang="es-ES" sz="2800">
                <a:solidFill>
                  <a:srgbClr val="000000"/>
                </a:solidFill>
                <a:latin typeface="Times New Roman" pitchFamily="18" charset="0"/>
                <a:cs typeface="Times New Roman" pitchFamily="18" charset="0"/>
              </a:rPr>
              <a:t>Introducción a la Programación de Computadoras es requisito para  Estructura de Datos</a:t>
            </a:r>
          </a:p>
          <a:p>
            <a:pPr>
              <a:lnSpc>
                <a:spcPct val="80000"/>
              </a:lnSpc>
              <a:spcBef>
                <a:spcPct val="20000"/>
              </a:spcBef>
            </a:pPr>
            <a:r>
              <a:rPr lang="es-ES" sz="2800">
                <a:solidFill>
                  <a:srgbClr val="000000"/>
                </a:solidFill>
                <a:latin typeface="Times New Roman" pitchFamily="18" charset="0"/>
                <a:cs typeface="Times New Roman" pitchFamily="18" charset="0"/>
              </a:rPr>
              <a:t>X</a:t>
            </a:r>
            <a:r>
              <a:rPr lang="es-ES" sz="2800" baseline="-30000">
                <a:solidFill>
                  <a:srgbClr val="000000"/>
                </a:solidFill>
                <a:latin typeface="Times New Roman" pitchFamily="18" charset="0"/>
                <a:cs typeface="Times New Roman" pitchFamily="18" charset="0"/>
              </a:rPr>
              <a:t>3</a:t>
            </a:r>
            <a:r>
              <a:rPr lang="es-ES" sz="2800">
                <a:solidFill>
                  <a:srgbClr val="000000"/>
                </a:solidFill>
                <a:latin typeface="Times New Roman" pitchFamily="18" charset="0"/>
                <a:cs typeface="Times New Roman" pitchFamily="18" charset="0"/>
              </a:rPr>
              <a:t> – X</a:t>
            </a:r>
            <a:r>
              <a:rPr lang="es-ES" sz="2800" baseline="-30000">
                <a:solidFill>
                  <a:srgbClr val="000000"/>
                </a:solidFill>
                <a:latin typeface="Times New Roman" pitchFamily="18" charset="0"/>
                <a:cs typeface="Times New Roman" pitchFamily="18" charset="0"/>
              </a:rPr>
              <a:t>6</a:t>
            </a:r>
            <a:r>
              <a:rPr lang="es-ES" sz="2800">
                <a:solidFill>
                  <a:srgbClr val="000000"/>
                </a:solidFill>
                <a:latin typeface="Times New Roman" pitchFamily="18" charset="0"/>
                <a:cs typeface="Times New Roman" pitchFamily="18" charset="0"/>
              </a:rPr>
              <a:t> </a:t>
            </a:r>
            <a:r>
              <a:rPr lang="es-ES" sz="2800">
                <a:solidFill>
                  <a:srgbClr val="000000"/>
                </a:solidFill>
                <a:latin typeface="Times New Roman" pitchFamily="18" charset="0"/>
                <a:cs typeface="Times New Roman" pitchFamily="18" charset="0"/>
                <a:sym typeface="Symbol" pitchFamily="18" charset="2"/>
              </a:rPr>
              <a:t></a:t>
            </a:r>
            <a:r>
              <a:rPr lang="es-ES" sz="2800">
                <a:solidFill>
                  <a:srgbClr val="000000"/>
                </a:solidFill>
                <a:latin typeface="Times New Roman" pitchFamily="18" charset="0"/>
                <a:cs typeface="Times New Roman" pitchFamily="18" charset="0"/>
              </a:rPr>
              <a:t> 0</a:t>
            </a:r>
          </a:p>
          <a:p>
            <a:pPr>
              <a:lnSpc>
                <a:spcPct val="80000"/>
              </a:lnSpc>
              <a:spcBef>
                <a:spcPct val="20000"/>
              </a:spcBef>
            </a:pPr>
            <a:r>
              <a:rPr lang="es-ES" sz="2800">
                <a:solidFill>
                  <a:srgbClr val="000000"/>
                </a:solidFill>
                <a:latin typeface="Times New Roman" pitchFamily="18" charset="0"/>
                <a:cs typeface="Times New Roman" pitchFamily="18" charset="0"/>
              </a:rPr>
              <a:t>Estadística para Administración es requisito para Pronósticos</a:t>
            </a:r>
          </a:p>
          <a:p>
            <a:pPr>
              <a:lnSpc>
                <a:spcPct val="80000"/>
              </a:lnSpc>
              <a:spcBef>
                <a:spcPct val="20000"/>
              </a:spcBef>
            </a:pPr>
            <a:r>
              <a:rPr lang="es-ES" sz="2800">
                <a:solidFill>
                  <a:srgbClr val="000000"/>
                </a:solidFill>
                <a:latin typeface="Times New Roman" pitchFamily="18" charset="0"/>
                <a:cs typeface="Times New Roman" pitchFamily="18" charset="0"/>
              </a:rPr>
              <a:t>X</a:t>
            </a:r>
            <a:r>
              <a:rPr lang="es-ES" sz="2800" baseline="-30000">
                <a:solidFill>
                  <a:srgbClr val="000000"/>
                </a:solidFill>
                <a:latin typeface="Times New Roman" pitchFamily="18" charset="0"/>
                <a:cs typeface="Times New Roman" pitchFamily="18" charset="0"/>
              </a:rPr>
              <a:t>7</a:t>
            </a:r>
            <a:r>
              <a:rPr lang="es-ES" sz="2800">
                <a:solidFill>
                  <a:srgbClr val="000000"/>
                </a:solidFill>
                <a:latin typeface="Times New Roman" pitchFamily="18" charset="0"/>
                <a:cs typeface="Times New Roman" pitchFamily="18" charset="0"/>
              </a:rPr>
              <a:t> – X</a:t>
            </a:r>
            <a:r>
              <a:rPr lang="es-ES" sz="2800" baseline="-30000">
                <a:solidFill>
                  <a:srgbClr val="000000"/>
                </a:solidFill>
                <a:latin typeface="Times New Roman" pitchFamily="18" charset="0"/>
                <a:cs typeface="Times New Roman" pitchFamily="18" charset="0"/>
              </a:rPr>
              <a:t>4</a:t>
            </a:r>
            <a:r>
              <a:rPr lang="es-ES" sz="2800">
                <a:solidFill>
                  <a:srgbClr val="000000"/>
                </a:solidFill>
                <a:latin typeface="Times New Roman" pitchFamily="18" charset="0"/>
                <a:cs typeface="Times New Roman" pitchFamily="18" charset="0"/>
              </a:rPr>
              <a:t> </a:t>
            </a:r>
            <a:r>
              <a:rPr lang="es-ES" sz="2800">
                <a:solidFill>
                  <a:srgbClr val="000000"/>
                </a:solidFill>
                <a:latin typeface="Times New Roman" pitchFamily="18" charset="0"/>
                <a:cs typeface="Times New Roman" pitchFamily="18" charset="0"/>
                <a:sym typeface="Symbol" pitchFamily="18" charset="2"/>
              </a:rPr>
              <a:t></a:t>
            </a:r>
            <a:r>
              <a:rPr lang="es-ES" sz="2800">
                <a:solidFill>
                  <a:srgbClr val="000000"/>
                </a:solidFill>
                <a:latin typeface="Times New Roman" pitchFamily="18" charset="0"/>
                <a:cs typeface="Times New Roman" pitchFamily="18" charset="0"/>
              </a:rPr>
              <a:t> 0</a:t>
            </a:r>
            <a:endParaRPr lang="es-ES" sz="2800" u="sng">
              <a:solidFill>
                <a:srgbClr val="000000"/>
              </a:solidFill>
              <a:latin typeface="Times New Roman" pitchFamily="18" charset="0"/>
              <a:cs typeface="Times New Roman" pitchFamily="18" charset="0"/>
            </a:endParaRPr>
          </a:p>
          <a:p>
            <a:pPr>
              <a:lnSpc>
                <a:spcPct val="80000"/>
              </a:lnSpc>
              <a:spcBef>
                <a:spcPct val="20000"/>
              </a:spcBef>
            </a:pPr>
            <a:r>
              <a:rPr lang="es-ES" sz="2800" u="sng">
                <a:solidFill>
                  <a:srgbClr val="000000"/>
                </a:solidFill>
                <a:latin typeface="Times New Roman" pitchFamily="18" charset="0"/>
                <a:cs typeface="Times New Roman" pitchFamily="18" charset="0"/>
              </a:rPr>
              <a:t>Rango de existencia</a:t>
            </a:r>
            <a:endParaRPr lang="es-ES" sz="2800">
              <a:solidFill>
                <a:srgbClr val="000000"/>
              </a:solidFill>
              <a:latin typeface="Times New Roman" pitchFamily="18" charset="0"/>
              <a:cs typeface="Times New Roman" pitchFamily="18" charset="0"/>
            </a:endParaRPr>
          </a:p>
          <a:p>
            <a:pPr>
              <a:lnSpc>
                <a:spcPct val="80000"/>
              </a:lnSpc>
              <a:spcBef>
                <a:spcPct val="20000"/>
              </a:spcBef>
            </a:pPr>
            <a:r>
              <a:rPr lang="es-ES" sz="2800">
                <a:solidFill>
                  <a:srgbClr val="000000"/>
                </a:solidFill>
                <a:latin typeface="Times New Roman" pitchFamily="18" charset="0"/>
                <a:cs typeface="Times New Roman" pitchFamily="18" charset="0"/>
              </a:rPr>
              <a:t>X</a:t>
            </a:r>
            <a:r>
              <a:rPr lang="es-ES" sz="2800" baseline="-30000">
                <a:solidFill>
                  <a:srgbClr val="000000"/>
                </a:solidFill>
                <a:latin typeface="Times New Roman" pitchFamily="18" charset="0"/>
                <a:cs typeface="Times New Roman" pitchFamily="18" charset="0"/>
              </a:rPr>
              <a:t>j</a:t>
            </a:r>
            <a:r>
              <a:rPr lang="es-ES" sz="2800">
                <a:solidFill>
                  <a:srgbClr val="000000"/>
                </a:solidFill>
                <a:latin typeface="Times New Roman" pitchFamily="18" charset="0"/>
                <a:cs typeface="Times New Roman" pitchFamily="18" charset="0"/>
              </a:rPr>
              <a:t> = 0 ó 1</a:t>
            </a:r>
          </a:p>
        </p:txBody>
      </p:sp>
      <p:sp>
        <p:nvSpPr>
          <p:cNvPr id="71683" name="Rectangle 3"/>
          <p:cNvSpPr>
            <a:spLocks noChangeArrowheads="1"/>
          </p:cNvSpPr>
          <p:nvPr/>
        </p:nvSpPr>
        <p:spPr bwMode="auto">
          <a:xfrm>
            <a:off x="309563" y="115888"/>
            <a:ext cx="9402762" cy="720725"/>
          </a:xfrm>
          <a:prstGeom prst="rect">
            <a:avLst/>
          </a:prstGeom>
          <a:noFill/>
          <a:ln w="9525">
            <a:noFill/>
            <a:miter lim="800000"/>
            <a:headEnd/>
            <a:tailEnd/>
          </a:ln>
        </p:spPr>
        <p:txBody>
          <a:bodyPr anchor="b"/>
          <a:lstStyle/>
          <a:p>
            <a:pPr algn="ctr"/>
            <a:r>
              <a:rPr lang="es-ES" altLang="en-US" sz="4400">
                <a:solidFill>
                  <a:schemeClr val="tx2"/>
                </a:solidFill>
              </a:rPr>
              <a:t>Variables binarias (5)</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3 Marcador de número de diapositiva"/>
          <p:cNvSpPr>
            <a:spLocks noGrp="1"/>
          </p:cNvSpPr>
          <p:nvPr>
            <p:ph type="sldNum" sz="quarter" idx="12"/>
          </p:nvPr>
        </p:nvSpPr>
        <p:spPr>
          <a:noFill/>
        </p:spPr>
        <p:txBody>
          <a:bodyPr/>
          <a:lstStyle/>
          <a:p>
            <a:fld id="{5E1F40DC-2C5A-4011-A6CB-EE82710CD59D}" type="slidenum">
              <a:rPr lang="es-ES" smtClean="0"/>
              <a:pPr/>
              <a:t>57</a:t>
            </a:fld>
            <a:endParaRPr lang="es-ES" smtClean="0"/>
          </a:p>
        </p:txBody>
      </p:sp>
      <p:sp>
        <p:nvSpPr>
          <p:cNvPr id="72706" name="Rectangle 3"/>
          <p:cNvSpPr>
            <a:spLocks noChangeArrowheads="1"/>
          </p:cNvSpPr>
          <p:nvPr/>
        </p:nvSpPr>
        <p:spPr bwMode="auto">
          <a:xfrm>
            <a:off x="309563" y="115888"/>
            <a:ext cx="9402762" cy="720725"/>
          </a:xfrm>
          <a:prstGeom prst="rect">
            <a:avLst/>
          </a:prstGeom>
          <a:noFill/>
          <a:ln w="9525">
            <a:noFill/>
            <a:miter lim="800000"/>
            <a:headEnd/>
            <a:tailEnd/>
          </a:ln>
        </p:spPr>
        <p:txBody>
          <a:bodyPr anchor="b"/>
          <a:lstStyle/>
          <a:p>
            <a:pPr algn="ctr"/>
            <a:r>
              <a:rPr lang="es-ES" altLang="en-US" sz="4400">
                <a:solidFill>
                  <a:schemeClr val="tx2"/>
                </a:solidFill>
              </a:rPr>
              <a:t>Variables binarias (6)</a:t>
            </a:r>
          </a:p>
        </p:txBody>
      </p:sp>
      <p:sp>
        <p:nvSpPr>
          <p:cNvPr id="72707" name="Text Box 4"/>
          <p:cNvSpPr txBox="1">
            <a:spLocks noChangeArrowheads="1"/>
          </p:cNvSpPr>
          <p:nvPr/>
        </p:nvSpPr>
        <p:spPr bwMode="auto">
          <a:xfrm>
            <a:off x="271463" y="1712913"/>
            <a:ext cx="9283700" cy="3444875"/>
          </a:xfrm>
          <a:prstGeom prst="rect">
            <a:avLst/>
          </a:prstGeom>
          <a:solidFill>
            <a:srgbClr val="FF99CC"/>
          </a:solidFill>
          <a:ln w="9525">
            <a:noFill/>
            <a:miter lim="800000"/>
            <a:headEnd/>
            <a:tailEnd/>
          </a:ln>
        </p:spPr>
        <p:txBody>
          <a:bodyPr>
            <a:spAutoFit/>
          </a:bodyPr>
          <a:lstStyle/>
          <a:p>
            <a:pPr eaLnBrk="0" hangingPunct="0"/>
            <a:r>
              <a:rPr lang="en-US" sz="2000" b="1" dirty="0">
                <a:latin typeface="Courier New" pitchFamily="49" charset="0"/>
              </a:rPr>
              <a:t>  MIN     X1 + X2 + X3 + X4 + X5 + X6 + X7</a:t>
            </a:r>
          </a:p>
          <a:p>
            <a:pPr eaLnBrk="0" hangingPunct="0"/>
            <a:r>
              <a:rPr lang="en-US" sz="2000" b="1" dirty="0">
                <a:latin typeface="Courier New" pitchFamily="49" charset="0"/>
              </a:rPr>
              <a:t>  SUBJECT TO</a:t>
            </a:r>
          </a:p>
          <a:p>
            <a:pPr eaLnBrk="0" hangingPunct="0"/>
            <a:r>
              <a:rPr lang="en-US" sz="2000" b="1" dirty="0">
                <a:latin typeface="Courier New" pitchFamily="49" charset="0"/>
              </a:rPr>
              <a:t>         2)   X1 + X2 + X3 + X4 + X7 &gt;=   2</a:t>
            </a:r>
          </a:p>
          <a:p>
            <a:pPr eaLnBrk="0" hangingPunct="0"/>
            <a:r>
              <a:rPr lang="en-US" sz="2000" b="1" dirty="0">
                <a:latin typeface="Courier New" pitchFamily="49" charset="0"/>
              </a:rPr>
              <a:t>         3)   X2 + X4 + X5 + X7 </a:t>
            </a:r>
            <a:r>
              <a:rPr lang="en-US" sz="2000" b="1" dirty="0" smtClean="0">
                <a:latin typeface="Courier New" pitchFamily="49" charset="0"/>
              </a:rPr>
              <a:t>&gt;=   </a:t>
            </a:r>
            <a:r>
              <a:rPr lang="en-US" sz="2000" b="1" dirty="0">
                <a:latin typeface="Courier New" pitchFamily="49" charset="0"/>
              </a:rPr>
              <a:t>2</a:t>
            </a:r>
          </a:p>
          <a:p>
            <a:pPr eaLnBrk="0" hangingPunct="0"/>
            <a:r>
              <a:rPr lang="en-US" sz="2000" b="1" dirty="0">
                <a:latin typeface="Courier New" pitchFamily="49" charset="0"/>
              </a:rPr>
              <a:t>         4)   X3 + X5 + X6 &gt;=   2</a:t>
            </a:r>
          </a:p>
          <a:p>
            <a:pPr eaLnBrk="0" hangingPunct="0"/>
            <a:r>
              <a:rPr lang="en-US" sz="2000" b="1" dirty="0">
                <a:latin typeface="Courier New" pitchFamily="49" charset="0"/>
              </a:rPr>
              <a:t>         5) - X1 + X4 &lt;=   0</a:t>
            </a:r>
          </a:p>
          <a:p>
            <a:pPr eaLnBrk="0" hangingPunct="0"/>
            <a:r>
              <a:rPr lang="en-US" sz="2000" b="1" dirty="0">
                <a:latin typeface="Courier New" pitchFamily="49" charset="0"/>
              </a:rPr>
              <a:t>         6)   X5 - X6 &lt;=   0</a:t>
            </a:r>
          </a:p>
          <a:p>
            <a:pPr eaLnBrk="0" hangingPunct="0"/>
            <a:r>
              <a:rPr lang="en-US" sz="2000" b="1" dirty="0">
                <a:latin typeface="Courier New" pitchFamily="49" charset="0"/>
              </a:rPr>
              <a:t>         7)   X3 - X6 &lt;=   0</a:t>
            </a:r>
          </a:p>
          <a:p>
            <a:pPr eaLnBrk="0" hangingPunct="0"/>
            <a:r>
              <a:rPr lang="en-US" sz="2000" b="1" dirty="0">
                <a:latin typeface="Courier New" pitchFamily="49" charset="0"/>
              </a:rPr>
              <a:t>         8) - X4 + X7 &lt;=   0</a:t>
            </a:r>
          </a:p>
          <a:p>
            <a:pPr eaLnBrk="0" hangingPunct="0"/>
            <a:r>
              <a:rPr lang="en-US" sz="2000" b="1" dirty="0">
                <a:latin typeface="Courier New" pitchFamily="49" charset="0"/>
              </a:rPr>
              <a:t>  END</a:t>
            </a:r>
          </a:p>
          <a:p>
            <a:pPr eaLnBrk="0" hangingPunct="0"/>
            <a:r>
              <a:rPr lang="en-US" sz="2000" b="1" dirty="0">
                <a:latin typeface="Courier New" pitchFamily="49" charset="0"/>
              </a:rPr>
              <a:t>  INTE     7</a:t>
            </a:r>
            <a:endParaRPr lang="es-ES" sz="2000" b="1" dirty="0">
              <a:latin typeface="Courier New" pitchFamily="49"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3 Marcador de número de diapositiva"/>
          <p:cNvSpPr>
            <a:spLocks noGrp="1"/>
          </p:cNvSpPr>
          <p:nvPr>
            <p:ph type="sldNum" sz="quarter" idx="12"/>
          </p:nvPr>
        </p:nvSpPr>
        <p:spPr>
          <a:noFill/>
        </p:spPr>
        <p:txBody>
          <a:bodyPr/>
          <a:lstStyle/>
          <a:p>
            <a:fld id="{F0D6567B-A448-4DD7-8BE9-9013C4BEF81D}" type="slidenum">
              <a:rPr lang="es-ES" smtClean="0"/>
              <a:pPr/>
              <a:t>58</a:t>
            </a:fld>
            <a:endParaRPr lang="es-ES" smtClean="0"/>
          </a:p>
        </p:txBody>
      </p:sp>
      <p:sp>
        <p:nvSpPr>
          <p:cNvPr id="73730" name="Rectangle 2"/>
          <p:cNvSpPr>
            <a:spLocks noChangeArrowheads="1"/>
          </p:cNvSpPr>
          <p:nvPr/>
        </p:nvSpPr>
        <p:spPr bwMode="auto">
          <a:xfrm>
            <a:off x="309563" y="115888"/>
            <a:ext cx="9402762" cy="720725"/>
          </a:xfrm>
          <a:prstGeom prst="rect">
            <a:avLst/>
          </a:prstGeom>
          <a:noFill/>
          <a:ln w="9525">
            <a:noFill/>
            <a:miter lim="800000"/>
            <a:headEnd/>
            <a:tailEnd/>
          </a:ln>
        </p:spPr>
        <p:txBody>
          <a:bodyPr anchor="b"/>
          <a:lstStyle/>
          <a:p>
            <a:pPr algn="ctr"/>
            <a:r>
              <a:rPr lang="es-ES" altLang="en-US" sz="4400">
                <a:solidFill>
                  <a:schemeClr val="tx2"/>
                </a:solidFill>
              </a:rPr>
              <a:t>Variables binarias (7)</a:t>
            </a:r>
          </a:p>
        </p:txBody>
      </p:sp>
      <p:sp>
        <p:nvSpPr>
          <p:cNvPr id="73731" name="Text Box 4"/>
          <p:cNvSpPr txBox="1">
            <a:spLocks noChangeArrowheads="1"/>
          </p:cNvSpPr>
          <p:nvPr/>
        </p:nvSpPr>
        <p:spPr bwMode="auto">
          <a:xfrm>
            <a:off x="428625" y="1773238"/>
            <a:ext cx="9048750" cy="3444875"/>
          </a:xfrm>
          <a:prstGeom prst="rect">
            <a:avLst/>
          </a:prstGeom>
          <a:solidFill>
            <a:srgbClr val="FF99CC"/>
          </a:solidFill>
          <a:ln w="9525">
            <a:noFill/>
            <a:miter lim="800000"/>
            <a:headEnd/>
            <a:tailEnd/>
          </a:ln>
        </p:spPr>
        <p:txBody>
          <a:bodyPr>
            <a:spAutoFit/>
          </a:bodyPr>
          <a:lstStyle/>
          <a:p>
            <a:r>
              <a:rPr lang="en-US" sz="2000" b="1" dirty="0">
                <a:latin typeface="Courier New" pitchFamily="49" charset="0"/>
                <a:cs typeface="Arial" charset="0"/>
              </a:rPr>
              <a:t>        OBJECTIVE FUNCTION VALUE</a:t>
            </a:r>
          </a:p>
          <a:p>
            <a:r>
              <a:rPr lang="en-US" sz="2000" b="1" dirty="0">
                <a:latin typeface="Courier New" pitchFamily="49" charset="0"/>
                <a:cs typeface="Arial" charset="0"/>
              </a:rPr>
              <a:t>        1)      </a:t>
            </a:r>
            <a:r>
              <a:rPr lang="en-US" sz="2000" b="1" dirty="0" smtClean="0">
                <a:latin typeface="Courier New" pitchFamily="49" charset="0"/>
                <a:cs typeface="Arial" charset="0"/>
              </a:rPr>
              <a:t>4.000000</a:t>
            </a:r>
            <a:endParaRPr lang="en-US" sz="2000" b="1" dirty="0">
              <a:latin typeface="Courier New" pitchFamily="49" charset="0"/>
              <a:cs typeface="Arial" charset="0"/>
            </a:endParaRPr>
          </a:p>
          <a:p>
            <a:endParaRPr lang="en-US" sz="2000" b="1" dirty="0">
              <a:latin typeface="Courier New" pitchFamily="49" charset="0"/>
              <a:cs typeface="Arial" charset="0"/>
            </a:endParaRPr>
          </a:p>
          <a:p>
            <a:r>
              <a:rPr lang="en-US" sz="2000" b="1" dirty="0">
                <a:latin typeface="Courier New" pitchFamily="49" charset="0"/>
                <a:cs typeface="Arial" charset="0"/>
              </a:rPr>
              <a:t>  VARIABLE        VALUE          REDUCED COST</a:t>
            </a:r>
          </a:p>
          <a:p>
            <a:r>
              <a:rPr lang="en-US" sz="2000" b="1" dirty="0">
                <a:latin typeface="Courier New" pitchFamily="49" charset="0"/>
                <a:cs typeface="Arial" charset="0"/>
              </a:rPr>
              <a:t>        X1         1.000000          1.000000</a:t>
            </a:r>
          </a:p>
          <a:p>
            <a:r>
              <a:rPr lang="en-US" sz="2000" b="1" dirty="0">
                <a:latin typeface="Courier New" pitchFamily="49" charset="0"/>
                <a:cs typeface="Arial" charset="0"/>
              </a:rPr>
              <a:t>        X2         </a:t>
            </a:r>
            <a:r>
              <a:rPr lang="en-US" sz="2000" b="1" dirty="0" smtClean="0">
                <a:latin typeface="Courier New" pitchFamily="49" charset="0"/>
                <a:cs typeface="Arial" charset="0"/>
              </a:rPr>
              <a:t>1.000000          1.000000</a:t>
            </a:r>
            <a:endParaRPr lang="en-US" sz="2000" b="1" dirty="0">
              <a:latin typeface="Courier New" pitchFamily="49" charset="0"/>
              <a:cs typeface="Arial" charset="0"/>
            </a:endParaRPr>
          </a:p>
          <a:p>
            <a:r>
              <a:rPr lang="en-US" sz="2000" b="1" dirty="0">
                <a:latin typeface="Courier New" pitchFamily="49" charset="0"/>
                <a:cs typeface="Arial" charset="0"/>
              </a:rPr>
              <a:t>        X3         </a:t>
            </a:r>
            <a:r>
              <a:rPr lang="en-US" sz="2000" b="1" dirty="0" smtClean="0">
                <a:latin typeface="Courier New" pitchFamily="49" charset="0"/>
                <a:cs typeface="Arial" charset="0"/>
              </a:rPr>
              <a:t>0.000000          </a:t>
            </a:r>
            <a:r>
              <a:rPr lang="en-US" sz="2000" b="1" dirty="0">
                <a:latin typeface="Courier New" pitchFamily="49" charset="0"/>
                <a:cs typeface="Arial" charset="0"/>
              </a:rPr>
              <a:t>1.000000</a:t>
            </a:r>
          </a:p>
          <a:p>
            <a:r>
              <a:rPr lang="en-US" sz="2000" b="1" dirty="0">
                <a:latin typeface="Courier New" pitchFamily="49" charset="0"/>
                <a:cs typeface="Arial" charset="0"/>
              </a:rPr>
              <a:t>        X4         0.000000          1.000000</a:t>
            </a:r>
          </a:p>
          <a:p>
            <a:r>
              <a:rPr lang="en-US" sz="2000" b="1" dirty="0">
                <a:latin typeface="Courier New" pitchFamily="49" charset="0"/>
                <a:cs typeface="Arial" charset="0"/>
              </a:rPr>
              <a:t>        X5         </a:t>
            </a:r>
            <a:r>
              <a:rPr lang="en-US" sz="2000" b="1" dirty="0" smtClean="0">
                <a:latin typeface="Courier New" pitchFamily="49" charset="0"/>
                <a:cs typeface="Arial" charset="0"/>
              </a:rPr>
              <a:t>1.000000          1.000000</a:t>
            </a:r>
            <a:endParaRPr lang="en-US" sz="2000" b="1" dirty="0">
              <a:latin typeface="Courier New" pitchFamily="49" charset="0"/>
              <a:cs typeface="Arial" charset="0"/>
            </a:endParaRPr>
          </a:p>
          <a:p>
            <a:r>
              <a:rPr lang="en-US" sz="2000" b="1" dirty="0">
                <a:latin typeface="Courier New" pitchFamily="49" charset="0"/>
                <a:cs typeface="Arial" charset="0"/>
              </a:rPr>
              <a:t>        X6         </a:t>
            </a:r>
            <a:r>
              <a:rPr lang="en-US" sz="2000" b="1" dirty="0" smtClean="0">
                <a:latin typeface="Courier New" pitchFamily="49" charset="0"/>
                <a:cs typeface="Arial" charset="0"/>
              </a:rPr>
              <a:t>1.000000          1.000000</a:t>
            </a:r>
            <a:endParaRPr lang="en-US" sz="2000" b="1" dirty="0">
              <a:latin typeface="Courier New" pitchFamily="49" charset="0"/>
              <a:cs typeface="Arial" charset="0"/>
            </a:endParaRPr>
          </a:p>
          <a:p>
            <a:r>
              <a:rPr lang="en-US" sz="2000" b="1" dirty="0">
                <a:latin typeface="Courier New" pitchFamily="49" charset="0"/>
                <a:cs typeface="Arial" charset="0"/>
              </a:rPr>
              <a:t>        X7         0.000000          1.000000</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3 Marcador de número de diapositiva"/>
          <p:cNvSpPr>
            <a:spLocks noGrp="1"/>
          </p:cNvSpPr>
          <p:nvPr>
            <p:ph type="sldNum" sz="quarter" idx="12"/>
          </p:nvPr>
        </p:nvSpPr>
        <p:spPr>
          <a:noFill/>
        </p:spPr>
        <p:txBody>
          <a:bodyPr/>
          <a:lstStyle/>
          <a:p>
            <a:fld id="{F4C36ABA-8311-4559-949B-0DA736F43BE0}" type="slidenum">
              <a:rPr lang="es-ES" smtClean="0"/>
              <a:pPr/>
              <a:t>59</a:t>
            </a:fld>
            <a:endParaRPr lang="es-ES" smtClean="0"/>
          </a:p>
        </p:txBody>
      </p:sp>
      <p:sp>
        <p:nvSpPr>
          <p:cNvPr id="74754" name="Rectangle 2"/>
          <p:cNvSpPr>
            <a:spLocks noChangeArrowheads="1"/>
          </p:cNvSpPr>
          <p:nvPr/>
        </p:nvSpPr>
        <p:spPr bwMode="auto">
          <a:xfrm>
            <a:off x="309563" y="115888"/>
            <a:ext cx="9402762" cy="720725"/>
          </a:xfrm>
          <a:prstGeom prst="rect">
            <a:avLst/>
          </a:prstGeom>
          <a:noFill/>
          <a:ln w="9525">
            <a:noFill/>
            <a:miter lim="800000"/>
            <a:headEnd/>
            <a:tailEnd/>
          </a:ln>
        </p:spPr>
        <p:txBody>
          <a:bodyPr anchor="b"/>
          <a:lstStyle/>
          <a:p>
            <a:pPr algn="ctr"/>
            <a:r>
              <a:rPr lang="es-ES" altLang="en-US" sz="4400">
                <a:solidFill>
                  <a:schemeClr val="tx2"/>
                </a:solidFill>
              </a:rPr>
              <a:t>Variables binarias (8)</a:t>
            </a:r>
          </a:p>
        </p:txBody>
      </p:sp>
      <p:sp>
        <p:nvSpPr>
          <p:cNvPr id="74755" name="Rectangle 4"/>
          <p:cNvSpPr>
            <a:spLocks noChangeArrowheads="1"/>
          </p:cNvSpPr>
          <p:nvPr/>
        </p:nvSpPr>
        <p:spPr bwMode="auto">
          <a:xfrm>
            <a:off x="661988" y="1628775"/>
            <a:ext cx="8502650" cy="3371850"/>
          </a:xfrm>
          <a:prstGeom prst="rect">
            <a:avLst/>
          </a:prstGeom>
          <a:solidFill>
            <a:srgbClr val="FF99CC"/>
          </a:solidFill>
          <a:ln w="9525">
            <a:noFill/>
            <a:miter lim="800000"/>
            <a:headEnd/>
            <a:tailEnd/>
          </a:ln>
        </p:spPr>
        <p:txBody>
          <a:bodyPr/>
          <a:lstStyle/>
          <a:p>
            <a:pPr>
              <a:lnSpc>
                <a:spcPct val="80000"/>
              </a:lnSpc>
              <a:spcBef>
                <a:spcPct val="20000"/>
              </a:spcBef>
            </a:pPr>
            <a:r>
              <a:rPr lang="es-ES" sz="2800" u="sng" dirty="0">
                <a:latin typeface="Times New Roman" pitchFamily="18" charset="0"/>
              </a:rPr>
              <a:t>Solución óptima</a:t>
            </a:r>
          </a:p>
          <a:p>
            <a:pPr>
              <a:lnSpc>
                <a:spcPct val="80000"/>
              </a:lnSpc>
              <a:spcBef>
                <a:spcPct val="20000"/>
              </a:spcBef>
            </a:pPr>
            <a:r>
              <a:rPr lang="es-ES" sz="2800" dirty="0">
                <a:latin typeface="Times New Roman" pitchFamily="18" charset="0"/>
              </a:rPr>
              <a:t>X</a:t>
            </a:r>
            <a:r>
              <a:rPr lang="es-ES" sz="2800" baseline="-25000" dirty="0">
                <a:latin typeface="Times New Roman" pitchFamily="18" charset="0"/>
              </a:rPr>
              <a:t>1</a:t>
            </a:r>
            <a:r>
              <a:rPr lang="es-ES" sz="2800" dirty="0">
                <a:latin typeface="Times New Roman" pitchFamily="18" charset="0"/>
              </a:rPr>
              <a:t> = 1, X</a:t>
            </a:r>
            <a:r>
              <a:rPr lang="es-ES" sz="2800" baseline="-25000" dirty="0">
                <a:latin typeface="Times New Roman" pitchFamily="18" charset="0"/>
              </a:rPr>
              <a:t>2</a:t>
            </a:r>
            <a:r>
              <a:rPr lang="es-ES" sz="2800" dirty="0">
                <a:latin typeface="Times New Roman" pitchFamily="18" charset="0"/>
              </a:rPr>
              <a:t> = </a:t>
            </a:r>
            <a:r>
              <a:rPr lang="es-ES" sz="2800" dirty="0" smtClean="0">
                <a:latin typeface="Times New Roman" pitchFamily="18" charset="0"/>
              </a:rPr>
              <a:t>1, </a:t>
            </a:r>
            <a:r>
              <a:rPr lang="es-ES" sz="2800" dirty="0">
                <a:latin typeface="Times New Roman" pitchFamily="18" charset="0"/>
              </a:rPr>
              <a:t>X</a:t>
            </a:r>
            <a:r>
              <a:rPr lang="es-ES" sz="2800" baseline="-25000" dirty="0">
                <a:latin typeface="Times New Roman" pitchFamily="18" charset="0"/>
              </a:rPr>
              <a:t>3</a:t>
            </a:r>
            <a:r>
              <a:rPr lang="es-ES" sz="2800" dirty="0">
                <a:latin typeface="Times New Roman" pitchFamily="18" charset="0"/>
              </a:rPr>
              <a:t> = </a:t>
            </a:r>
            <a:r>
              <a:rPr lang="es-ES" sz="2800" dirty="0" smtClean="0">
                <a:latin typeface="Times New Roman" pitchFamily="18" charset="0"/>
              </a:rPr>
              <a:t>0, </a:t>
            </a:r>
            <a:r>
              <a:rPr lang="es-ES" sz="2800" dirty="0">
                <a:latin typeface="Times New Roman" pitchFamily="18" charset="0"/>
              </a:rPr>
              <a:t>X</a:t>
            </a:r>
            <a:r>
              <a:rPr lang="es-ES" sz="2800" baseline="-25000" dirty="0">
                <a:latin typeface="Times New Roman" pitchFamily="18" charset="0"/>
              </a:rPr>
              <a:t>4</a:t>
            </a:r>
            <a:r>
              <a:rPr lang="es-ES" sz="2800" dirty="0">
                <a:latin typeface="Times New Roman" pitchFamily="18" charset="0"/>
              </a:rPr>
              <a:t> = 0, X</a:t>
            </a:r>
            <a:r>
              <a:rPr lang="es-ES" sz="2800" baseline="-25000" dirty="0">
                <a:latin typeface="Times New Roman" pitchFamily="18" charset="0"/>
              </a:rPr>
              <a:t>5</a:t>
            </a:r>
            <a:r>
              <a:rPr lang="es-ES" sz="2800" dirty="0">
                <a:latin typeface="Times New Roman" pitchFamily="18" charset="0"/>
              </a:rPr>
              <a:t> = </a:t>
            </a:r>
            <a:r>
              <a:rPr lang="es-ES" sz="2800" dirty="0" smtClean="0">
                <a:latin typeface="Times New Roman" pitchFamily="18" charset="0"/>
              </a:rPr>
              <a:t>1, </a:t>
            </a:r>
            <a:r>
              <a:rPr lang="es-ES" sz="2800" dirty="0">
                <a:latin typeface="Times New Roman" pitchFamily="18" charset="0"/>
              </a:rPr>
              <a:t>X</a:t>
            </a:r>
            <a:r>
              <a:rPr lang="es-ES" sz="2800" baseline="-25000" dirty="0">
                <a:latin typeface="Times New Roman" pitchFamily="18" charset="0"/>
              </a:rPr>
              <a:t>6</a:t>
            </a:r>
            <a:r>
              <a:rPr lang="es-ES" sz="2800" dirty="0">
                <a:latin typeface="Times New Roman" pitchFamily="18" charset="0"/>
              </a:rPr>
              <a:t> = 1, X</a:t>
            </a:r>
            <a:r>
              <a:rPr lang="es-ES" sz="2800" baseline="-25000" dirty="0">
                <a:latin typeface="Times New Roman" pitchFamily="18" charset="0"/>
              </a:rPr>
              <a:t>7</a:t>
            </a:r>
            <a:r>
              <a:rPr lang="es-ES" sz="2800" dirty="0">
                <a:latin typeface="Times New Roman" pitchFamily="18" charset="0"/>
              </a:rPr>
              <a:t> = 0</a:t>
            </a:r>
          </a:p>
          <a:p>
            <a:pPr>
              <a:lnSpc>
                <a:spcPct val="80000"/>
              </a:lnSpc>
              <a:spcBef>
                <a:spcPct val="20000"/>
              </a:spcBef>
            </a:pPr>
            <a:r>
              <a:rPr lang="es-ES" sz="2800" u="sng" dirty="0">
                <a:latin typeface="Times New Roman" pitchFamily="18" charset="0"/>
              </a:rPr>
              <a:t>Valor óptimo de la función objetivo</a:t>
            </a:r>
          </a:p>
          <a:p>
            <a:pPr>
              <a:lnSpc>
                <a:spcPct val="80000"/>
              </a:lnSpc>
              <a:spcBef>
                <a:spcPct val="20000"/>
              </a:spcBef>
            </a:pPr>
            <a:r>
              <a:rPr lang="es-ES" sz="2800" dirty="0">
                <a:latin typeface="Times New Roman" pitchFamily="18" charset="0"/>
              </a:rPr>
              <a:t>Z = </a:t>
            </a:r>
            <a:r>
              <a:rPr lang="es-ES" sz="2800" dirty="0" smtClean="0">
                <a:latin typeface="Times New Roman" pitchFamily="18" charset="0"/>
              </a:rPr>
              <a:t>4</a:t>
            </a:r>
            <a:endParaRPr lang="es-ES" sz="2800" dirty="0">
              <a:latin typeface="Times New Roman" pitchFamily="18" charset="0"/>
            </a:endParaRPr>
          </a:p>
          <a:p>
            <a:pPr algn="just">
              <a:lnSpc>
                <a:spcPct val="80000"/>
              </a:lnSpc>
              <a:spcBef>
                <a:spcPct val="20000"/>
              </a:spcBef>
            </a:pPr>
            <a:r>
              <a:rPr lang="es-PE" sz="2800" dirty="0" smtClean="0">
                <a:latin typeface="Times New Roman" pitchFamily="18" charset="0"/>
              </a:rPr>
              <a:t>El </a:t>
            </a:r>
            <a:r>
              <a:rPr lang="es-PE" sz="2800" dirty="0">
                <a:latin typeface="Times New Roman" pitchFamily="18" charset="0"/>
              </a:rPr>
              <a:t>estudiante debe llevar los cursos de Cálculo, </a:t>
            </a:r>
            <a:r>
              <a:rPr lang="es-PE" sz="2800" dirty="0" smtClean="0">
                <a:latin typeface="Times New Roman" pitchFamily="18" charset="0"/>
              </a:rPr>
              <a:t>Investigación de operaciones, Simulación por computadora </a:t>
            </a:r>
            <a:r>
              <a:rPr lang="es-PE" sz="2800" dirty="0">
                <a:latin typeface="Times New Roman" pitchFamily="18" charset="0"/>
              </a:rPr>
              <a:t>e Introducción a la Programación de Computadoras.</a:t>
            </a:r>
            <a:endParaRPr lang="es-ES" sz="2800" dirty="0">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5 Marcador de número de diapositiva"/>
          <p:cNvSpPr>
            <a:spLocks noGrp="1"/>
          </p:cNvSpPr>
          <p:nvPr>
            <p:ph type="sldNum" sz="quarter" idx="12"/>
          </p:nvPr>
        </p:nvSpPr>
        <p:spPr>
          <a:noFill/>
        </p:spPr>
        <p:txBody>
          <a:bodyPr/>
          <a:lstStyle/>
          <a:p>
            <a:fld id="{729827C5-1C3D-4980-AA3E-34C8A53FA85E}" type="slidenum">
              <a:rPr lang="es-ES" smtClean="0"/>
              <a:pPr/>
              <a:t>6</a:t>
            </a:fld>
            <a:endParaRPr lang="es-ES" smtClean="0"/>
          </a:p>
        </p:txBody>
      </p:sp>
      <p:sp>
        <p:nvSpPr>
          <p:cNvPr id="20482" name="Rectangle 2"/>
          <p:cNvSpPr>
            <a:spLocks noGrp="1" noChangeArrowheads="1"/>
          </p:cNvSpPr>
          <p:nvPr>
            <p:ph type="title"/>
          </p:nvPr>
        </p:nvSpPr>
        <p:spPr>
          <a:xfrm>
            <a:off x="495300" y="274638"/>
            <a:ext cx="8915400" cy="922337"/>
          </a:xfrm>
        </p:spPr>
        <p:txBody>
          <a:bodyPr/>
          <a:lstStyle/>
          <a:p>
            <a:pPr eaLnBrk="1" hangingPunct="1"/>
            <a:r>
              <a:rPr lang="es-PE" smtClean="0"/>
              <a:t>Problemas generales (2)</a:t>
            </a:r>
            <a:endParaRPr lang="es-ES" smtClean="0"/>
          </a:p>
        </p:txBody>
      </p:sp>
      <p:sp>
        <p:nvSpPr>
          <p:cNvPr id="20483" name="Rectangle 32"/>
          <p:cNvSpPr>
            <a:spLocks noChangeArrowheads="1"/>
          </p:cNvSpPr>
          <p:nvPr/>
        </p:nvSpPr>
        <p:spPr bwMode="auto">
          <a:xfrm>
            <a:off x="584200" y="1916113"/>
            <a:ext cx="8970963" cy="3384550"/>
          </a:xfrm>
          <a:prstGeom prst="rect">
            <a:avLst/>
          </a:prstGeom>
          <a:solidFill>
            <a:srgbClr val="CCFF33"/>
          </a:solidFill>
          <a:ln w="9525">
            <a:noFill/>
            <a:miter lim="800000"/>
            <a:headEnd/>
            <a:tailEnd/>
          </a:ln>
        </p:spPr>
        <p:txBody>
          <a:bodyPr/>
          <a:lstStyle/>
          <a:p>
            <a:pPr marL="342900" indent="-342900" algn="just">
              <a:spcBef>
                <a:spcPct val="20000"/>
              </a:spcBef>
            </a:pPr>
            <a:r>
              <a:rPr lang="es-ES" sz="2800" b="1">
                <a:latin typeface="Times New Roman" pitchFamily="18" charset="0"/>
                <a:cs typeface="Arial" charset="0"/>
              </a:rPr>
              <a:t>Problema 1</a:t>
            </a:r>
          </a:p>
          <a:p>
            <a:pPr marL="342900" indent="-342900">
              <a:spcBef>
                <a:spcPct val="20000"/>
              </a:spcBef>
              <a:buClr>
                <a:srgbClr val="FF0000"/>
              </a:buClr>
              <a:buFont typeface="Wingdings" pitchFamily="2" charset="2"/>
              <a:buChar char="§"/>
            </a:pPr>
            <a:r>
              <a:rPr lang="es-ES" sz="2800">
                <a:latin typeface="Times New Roman" pitchFamily="18" charset="0"/>
              </a:rPr>
              <a:t>La compañía TODO HOGAR produce dos productos muy apreciados con los restauradores de casas: candelabros y ventiladores de techo de estilo antiguo. </a:t>
            </a:r>
          </a:p>
          <a:p>
            <a:pPr marL="342900" indent="-342900">
              <a:spcBef>
                <a:spcPct val="20000"/>
              </a:spcBef>
              <a:buClr>
                <a:srgbClr val="FF0000"/>
              </a:buClr>
              <a:buFont typeface="Wingdings" pitchFamily="2" charset="2"/>
              <a:buChar char="§"/>
            </a:pPr>
            <a:r>
              <a:rPr lang="es-ES" sz="2800">
                <a:latin typeface="Times New Roman" pitchFamily="18" charset="0"/>
              </a:rPr>
              <a:t>Tanto los candelabros como los ventiladores requieren un proceso de producción de dos pasos que involucran cableado y ensamble.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3 Marcador de número de diapositiva"/>
          <p:cNvSpPr>
            <a:spLocks noGrp="1"/>
          </p:cNvSpPr>
          <p:nvPr>
            <p:ph type="sldNum" sz="quarter" idx="12"/>
          </p:nvPr>
        </p:nvSpPr>
        <p:spPr>
          <a:noFill/>
        </p:spPr>
        <p:txBody>
          <a:bodyPr/>
          <a:lstStyle/>
          <a:p>
            <a:fld id="{3B5B54F4-D2AC-49D8-89E0-01F184A948BC}" type="slidenum">
              <a:rPr lang="es-ES" smtClean="0"/>
              <a:pPr/>
              <a:t>7</a:t>
            </a:fld>
            <a:endParaRPr lang="es-ES" smtClean="0"/>
          </a:p>
        </p:txBody>
      </p:sp>
      <p:sp>
        <p:nvSpPr>
          <p:cNvPr id="21506" name="Rectangle 4"/>
          <p:cNvSpPr>
            <a:spLocks noChangeArrowheads="1"/>
          </p:cNvSpPr>
          <p:nvPr/>
        </p:nvSpPr>
        <p:spPr bwMode="auto">
          <a:xfrm>
            <a:off x="449263" y="1557338"/>
            <a:ext cx="9007475" cy="4392612"/>
          </a:xfrm>
          <a:prstGeom prst="rect">
            <a:avLst/>
          </a:prstGeom>
          <a:solidFill>
            <a:srgbClr val="CCFF33"/>
          </a:solidFill>
          <a:ln w="9525">
            <a:noFill/>
            <a:miter lim="800000"/>
            <a:headEnd/>
            <a:tailEnd/>
          </a:ln>
        </p:spPr>
        <p:txBody>
          <a:bodyPr/>
          <a:lstStyle/>
          <a:p>
            <a:pPr marL="342900" indent="-342900" algn="just">
              <a:spcBef>
                <a:spcPct val="20000"/>
              </a:spcBef>
            </a:pPr>
            <a:r>
              <a:rPr lang="es-ES" sz="2800" b="1" dirty="0">
                <a:latin typeface="Times New Roman" pitchFamily="18" charset="0"/>
                <a:cs typeface="Arial" charset="0"/>
              </a:rPr>
              <a:t>Problema 1 (continuación)</a:t>
            </a:r>
          </a:p>
          <a:p>
            <a:pPr marL="342900" indent="-342900">
              <a:spcBef>
                <a:spcPct val="20000"/>
              </a:spcBef>
              <a:buClr>
                <a:srgbClr val="FF0000"/>
              </a:buClr>
              <a:buFont typeface="Wingdings" pitchFamily="2" charset="2"/>
              <a:buChar char="§"/>
            </a:pPr>
            <a:r>
              <a:rPr lang="es-ES" sz="2800" dirty="0">
                <a:latin typeface="Times New Roman" pitchFamily="18" charset="0"/>
              </a:rPr>
              <a:t>Se requieren 2 horas para cablear cada candelabro y 3 horas para cablear un ventilador de techo. El </a:t>
            </a:r>
            <a:r>
              <a:rPr lang="es-ES" sz="2800" dirty="0" smtClean="0">
                <a:latin typeface="Times New Roman" pitchFamily="18" charset="0"/>
              </a:rPr>
              <a:t>ensamble </a:t>
            </a:r>
            <a:r>
              <a:rPr lang="es-ES" sz="2800" dirty="0">
                <a:latin typeface="Times New Roman" pitchFamily="18" charset="0"/>
              </a:rPr>
              <a:t>final de los candelabros y ventiladores requiere 6 y 5 horas, respectivamente.</a:t>
            </a:r>
          </a:p>
          <a:p>
            <a:pPr marL="342900" indent="-342900">
              <a:spcBef>
                <a:spcPct val="20000"/>
              </a:spcBef>
              <a:buClr>
                <a:srgbClr val="FF0000"/>
              </a:buClr>
              <a:buFont typeface="Wingdings" pitchFamily="2" charset="2"/>
              <a:buChar char="§"/>
            </a:pPr>
            <a:r>
              <a:rPr lang="es-ES" sz="2800" dirty="0">
                <a:latin typeface="Times New Roman" pitchFamily="18" charset="0"/>
              </a:rPr>
              <a:t>La capacidad de producción es tal que sólo están disponibles 12 horas de cableado y 30 horas de ensamble.</a:t>
            </a:r>
          </a:p>
          <a:p>
            <a:pPr marL="342900" indent="-342900">
              <a:spcBef>
                <a:spcPct val="20000"/>
              </a:spcBef>
              <a:buClr>
                <a:srgbClr val="FF0000"/>
              </a:buClr>
              <a:buFont typeface="Wingdings" pitchFamily="2" charset="2"/>
              <a:buChar char="§"/>
            </a:pPr>
            <a:r>
              <a:rPr lang="es-ES" sz="2800" dirty="0">
                <a:latin typeface="Times New Roman" pitchFamily="18" charset="0"/>
              </a:rPr>
              <a:t>Cada candelabro producido reditúa a la firma I/. 7.00 y cada ventilador I/. 6.00.</a:t>
            </a:r>
          </a:p>
        </p:txBody>
      </p:sp>
      <p:sp>
        <p:nvSpPr>
          <p:cNvPr id="21507" name="Rectangle 5"/>
          <p:cNvSpPr>
            <a:spLocks noChangeArrowheads="1"/>
          </p:cNvSpPr>
          <p:nvPr/>
        </p:nvSpPr>
        <p:spPr bwMode="auto">
          <a:xfrm>
            <a:off x="495300" y="274638"/>
            <a:ext cx="8915400" cy="922337"/>
          </a:xfrm>
          <a:prstGeom prst="rect">
            <a:avLst/>
          </a:prstGeom>
          <a:noFill/>
          <a:ln w="9525">
            <a:noFill/>
            <a:miter lim="800000"/>
            <a:headEnd/>
            <a:tailEnd/>
          </a:ln>
        </p:spPr>
        <p:txBody>
          <a:bodyPr anchor="ctr"/>
          <a:lstStyle/>
          <a:p>
            <a:pPr algn="ctr"/>
            <a:r>
              <a:rPr lang="es-PE" sz="4400">
                <a:solidFill>
                  <a:schemeClr val="tx2"/>
                </a:solidFill>
              </a:rPr>
              <a:t>Problemas generales (3)</a:t>
            </a:r>
            <a:endParaRPr lang="es-ES" sz="4400">
              <a:solidFill>
                <a:schemeClr val="tx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5 Marcador de número de diapositiva"/>
          <p:cNvSpPr>
            <a:spLocks noGrp="1"/>
          </p:cNvSpPr>
          <p:nvPr>
            <p:ph type="sldNum" sz="quarter" idx="12"/>
          </p:nvPr>
        </p:nvSpPr>
        <p:spPr>
          <a:noFill/>
        </p:spPr>
        <p:txBody>
          <a:bodyPr/>
          <a:lstStyle/>
          <a:p>
            <a:fld id="{C3A1A71E-7FAB-42B7-A2C9-2B22C7C54B42}" type="slidenum">
              <a:rPr lang="es-ES" smtClean="0"/>
              <a:pPr/>
              <a:t>8</a:t>
            </a:fld>
            <a:endParaRPr lang="es-ES" smtClean="0"/>
          </a:p>
        </p:txBody>
      </p:sp>
      <p:sp>
        <p:nvSpPr>
          <p:cNvPr id="22530" name="Rectangle 2"/>
          <p:cNvSpPr>
            <a:spLocks noGrp="1" noChangeArrowheads="1"/>
          </p:cNvSpPr>
          <p:nvPr>
            <p:ph type="title"/>
          </p:nvPr>
        </p:nvSpPr>
        <p:spPr>
          <a:xfrm>
            <a:off x="495300" y="274638"/>
            <a:ext cx="8915400" cy="922337"/>
          </a:xfrm>
        </p:spPr>
        <p:txBody>
          <a:bodyPr/>
          <a:lstStyle/>
          <a:p>
            <a:pPr eaLnBrk="1" hangingPunct="1"/>
            <a:r>
              <a:rPr lang="es-PE" smtClean="0"/>
              <a:t>Problemas generales (4)</a:t>
            </a:r>
            <a:endParaRPr lang="es-ES" smtClean="0"/>
          </a:p>
        </p:txBody>
      </p:sp>
      <p:sp>
        <p:nvSpPr>
          <p:cNvPr id="22531" name="Text Box 5"/>
          <p:cNvSpPr txBox="1">
            <a:spLocks noChangeArrowheads="1"/>
          </p:cNvSpPr>
          <p:nvPr/>
        </p:nvSpPr>
        <p:spPr bwMode="auto">
          <a:xfrm>
            <a:off x="271463" y="1268413"/>
            <a:ext cx="9283700" cy="3935412"/>
          </a:xfrm>
          <a:prstGeom prst="rect">
            <a:avLst/>
          </a:prstGeom>
          <a:solidFill>
            <a:srgbClr val="FFCC00"/>
          </a:solidFill>
          <a:ln w="9525">
            <a:noFill/>
            <a:miter lim="800000"/>
            <a:headEnd/>
            <a:tailEnd/>
          </a:ln>
        </p:spPr>
        <p:txBody>
          <a:bodyPr>
            <a:spAutoFit/>
          </a:bodyPr>
          <a:lstStyle/>
          <a:p>
            <a:pPr eaLnBrk="0" hangingPunct="0"/>
            <a:r>
              <a:rPr lang="es-ES" sz="2800" u="sng">
                <a:latin typeface="Times New Roman" pitchFamily="18" charset="0"/>
              </a:rPr>
              <a:t>Variables de decisión</a:t>
            </a:r>
          </a:p>
          <a:p>
            <a:pPr eaLnBrk="0" hangingPunct="0"/>
            <a:r>
              <a:rPr lang="es-ES" sz="2800">
                <a:latin typeface="Times New Roman" pitchFamily="18" charset="0"/>
              </a:rPr>
              <a:t>X</a:t>
            </a:r>
            <a:r>
              <a:rPr lang="es-ES" sz="2800" baseline="-25000">
                <a:latin typeface="Times New Roman" pitchFamily="18" charset="0"/>
              </a:rPr>
              <a:t>1</a:t>
            </a:r>
            <a:r>
              <a:rPr lang="es-ES" sz="2800">
                <a:latin typeface="Times New Roman" pitchFamily="18" charset="0"/>
              </a:rPr>
              <a:t>: número de candelabros que se producen y venden</a:t>
            </a:r>
          </a:p>
          <a:p>
            <a:pPr eaLnBrk="0" hangingPunct="0"/>
            <a:r>
              <a:rPr lang="es-ES" sz="2800">
                <a:latin typeface="Times New Roman" pitchFamily="18" charset="0"/>
              </a:rPr>
              <a:t>X</a:t>
            </a:r>
            <a:r>
              <a:rPr lang="es-ES" sz="2800" baseline="-25000">
                <a:latin typeface="Times New Roman" pitchFamily="18" charset="0"/>
              </a:rPr>
              <a:t>2</a:t>
            </a:r>
            <a:r>
              <a:rPr lang="es-ES" sz="2800">
                <a:latin typeface="Times New Roman" pitchFamily="18" charset="0"/>
              </a:rPr>
              <a:t>: número de ventiladores de techo que se producen y venden</a:t>
            </a:r>
          </a:p>
          <a:p>
            <a:pPr eaLnBrk="0" hangingPunct="0"/>
            <a:endParaRPr lang="es-ES" sz="2800">
              <a:latin typeface="Times New Roman" pitchFamily="18" charset="0"/>
            </a:endParaRPr>
          </a:p>
          <a:p>
            <a:pPr eaLnBrk="0" hangingPunct="0"/>
            <a:r>
              <a:rPr lang="es-ES" sz="2800">
                <a:latin typeface="Times New Roman" pitchFamily="18" charset="0"/>
              </a:rPr>
              <a:t>Maximizar Z = 7 X</a:t>
            </a:r>
            <a:r>
              <a:rPr lang="es-ES" sz="2800" baseline="-25000">
                <a:latin typeface="Times New Roman" pitchFamily="18" charset="0"/>
              </a:rPr>
              <a:t>1</a:t>
            </a:r>
            <a:r>
              <a:rPr lang="es-ES" sz="2800">
                <a:latin typeface="Times New Roman" pitchFamily="18" charset="0"/>
              </a:rPr>
              <a:t> + 6 X</a:t>
            </a:r>
            <a:r>
              <a:rPr lang="es-ES" sz="2800" baseline="-25000">
                <a:latin typeface="Times New Roman" pitchFamily="18" charset="0"/>
              </a:rPr>
              <a:t>2</a:t>
            </a:r>
            <a:r>
              <a:rPr lang="es-ES" sz="2800">
                <a:latin typeface="Times New Roman" pitchFamily="18" charset="0"/>
              </a:rPr>
              <a:t> (maximizar utilidades)</a:t>
            </a:r>
          </a:p>
          <a:p>
            <a:pPr eaLnBrk="0" hangingPunct="0"/>
            <a:r>
              <a:rPr lang="es-ES" sz="2800">
                <a:latin typeface="Times New Roman" pitchFamily="18" charset="0"/>
              </a:rPr>
              <a:t>Sujeta a</a:t>
            </a:r>
          </a:p>
          <a:p>
            <a:pPr lvl="1" eaLnBrk="0" hangingPunct="0"/>
            <a:r>
              <a:rPr lang="es-ES" sz="2800">
                <a:latin typeface="Times New Roman" pitchFamily="18" charset="0"/>
              </a:rPr>
              <a:t>2X</a:t>
            </a:r>
            <a:r>
              <a:rPr lang="es-ES" sz="2800" baseline="-25000">
                <a:latin typeface="Times New Roman" pitchFamily="18" charset="0"/>
              </a:rPr>
              <a:t>1</a:t>
            </a:r>
            <a:r>
              <a:rPr lang="es-ES" sz="2800">
                <a:latin typeface="Times New Roman" pitchFamily="18" charset="0"/>
              </a:rPr>
              <a:t> + 3X</a:t>
            </a:r>
            <a:r>
              <a:rPr lang="es-ES" sz="2800" baseline="-25000">
                <a:latin typeface="Times New Roman" pitchFamily="18" charset="0"/>
              </a:rPr>
              <a:t>2</a:t>
            </a:r>
            <a:r>
              <a:rPr lang="es-ES" sz="2800">
                <a:latin typeface="Times New Roman" pitchFamily="18" charset="0"/>
              </a:rPr>
              <a:t> </a:t>
            </a:r>
            <a:r>
              <a:rPr lang="es-ES" sz="2800">
                <a:latin typeface="Times New Roman" pitchFamily="18" charset="0"/>
                <a:cs typeface="Times New Roman" pitchFamily="18" charset="0"/>
              </a:rPr>
              <a:t>≤</a:t>
            </a:r>
            <a:r>
              <a:rPr lang="es-ES" sz="2800">
                <a:latin typeface="Times New Roman" pitchFamily="18" charset="0"/>
              </a:rPr>
              <a:t> 12 (horas de cableado)</a:t>
            </a:r>
          </a:p>
          <a:p>
            <a:pPr lvl="1" eaLnBrk="0" hangingPunct="0"/>
            <a:r>
              <a:rPr lang="es-ES" sz="2800">
                <a:latin typeface="Times New Roman" pitchFamily="18" charset="0"/>
              </a:rPr>
              <a:t>6X</a:t>
            </a:r>
            <a:r>
              <a:rPr lang="es-ES" sz="2800" baseline="-25000">
                <a:latin typeface="Times New Roman" pitchFamily="18" charset="0"/>
              </a:rPr>
              <a:t>1</a:t>
            </a:r>
            <a:r>
              <a:rPr lang="es-ES" sz="2800">
                <a:latin typeface="Times New Roman" pitchFamily="18" charset="0"/>
              </a:rPr>
              <a:t> + 5X</a:t>
            </a:r>
            <a:r>
              <a:rPr lang="es-ES" sz="2800" baseline="-25000">
                <a:latin typeface="Times New Roman" pitchFamily="18" charset="0"/>
              </a:rPr>
              <a:t>2</a:t>
            </a:r>
            <a:r>
              <a:rPr lang="es-ES" sz="2800">
                <a:latin typeface="Times New Roman" pitchFamily="18" charset="0"/>
              </a:rPr>
              <a:t> </a:t>
            </a:r>
            <a:r>
              <a:rPr lang="es-ES" sz="2800">
                <a:latin typeface="Times New Roman" pitchFamily="18" charset="0"/>
                <a:cs typeface="Times New Roman" pitchFamily="18" charset="0"/>
              </a:rPr>
              <a:t>≤</a:t>
            </a:r>
            <a:r>
              <a:rPr lang="es-ES" sz="2800">
                <a:latin typeface="Times New Roman" pitchFamily="18" charset="0"/>
              </a:rPr>
              <a:t> 30 (horas de ensamble)</a:t>
            </a:r>
          </a:p>
          <a:p>
            <a:pPr eaLnBrk="0" hangingPunct="0"/>
            <a:r>
              <a:rPr lang="es-ES" sz="2800">
                <a:latin typeface="Times New Roman" pitchFamily="18" charset="0"/>
              </a:rPr>
              <a:t>Con X</a:t>
            </a:r>
            <a:r>
              <a:rPr lang="es-ES" sz="2800" baseline="-25000">
                <a:latin typeface="Times New Roman" pitchFamily="18" charset="0"/>
              </a:rPr>
              <a:t>1</a:t>
            </a:r>
            <a:r>
              <a:rPr lang="es-ES" sz="2800">
                <a:latin typeface="Times New Roman" pitchFamily="18" charset="0"/>
              </a:rPr>
              <a:t>, X</a:t>
            </a:r>
            <a:r>
              <a:rPr lang="es-ES" sz="2800" baseline="-25000">
                <a:latin typeface="Times New Roman" pitchFamily="18" charset="0"/>
              </a:rPr>
              <a:t>2</a:t>
            </a:r>
            <a:r>
              <a:rPr lang="es-ES" sz="2800">
                <a:latin typeface="Times New Roman" pitchFamily="18" charset="0"/>
              </a:rPr>
              <a:t> </a:t>
            </a:r>
            <a:r>
              <a:rPr lang="es-ES" sz="2800">
                <a:latin typeface="Times New Roman" pitchFamily="18" charset="0"/>
                <a:cs typeface="Times New Roman" pitchFamily="18" charset="0"/>
              </a:rPr>
              <a:t>≥</a:t>
            </a:r>
            <a:r>
              <a:rPr lang="es-ES" sz="2800">
                <a:latin typeface="Times New Roman" pitchFamily="18" charset="0"/>
              </a:rPr>
              <a:t> 0 y enteros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5 Marcador de número de diapositiva"/>
          <p:cNvSpPr>
            <a:spLocks noGrp="1"/>
          </p:cNvSpPr>
          <p:nvPr>
            <p:ph type="sldNum" sz="quarter" idx="12"/>
          </p:nvPr>
        </p:nvSpPr>
        <p:spPr>
          <a:noFill/>
        </p:spPr>
        <p:txBody>
          <a:bodyPr/>
          <a:lstStyle/>
          <a:p>
            <a:fld id="{6D8939FA-3EEF-4863-8D6B-F84C6C06A2D2}" type="slidenum">
              <a:rPr lang="es-ES" smtClean="0"/>
              <a:pPr/>
              <a:t>9</a:t>
            </a:fld>
            <a:endParaRPr lang="es-ES" smtClean="0"/>
          </a:p>
        </p:txBody>
      </p:sp>
      <p:sp>
        <p:nvSpPr>
          <p:cNvPr id="23554" name="Rectangle 2"/>
          <p:cNvSpPr>
            <a:spLocks noGrp="1" noChangeArrowheads="1"/>
          </p:cNvSpPr>
          <p:nvPr>
            <p:ph type="title"/>
          </p:nvPr>
        </p:nvSpPr>
        <p:spPr>
          <a:xfrm>
            <a:off x="495300" y="274638"/>
            <a:ext cx="8915400" cy="922337"/>
          </a:xfrm>
        </p:spPr>
        <p:txBody>
          <a:bodyPr/>
          <a:lstStyle/>
          <a:p>
            <a:pPr eaLnBrk="1" hangingPunct="1"/>
            <a:r>
              <a:rPr lang="es-PE" smtClean="0"/>
              <a:t>Problemas binarios (1)</a:t>
            </a:r>
            <a:endParaRPr lang="es-ES" smtClean="0"/>
          </a:p>
        </p:txBody>
      </p:sp>
      <p:sp>
        <p:nvSpPr>
          <p:cNvPr id="23555" name="Rectangle 3"/>
          <p:cNvSpPr>
            <a:spLocks noGrp="1" noChangeArrowheads="1"/>
          </p:cNvSpPr>
          <p:nvPr>
            <p:ph type="body" idx="1"/>
          </p:nvPr>
        </p:nvSpPr>
        <p:spPr>
          <a:xfrm>
            <a:off x="350838" y="2133600"/>
            <a:ext cx="8970962" cy="2663825"/>
          </a:xfrm>
          <a:solidFill>
            <a:srgbClr val="FFFF99"/>
          </a:solidFill>
        </p:spPr>
        <p:txBody>
          <a:bodyPr/>
          <a:lstStyle/>
          <a:p>
            <a:pPr marL="0" indent="0" eaLnBrk="1" hangingPunct="1">
              <a:buFontTx/>
              <a:buNone/>
            </a:pPr>
            <a:r>
              <a:rPr lang="es-PE" smtClean="0">
                <a:latin typeface="Times New Roman" pitchFamily="18" charset="0"/>
              </a:rPr>
              <a:t>Los problemas binarios de programación lineal entera tienen variables que sólo pueden tomar valores 0 o 1. Las variables binarias, en esencia se plantean en situaciones del tipo “todo o nada” o “hacerlo o no hacerlo”.</a:t>
            </a:r>
            <a:endParaRPr lang="es-ES" smtClean="0">
              <a:latin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32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1412</TotalTime>
  <Words>4048</Words>
  <Application>Microsoft Office PowerPoint</Application>
  <PresentationFormat>A4 (210 x 297 mm)</PresentationFormat>
  <Paragraphs>623</Paragraphs>
  <Slides>59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59</vt:i4>
      </vt:variant>
    </vt:vector>
  </HeadingPairs>
  <TitlesOfParts>
    <vt:vector size="65" baseType="lpstr">
      <vt:lpstr>Arial</vt:lpstr>
      <vt:lpstr>Courier New</vt:lpstr>
      <vt:lpstr>Symbol</vt:lpstr>
      <vt:lpstr>Times New Roman</vt:lpstr>
      <vt:lpstr>Wingdings</vt:lpstr>
      <vt:lpstr>Diseño predeterminado</vt:lpstr>
      <vt:lpstr>Presentación de PowerPoint</vt:lpstr>
      <vt:lpstr>ÍNDICE</vt:lpstr>
      <vt:lpstr>1. Clasificación de los problemas de programación entera (1)</vt:lpstr>
      <vt:lpstr>1. Clasificación de los problemas de programación entera (2)</vt:lpstr>
      <vt:lpstr>Problemas generales (1)</vt:lpstr>
      <vt:lpstr>Problemas generales (2)</vt:lpstr>
      <vt:lpstr>Presentación de PowerPoint</vt:lpstr>
      <vt:lpstr>Problemas generales (4)</vt:lpstr>
      <vt:lpstr>Problemas binarios (1)</vt:lpstr>
      <vt:lpstr>Problemas binarios (2)</vt:lpstr>
      <vt:lpstr>Problemas binarios (3)</vt:lpstr>
      <vt:lpstr>Problemas mixtos</vt:lpstr>
      <vt:lpstr>Presentación de PowerPoint</vt:lpstr>
      <vt:lpstr>2.1 Problema de cargo fijo (1)</vt:lpstr>
      <vt:lpstr>2.1 Problema de cargo fijo (2)</vt:lpstr>
      <vt:lpstr>2.1 Problema de cargo fijo (3)</vt:lpstr>
      <vt:lpstr>2.1 Problema de cargo fijo (4)</vt:lpstr>
      <vt:lpstr>2.1 Problema de cargo fijo (5)</vt:lpstr>
      <vt:lpstr>2.1 Problema de cargo fijo (6)</vt:lpstr>
      <vt:lpstr>2.1 Problema de cargo fijo (7)</vt:lpstr>
      <vt:lpstr>2.2 Problema de recubrimiento de conjuntos (1)</vt:lpstr>
      <vt:lpstr>2.2 Problema de recubrimiento de conjuntos (2)</vt:lpstr>
      <vt:lpstr>2.2 Problema de recubrimiento de conjuntos (3)</vt:lpstr>
      <vt:lpstr>2.2 Problema de recubrimiento de conjuntos (4)</vt:lpstr>
      <vt:lpstr>2.2 Problema de recubrimiento de conjuntos (5)</vt:lpstr>
      <vt:lpstr>2.3 Restricciones inclusivas o distributivas (1)</vt:lpstr>
      <vt:lpstr>2.3 Restricciones inclusivas o distributivas (2)</vt:lpstr>
      <vt:lpstr>2.3 Restricciones inclusivas o distributivas (3)</vt:lpstr>
      <vt:lpstr>2.3 Restricciones inclusivas o distributivas (4)</vt:lpstr>
      <vt:lpstr>2.3 Restricciones inclusivas o distributivas (5)</vt:lpstr>
      <vt:lpstr>2.3 Restricciones inclusivas o distributivas (6)</vt:lpstr>
      <vt:lpstr>2.4 Restricciones si … entonces (1)</vt:lpstr>
      <vt:lpstr>2.4 Restricciones si … entonces (2)</vt:lpstr>
      <vt:lpstr>2.4 Restricciones si … entonces (3)</vt:lpstr>
      <vt:lpstr>2.4 Restricciones si … entonces (4)</vt:lpstr>
      <vt:lpstr>2.4 Restricciones si … entonces (5)</vt:lpstr>
      <vt:lpstr>2.4 Restricciones si … entonces (6)</vt:lpstr>
      <vt:lpstr>2.4 Restricciones si … entonces (7)</vt:lpstr>
      <vt:lpstr>2.5 Funciones lineales por segmentos (1)</vt:lpstr>
      <vt:lpstr>2.5 Funciones lineales por segmentos (2)</vt:lpstr>
      <vt:lpstr>2.5 Funciones lineales por segmentos (3)</vt:lpstr>
      <vt:lpstr>2.5 Funciones lineales por segmentos (4)</vt:lpstr>
      <vt:lpstr>2.5 Funciones lineales por segmentos (5)</vt:lpstr>
      <vt:lpstr>2.5 Funciones lineales por segmentos (6)</vt:lpstr>
      <vt:lpstr>2.5 Funciones lineales por segmentos (7)</vt:lpstr>
      <vt:lpstr>2.5 Funciones lineales por segmentos (8)</vt:lpstr>
      <vt:lpstr>2.5 Funciones lineales por segmentos (9)</vt:lpstr>
      <vt:lpstr>2.5 Funciones lineales por segmentos (9)</vt:lpstr>
      <vt:lpstr>3. Solución computacional de problemas de programación entera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PUCP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entera</dc:title>
  <dc:creator>M2P</dc:creator>
  <cp:lastModifiedBy>Usuario Genérico Pabellon A</cp:lastModifiedBy>
  <cp:revision>142</cp:revision>
  <dcterms:created xsi:type="dcterms:W3CDTF">2004-06-12T18:38:36Z</dcterms:created>
  <dcterms:modified xsi:type="dcterms:W3CDTF">2018-11-05T14:02:49Z</dcterms:modified>
</cp:coreProperties>
</file>