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59" r:id="rId6"/>
    <p:sldId id="262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1" r:id="rId16"/>
    <p:sldId id="28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8" r:id="rId26"/>
    <p:sldId id="284" r:id="rId27"/>
    <p:sldId id="292" r:id="rId28"/>
    <p:sldId id="320" r:id="rId29"/>
    <p:sldId id="321" r:id="rId30"/>
    <p:sldId id="322" r:id="rId31"/>
    <p:sldId id="31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6C"/>
    <a:srgbClr val="0092AB"/>
    <a:srgbClr val="00FF00"/>
    <a:srgbClr val="0000FF"/>
    <a:srgbClr val="FF00FF"/>
    <a:srgbClr val="00FFFF"/>
    <a:srgbClr val="FFFF00"/>
    <a:srgbClr val="4BE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7" autoAdjust="0"/>
    <p:restoredTop sz="89575" autoAdjust="0"/>
  </p:normalViewPr>
  <p:slideViewPr>
    <p:cSldViewPr>
      <p:cViewPr varScale="1">
        <p:scale>
          <a:sx n="86" d="100"/>
          <a:sy n="86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C3AE-7DBF-49D4-8939-5EB192778B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F0AA-FB90-4202-AAF5-872BC429B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pa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05672"/>
            <a:ext cx="9185020" cy="2952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3598168" cy="993353"/>
          </a:xfrm>
        </p:spPr>
        <p:txBody>
          <a:bodyPr>
            <a:normAutofit/>
          </a:bodyPr>
          <a:lstStyle>
            <a:lvl1pPr>
              <a:defRPr sz="3200"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80112" y="5733256"/>
            <a:ext cx="3416424" cy="6206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nome do Professor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621630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35896" y="1340247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2564904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3501008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tuloslide.png"/>
          <p:cNvPicPr>
            <a:picLocks noChangeAspect="1"/>
          </p:cNvPicPr>
          <p:nvPr userDrawn="1"/>
        </p:nvPicPr>
        <p:blipFill>
          <a:blip r:embed="rId2" cstate="print"/>
          <a:srcRect r="4351"/>
          <a:stretch>
            <a:fillRect/>
          </a:stretch>
        </p:blipFill>
        <p:spPr>
          <a:xfrm>
            <a:off x="-36512" y="-27384"/>
            <a:ext cx="9180512" cy="90872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0783" y="188913"/>
            <a:ext cx="1150937" cy="576262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14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76" y="116632"/>
            <a:ext cx="6048672" cy="576262"/>
          </a:xfrm>
        </p:spPr>
        <p:txBody>
          <a:bodyPr>
            <a:noAutofit/>
          </a:bodyPr>
          <a:lstStyle>
            <a:lvl1pPr>
              <a:buNone/>
              <a:defRPr sz="3600" baseline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Título do Slide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EB1D-49EF-41EF-8F01-1D21D4BA78E8}" type="datetimeFigureOut">
              <a:rPr lang="pt-BR" smtClean="0"/>
              <a:pPr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CONCEITOS INTRODUTÓRIOS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COMO OS COMPUTADORES ENTENDE?</a:t>
            </a:r>
            <a:endParaRPr lang="pt-BR" sz="2400" dirty="0" smtClean="0">
              <a:solidFill>
                <a:srgbClr val="0092AB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219557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Computadores são estúpidos: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É preciso explicar passo a passo o que ele 	deve fazer.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668831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Para isso é preciso saber como fazer</a:t>
            </a:r>
          </a:p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preciso entender como as coisas funcionam 	(</a:t>
            </a:r>
            <a:r>
              <a:rPr lang="pt-BR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Passos para fazer um churrasco)</a:t>
            </a:r>
            <a:endParaRPr lang="pt-BR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4283968" y="3140968"/>
            <a:ext cx="360040" cy="360040"/>
          </a:xfrm>
          <a:prstGeom prst="downArrow">
            <a:avLst/>
          </a:prstGeom>
          <a:solidFill>
            <a:srgbClr val="00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4355976" y="4941168"/>
            <a:ext cx="360040" cy="360040"/>
          </a:xfrm>
          <a:prstGeom prst="downArrow">
            <a:avLst/>
          </a:prstGeom>
          <a:solidFill>
            <a:srgbClr val="00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55576" y="537321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Para isso é preciso escrever comandos</a:t>
            </a:r>
          </a:p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como uma receita que o computador deve 	seguir.</a:t>
            </a:r>
            <a:endParaRPr lang="pt-BR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RECEITAS: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 eu sou uma especialista em churrasco: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Eu posso descrever exatamente como fazer 	um churrasco e que pode ser entendido por 	qualquer pessoa.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5576" y="4149080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 eu sou uma especialista em pizza: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Eu posso descrever exatamente como fazer 	uma pizza e que pode ser entendido por 	qualquer pessoa.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RECEITAS DE PROGRAMAS: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Programadores usam uma linguagem especial: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Os computadores não entendem a nossa 	linguagem, é preciso usar linguagens que 	descrevam exatamente os comandos. São as 	Linguagens de Programação.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5576" y="414908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Linguagens de Programação: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As Linguagens de Programação são boas em 	dizer exatamente o que fazer. Existem várias 	LP para vários propósitos (C, JAVA, PHP)e 	uma em especial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03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776864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PROGRAMAÇÃO DE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561375" y="4221088"/>
            <a:ext cx="55948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COMPUTADORES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RECEITAS SÃO ALGORITMOS: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 que são Algoritmos: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Chamamos as receitas para programas de 	ALGORITMOS. São descrições passo a passo 	do que o computador deve fazer, com alguma 	Linguagem de Programação.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MUITA COISA SOBRE PROGRAMAÇÃO SÃO NOMES: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Nós iremos nomear nossos dados: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Dados: O “número” que vamos manipular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Nós chamamos o nome dos dados de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variável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3568" y="375942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Nós iremos nomear nossas receitas.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450912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Nós iremos usar nomes já conhecidos pelo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Podemos usar dados ou receitas já criadas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DANDO NOMES ÀS CODIFICAÇÕES: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Codificação: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É a forma como interpretamos os 0’s e 1’s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568" y="3140968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Podemos dar nomes às Codificações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(Ás vezes chamamos de Tipos)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Inteiros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Flutuantes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Strings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Imagens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Sons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...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TIPOS/CODIFICAÇÃO: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Há várias formas de interpretar os 0’s e 1’s 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As receitas são formadas por vários tipos de 	dados (formas com que os 0’s e 1’s são 	organizados. Assim podemos ter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strings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	(grupo de letras),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(números inteiros),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float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(números decimais), arquivos, imagens, 	sons...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TIPOS DE DADOS: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539552" y="1916832"/>
            <a:ext cx="2952328" cy="1944216"/>
          </a:xfrm>
          <a:prstGeom prst="roundRect">
            <a:avLst/>
          </a:prstGeom>
          <a:noFill/>
          <a:ln>
            <a:solidFill>
              <a:srgbClr val="005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843808" y="2204864"/>
            <a:ext cx="1336391" cy="369332"/>
          </a:xfrm>
          <a:prstGeom prst="rect">
            <a:avLst/>
          </a:prstGeom>
          <a:solidFill>
            <a:srgbClr val="005D6C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Inteiros (</a:t>
            </a:r>
            <a:r>
              <a:rPr lang="pt-BR" dirty="0" err="1" smtClean="0">
                <a:solidFill>
                  <a:schemeClr val="bg1"/>
                </a:solidFill>
              </a:rPr>
              <a:t>int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5576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59632" y="2276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12372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87624" y="29249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373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15816" y="29249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907704" y="24208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16016" y="1916832"/>
            <a:ext cx="2952328" cy="1944216"/>
          </a:xfrm>
          <a:prstGeom prst="roundRect">
            <a:avLst/>
          </a:prstGeom>
          <a:noFill/>
          <a:ln>
            <a:solidFill>
              <a:srgbClr val="005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20272" y="2204864"/>
            <a:ext cx="1655710" cy="369332"/>
          </a:xfrm>
          <a:prstGeom prst="rect">
            <a:avLst/>
          </a:prstGeom>
          <a:solidFill>
            <a:srgbClr val="005D6C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Decimais (</a:t>
            </a:r>
            <a:r>
              <a:rPr lang="pt-BR" dirty="0" err="1" smtClean="0">
                <a:solidFill>
                  <a:schemeClr val="bg1"/>
                </a:solidFill>
              </a:rPr>
              <a:t>float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22768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1.0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32040" y="32849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436096" y="22768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20.1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31409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4.7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364088" y="29249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373.90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92280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-2.3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4168" y="24208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-100.9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275856" y="4293096"/>
            <a:ext cx="2952328" cy="1944216"/>
          </a:xfrm>
          <a:prstGeom prst="roundRect">
            <a:avLst/>
          </a:prstGeom>
          <a:noFill/>
          <a:ln>
            <a:solidFill>
              <a:srgbClr val="005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4581128"/>
            <a:ext cx="1760354" cy="369332"/>
          </a:xfrm>
          <a:prstGeom prst="rect">
            <a:avLst/>
          </a:prstGeom>
          <a:solidFill>
            <a:srgbClr val="005D6C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Palavras (strings)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491880" y="465313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Luis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491880" y="56612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Olá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60032" y="5517232"/>
            <a:ext cx="64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Feira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923928" y="5301208"/>
            <a:ext cx="60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IFBA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652120" y="53012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44008" y="4797152"/>
            <a:ext cx="65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UEFS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67544" y="5157192"/>
            <a:ext cx="2341347" cy="646331"/>
          </a:xfrm>
          <a:prstGeom prst="rect">
            <a:avLst/>
          </a:prstGeom>
          <a:solidFill>
            <a:srgbClr val="005D6C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Dentro do computador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Todos são apenas BITS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DE </a:t>
            </a:r>
            <a:r>
              <a:rPr lang="pt-BR" sz="2800" b="1" dirty="0" smtClean="0"/>
              <a:t>COMPUTADORES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TIPOS DE DADOS: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3568" y="19888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Como funciona em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?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Algumas linguagem “fortemente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tipadas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” 	obrigam à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especificar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o tipo de dados a ser 	usado. No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não fazemos isso 	EXPLICITAMENTE, a forma </a:t>
            </a:r>
            <a:r>
              <a:rPr lang="pt-BR" sz="2400" i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(0, 0.4, “Teste”)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é 	que vai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especificar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01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488832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O CURSO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619387" y="4221088"/>
            <a:ext cx="4456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INTRODUÇÃO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04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776864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PROGRAMAÇÃO NO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683568" y="4221088"/>
            <a:ext cx="1250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JES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PASSEIO PELO JES: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5256584" cy="487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6660232" y="2924944"/>
            <a:ext cx="2016224" cy="646331"/>
            <a:chOff x="6660232" y="2924944"/>
            <a:chExt cx="2016224" cy="646331"/>
          </a:xfrm>
        </p:grpSpPr>
        <p:sp>
          <p:nvSpPr>
            <p:cNvPr id="8" name="Seta para a esquerda 7"/>
            <p:cNvSpPr/>
            <p:nvPr/>
          </p:nvSpPr>
          <p:spPr>
            <a:xfrm>
              <a:off x="6660232" y="3068960"/>
              <a:ext cx="648072" cy="432048"/>
            </a:xfrm>
            <a:prstGeom prst="leftArrow">
              <a:avLst/>
            </a:prstGeom>
            <a:solidFill>
              <a:srgbClr val="005D6C"/>
            </a:solidFill>
            <a:ln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380312" y="292494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Yu Gothic" pitchFamily="34" charset="-128"/>
                  <a:ea typeface="Yu Gothic" pitchFamily="34" charset="-128"/>
                </a:rPr>
                <a:t>Área do Programa</a:t>
              </a:r>
              <a:endParaRPr lang="pt-BR" dirty="0">
                <a:latin typeface="Yu Gothic" pitchFamily="34" charset="-128"/>
                <a:ea typeface="Yu Gothic" pitchFamily="34" charset="-128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588224" y="5229200"/>
            <a:ext cx="2016224" cy="646331"/>
            <a:chOff x="6660232" y="2924944"/>
            <a:chExt cx="2016224" cy="646331"/>
          </a:xfrm>
        </p:grpSpPr>
        <p:sp>
          <p:nvSpPr>
            <p:cNvPr id="12" name="Seta para a esquerda 11"/>
            <p:cNvSpPr/>
            <p:nvPr/>
          </p:nvSpPr>
          <p:spPr>
            <a:xfrm>
              <a:off x="6660232" y="3068960"/>
              <a:ext cx="648072" cy="432048"/>
            </a:xfrm>
            <a:prstGeom prst="leftArrow">
              <a:avLst/>
            </a:prstGeom>
            <a:solidFill>
              <a:srgbClr val="005D6C"/>
            </a:solidFill>
            <a:ln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380312" y="292494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Yu Gothic" pitchFamily="34" charset="-128"/>
                  <a:ea typeface="Yu Gothic" pitchFamily="34" charset="-128"/>
                </a:rPr>
                <a:t>Área de</a:t>
              </a:r>
            </a:p>
            <a:p>
              <a:r>
                <a:rPr lang="pt-BR" dirty="0" smtClean="0">
                  <a:latin typeface="Yu Gothic" pitchFamily="34" charset="-128"/>
                  <a:ea typeface="Yu Gothic" pitchFamily="34" charset="-128"/>
                </a:rPr>
                <a:t>Comando</a:t>
              </a:r>
              <a:endParaRPr lang="pt-BR" dirty="0">
                <a:latin typeface="Yu Gothic" pitchFamily="34" charset="-128"/>
                <a:ea typeface="Yu Gothic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ÁREA DE AJUDA: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7020272" y="2924944"/>
            <a:ext cx="2016224" cy="646331"/>
            <a:chOff x="6660232" y="2924944"/>
            <a:chExt cx="2016224" cy="646331"/>
          </a:xfrm>
        </p:grpSpPr>
        <p:sp>
          <p:nvSpPr>
            <p:cNvPr id="8" name="Seta para a esquerda 7"/>
            <p:cNvSpPr/>
            <p:nvPr/>
          </p:nvSpPr>
          <p:spPr>
            <a:xfrm>
              <a:off x="6660232" y="3068960"/>
              <a:ext cx="648072" cy="432048"/>
            </a:xfrm>
            <a:prstGeom prst="leftArrow">
              <a:avLst/>
            </a:prstGeom>
            <a:solidFill>
              <a:srgbClr val="005D6C"/>
            </a:solidFill>
            <a:ln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380312" y="292494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Yu Gothic" pitchFamily="34" charset="-128"/>
                  <a:ea typeface="Yu Gothic" pitchFamily="34" charset="-128"/>
                </a:rPr>
                <a:t>Área de Ajuda</a:t>
              </a:r>
              <a:endParaRPr lang="pt-BR" dirty="0">
                <a:latin typeface="Yu Gothic" pitchFamily="34" charset="-128"/>
                <a:ea typeface="Yu Gothic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6452772" cy="38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1475656" y="3284984"/>
            <a:ext cx="2274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ÁREA DO PROGRAMA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75656" y="4941168"/>
            <a:ext cx="21374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ÁREA DE COMANDO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NOMES E SIMBOLOS DO JES: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827584" y="2886035"/>
            <a:ext cx="7548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Nós podemos exibir valores, expressões e qualquer </a:t>
            </a:r>
          </a:p>
          <a:p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coisa usando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- que significa imprima.</a:t>
            </a:r>
            <a:endParaRPr lang="pt-BR" sz="2400" dirty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7584" y="4110171"/>
            <a:ext cx="7688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uma receita já existente no JES que podemos</a:t>
            </a:r>
          </a:p>
          <a:p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usar.</a:t>
            </a:r>
            <a:endParaRPr lang="pt-BR" sz="2400" dirty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55576" y="5199583"/>
            <a:ext cx="820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diferencia letras maiúsculas e minúsculas, assim</a:t>
            </a:r>
          </a:p>
          <a:p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é diferente de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99592" y="1772816"/>
            <a:ext cx="723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Alguns nomes são conhecidos do </a:t>
            </a:r>
            <a:r>
              <a:rPr lang="pt-BR" sz="2400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e outros</a:t>
            </a:r>
          </a:p>
          <a:p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não. Um nome conhecido é 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print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USANDO TIPOS INTEIROS NO JES: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7544" y="1772816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11560" y="1916832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34 + 56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1560" y="220486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90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7544" y="2708920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11560" y="2852936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 4 + 6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11560" y="31409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10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67544" y="3645024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611560" y="3789040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 20 - 21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11560" y="407707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-1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67544" y="4581128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4725144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2 * 3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11560" y="50131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6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7544" y="5517232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11560" y="5661248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2/2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11560" y="59492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8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6" grpId="0"/>
      <p:bldP spid="29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USANDO TIPOS FLUTUANTES NO JES: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7544" y="1772816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11560" y="1916832"/>
            <a:ext cx="21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34.1 + 56.0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1560" y="220486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90.1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7544" y="2708920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11560" y="2852936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 3.9 + 6.1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11560" y="314096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10.0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67544" y="3645024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611560" y="3789040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 20.0 - 21.0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11560" y="407707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-1.0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67544" y="4581128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11560" y="4725144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2.2 * 3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11560" y="501317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6.6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7544" y="5517232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11560" y="5661248"/>
            <a:ext cx="163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2.0/2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611560" y="594928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1.0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4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6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6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6" grpId="0"/>
      <p:bldP spid="29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USANDO TIPOS STRING NO JES: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7544" y="1772816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7544" y="2780928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67544" y="3789040"/>
            <a:ext cx="8280920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11560" y="2204864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Meu nome é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1560" y="1916832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“Meu nome é”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83568" y="321297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Meu nome é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1560" y="2924944"/>
            <a:ext cx="29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 “Meu ” + “nome é”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11560" y="422108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Nome </a:t>
            </a:r>
            <a:r>
              <a:rPr lang="pt-BR" dirty="0" err="1" smtClean="0">
                <a:solidFill>
                  <a:srgbClr val="FFFF00"/>
                </a:solidFill>
              </a:rPr>
              <a:t>Nome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11560" y="3933056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”Nome” *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8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0" grpId="0"/>
      <p:bldP spid="21" grpId="0"/>
      <p:bldP spid="22" grpId="0"/>
      <p:bldP spid="23" grpId="0"/>
      <p:bldP spid="26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DANDO NOMES AOS NOSSOS DADOS: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7544" y="1772816"/>
            <a:ext cx="8280920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11560" y="1916832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valor = 34 + 56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611560" y="263691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90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1560" y="2267580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valor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67544" y="3212976"/>
            <a:ext cx="8280920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11560" y="3356992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valor = 4. + 6.5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11560" y="407707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10.5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1560" y="3707740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valor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67544" y="4715852"/>
            <a:ext cx="8280920" cy="1737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11560" y="485986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nome = “Luis”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39552" y="5939988"/>
            <a:ext cx="140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“Luis Araujo”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69200" y="5589240"/>
            <a:ext cx="28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</a:t>
            </a:r>
            <a:r>
              <a:rPr lang="pt-BR" dirty="0" err="1" smtClean="0">
                <a:solidFill>
                  <a:srgbClr val="FFFF00"/>
                </a:solidFill>
              </a:rPr>
              <a:t>print</a:t>
            </a:r>
            <a:r>
              <a:rPr lang="pt-BR" dirty="0" smtClean="0">
                <a:solidFill>
                  <a:srgbClr val="FFFF00"/>
                </a:solidFill>
              </a:rPr>
              <a:t> nome+sobrenome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80683" y="5219908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&gt;&gt;&gt; sobrenome = “Araujo”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6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8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4" grpId="0" animBg="1"/>
      <p:bldP spid="25" grpId="0"/>
      <p:bldP spid="27" grpId="0"/>
      <p:bldP spid="28" grpId="0"/>
      <p:bldP spid="30" grpId="0" animBg="1"/>
      <p:bldP spid="31" grpId="0"/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ABRINDO PROJETOS NO JES</a:t>
            </a:r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42493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CARREGANDO PROJETOS NO JES</a:t>
            </a:r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9056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pt-BR" dirty="0" smtClean="0"/>
              <a:t>O CURSO - </a:t>
            </a:r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70080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OBJETIVO DA DISCIPLINA:</a:t>
            </a:r>
          </a:p>
          <a:p>
            <a:endParaRPr lang="pt-BR" sz="2400" dirty="0"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Oferecer aos estudante um ambiente lúdico para a construção de conhecimento sobre os conceitos básicos de programação computacional.</a:t>
            </a:r>
            <a:endParaRPr lang="pt-BR" sz="2400" dirty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7544" y="414908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ABORDAGEM:</a:t>
            </a:r>
          </a:p>
          <a:p>
            <a:pPr algn="just"/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Apresentação dos conteúdos através de “blocos” contextualizados (Imagens, Sons e Games).</a:t>
            </a:r>
            <a:endParaRPr lang="pt-BR" sz="2400" dirty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195736" y="188442"/>
            <a:ext cx="6768752" cy="576262"/>
          </a:xfrm>
        </p:spPr>
        <p:txBody>
          <a:bodyPr/>
          <a:lstStyle/>
          <a:p>
            <a:pPr algn="ctr"/>
            <a:r>
              <a:rPr lang="pt-BR" sz="2800" dirty="0" smtClean="0"/>
              <a:t>PROGRAMAÇÃO </a:t>
            </a:r>
            <a:r>
              <a:rPr lang="pt-BR" sz="2800" smtClean="0"/>
              <a:t>NO </a:t>
            </a:r>
            <a:r>
              <a:rPr lang="pt-BR" sz="2800" b="1" smtClean="0"/>
              <a:t>JES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SALVADO PROJETOS </a:t>
            </a:r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NO JES</a:t>
            </a:r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105236" cy="39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01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CONCEITOS INTRODUTÓRIOS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PROGRAMAÇÃO II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pt-BR" dirty="0" smtClean="0"/>
              <a:t>O CURSO - </a:t>
            </a:r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196752"/>
            <a:ext cx="79928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ESTRUTURA:</a:t>
            </a:r>
            <a:endParaRPr lang="pt-BR" sz="2800" dirty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  <a:p>
            <a:pPr algn="just">
              <a:lnSpc>
                <a:spcPct val="150000"/>
              </a:lnSpc>
            </a:pP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BLOCO IMAGEM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(00/00 à 00/00)</a:t>
            </a:r>
          </a:p>
          <a:p>
            <a:pPr lvl="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Yu Gothic" pitchFamily="34" charset="-128"/>
                <a:ea typeface="Yu Gothic" pitchFamily="34" charset="-128"/>
              </a:rPr>
              <a:t>Funções, Loops, Variáveis, Condicionais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BLOCO SOM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( 00/00 à 00/00)</a:t>
            </a:r>
          </a:p>
          <a:p>
            <a:pPr marL="1371600" lvl="4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Yu Gothic" pitchFamily="34" charset="-128"/>
                <a:ea typeface="Yu Gothic" pitchFamily="34" charset="-128"/>
              </a:rPr>
              <a:t>Funções, Loops, Variáveis, Condicionais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	BLOCO GAME 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(00/00 à 00/00)</a:t>
            </a:r>
          </a:p>
          <a:p>
            <a:pPr marL="1371600" lvl="4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Yu Gothic" pitchFamily="34" charset="-128"/>
                <a:ea typeface="Yu Gothic" pitchFamily="34" charset="-128"/>
              </a:rPr>
              <a:t>Funções, Loops, Variáveis, Condicionais</a:t>
            </a:r>
          </a:p>
          <a:p>
            <a:pPr algn="just">
              <a:lnSpc>
                <a:spcPct val="200000"/>
              </a:lnSpc>
            </a:pPr>
            <a:endParaRPr lang="pt-BR" sz="2400" dirty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 rot="20019331">
            <a:off x="6963571" y="155945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rgbClr val="005D6C"/>
                </a:solidFill>
                <a:latin typeface="Sosa" pitchFamily="2" charset="0"/>
              </a:rPr>
              <a:t>A</a:t>
            </a:r>
            <a:endParaRPr lang="pt-BR" sz="5400" dirty="0"/>
          </a:p>
        </p:txBody>
      </p:sp>
      <p:sp>
        <p:nvSpPr>
          <p:cNvPr id="8" name="Retângulo 7"/>
          <p:cNvSpPr/>
          <p:nvPr/>
        </p:nvSpPr>
        <p:spPr>
          <a:xfrm>
            <a:off x="6516216" y="292494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rgbClr val="005D6C"/>
                </a:solidFill>
                <a:latin typeface="Sosa" pitchFamily="2" charset="0"/>
              </a:rPr>
              <a:t>&lt;</a:t>
            </a:r>
          </a:p>
        </p:txBody>
      </p:sp>
      <p:sp>
        <p:nvSpPr>
          <p:cNvPr id="11" name="Retângulo 10"/>
          <p:cNvSpPr/>
          <p:nvPr/>
        </p:nvSpPr>
        <p:spPr>
          <a:xfrm rot="1404423">
            <a:off x="6654026" y="433117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>
                <a:solidFill>
                  <a:srgbClr val="005D6C"/>
                </a:solidFill>
                <a:latin typeface="Sosa" pitchFamily="2" charset="0"/>
              </a:rPr>
              <a:t>=</a:t>
            </a:r>
            <a:r>
              <a:rPr lang="pt-BR" dirty="0" smtClean="0">
                <a:latin typeface="Sosa" pitchFamily="2" charset="0"/>
              </a:rPr>
              <a:t>	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pt-BR" dirty="0" smtClean="0"/>
              <a:t>O CURSO - </a:t>
            </a:r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124744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CONTEXTO:</a:t>
            </a:r>
          </a:p>
          <a:p>
            <a:pPr algn="just"/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Este modelo de curso está sendo desenvolvido em um projeto de Mestrado do Programa de Computação Aplicada - UEFS, </a:t>
            </a:r>
            <a:r>
              <a:rPr lang="pt-BR" sz="2400" dirty="0">
                <a:latin typeface="Yu Gothic" pitchFamily="34" charset="-128"/>
                <a:ea typeface="Yu Gothic" pitchFamily="34" charset="-128"/>
              </a:rPr>
              <a:t>c</a:t>
            </a:r>
            <a:r>
              <a:rPr lang="pt-BR" sz="2400" dirty="0" smtClean="0">
                <a:latin typeface="Yu Gothic" pitchFamily="34" charset="-128"/>
                <a:ea typeface="Yu Gothic" pitchFamily="34" charset="-128"/>
              </a:rPr>
              <a:t>om o intuito de  fornecer uma abordagem lúdica e motivacional aos estudantes de cursos técnicos na área de informática/computação.</a:t>
            </a:r>
            <a:endParaRPr lang="pt-BR" sz="2400" dirty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7544" y="400506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EQUIPE:</a:t>
            </a:r>
          </a:p>
          <a:p>
            <a:pPr algn="just"/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000" b="1" dirty="0" smtClean="0">
                <a:latin typeface="Yu Gothic" pitchFamily="34" charset="-128"/>
                <a:ea typeface="Yu Gothic" pitchFamily="34" charset="-128"/>
              </a:rPr>
              <a:t>Mestrando: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Luis Gustavo Araujo</a:t>
            </a:r>
          </a:p>
          <a:p>
            <a:pPr algn="just"/>
            <a:r>
              <a:rPr lang="pt-BR" sz="2000" b="1" dirty="0" smtClean="0">
                <a:latin typeface="Yu Gothic" pitchFamily="34" charset="-128"/>
                <a:ea typeface="Yu Gothic" pitchFamily="34" charset="-128"/>
              </a:rPr>
              <a:t>Orientador: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Dr. Roberto Bittencourt</a:t>
            </a:r>
          </a:p>
          <a:p>
            <a:pPr algn="just"/>
            <a:r>
              <a:rPr lang="pt-BR" sz="2000" b="1" dirty="0" err="1" smtClean="0">
                <a:latin typeface="Yu Gothic" pitchFamily="34" charset="-128"/>
                <a:ea typeface="Yu Gothic" pitchFamily="34" charset="-128"/>
              </a:rPr>
              <a:t>Co-orientador</a:t>
            </a:r>
            <a:r>
              <a:rPr lang="pt-BR" sz="2000" b="1" dirty="0" smtClean="0">
                <a:latin typeface="Yu Gothic" pitchFamily="34" charset="-128"/>
                <a:ea typeface="Yu Gothic" pitchFamily="34" charset="-128"/>
              </a:rPr>
              <a:t>: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Dr. David Moisés</a:t>
            </a:r>
          </a:p>
          <a:p>
            <a:pPr algn="just"/>
            <a:r>
              <a:rPr lang="pt-BR" sz="2000" b="1" dirty="0" smtClean="0">
                <a:latin typeface="Yu Gothic" pitchFamily="34" charset="-128"/>
                <a:ea typeface="Yu Gothic" pitchFamily="34" charset="-128"/>
              </a:rPr>
              <a:t>Monitor: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Ícaro</a:t>
            </a:r>
          </a:p>
          <a:p>
            <a:pPr algn="just"/>
            <a:r>
              <a:rPr lang="pt-BR" sz="2000" b="1" dirty="0" smtClean="0">
                <a:latin typeface="Yu Gothic" pitchFamily="34" charset="-128"/>
                <a:ea typeface="Yu Gothic" pitchFamily="34" charset="-128"/>
              </a:rPr>
              <a:t>Colaborador: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2000" dirty="0" err="1" smtClean="0">
                <a:latin typeface="Yu Gothic" pitchFamily="34" charset="-128"/>
                <a:ea typeface="Yu Gothic" pitchFamily="34" charset="-128"/>
              </a:rPr>
              <a:t>Ayala</a:t>
            </a:r>
            <a:r>
              <a:rPr lang="pt-BR" sz="2000" dirty="0" smtClean="0">
                <a:latin typeface="Yu Gothic" pitchFamily="34" charset="-128"/>
                <a:ea typeface="Yu Gothic" pitchFamily="34" charset="-128"/>
              </a:rPr>
              <a:t> Lemos</a:t>
            </a:r>
          </a:p>
          <a:p>
            <a:pPr algn="just"/>
            <a:endParaRPr lang="pt-BR" sz="2400" dirty="0">
              <a:latin typeface="Yu Gothic" pitchFamily="34" charset="-128"/>
              <a:ea typeface="Yu Gothic" pitchFamily="34" charset="-128"/>
            </a:endParaRPr>
          </a:p>
          <a:p>
            <a:pPr algn="just"/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02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323528" y="3501008"/>
            <a:ext cx="7776864" cy="1656184"/>
          </a:xfrm>
        </p:spPr>
        <p:txBody>
          <a:bodyPr>
            <a:normAutofit/>
          </a:bodyPr>
          <a:lstStyle/>
          <a:p>
            <a:pPr algn="ctr"/>
            <a:r>
              <a:rPr lang="pt-BR" b="0" dirty="0" smtClean="0"/>
              <a:t>COMO O COMPUTADOR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674779" y="4221088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FUNCIONA?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3568" y="119675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Computadores são dispositivos eletrônicos que reagem à VOLTAGENS DE FIOS. Nós agrupamos um conjunto de fios (Cada fio é chamados de BIT e um conjunto de 8 é chamado de BYTE).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Se pelo fio passa voltagem dizemos que o valor dele é 1, senão dizemos que é 0.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2915816" y="3933056"/>
            <a:ext cx="3240360" cy="2431808"/>
            <a:chOff x="2483768" y="3697287"/>
            <a:chExt cx="3672408" cy="2756049"/>
          </a:xfrm>
        </p:grpSpPr>
        <p:sp>
          <p:nvSpPr>
            <p:cNvPr id="9" name="Retângulo 8"/>
            <p:cNvSpPr/>
            <p:nvPr/>
          </p:nvSpPr>
          <p:spPr>
            <a:xfrm>
              <a:off x="5724128" y="3933056"/>
              <a:ext cx="432048" cy="2520280"/>
            </a:xfrm>
            <a:prstGeom prst="rect">
              <a:avLst/>
            </a:prstGeom>
            <a:noFill/>
            <a:ln w="19050"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rgbClr val="005D6C"/>
                </a:solidFill>
              </a:endParaRP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endParaRPr lang="pt-BR" dirty="0">
                <a:solidFill>
                  <a:srgbClr val="005D6C"/>
                </a:solidFill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2483768" y="4149080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2483768" y="4437112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2483768" y="4797152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2483768" y="5085184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2483768" y="537321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2483768" y="5661248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2483768" y="5949280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>
              <a:off x="2483768" y="6237312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3599292" y="369728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5D6C"/>
                  </a:solidFill>
                  <a:latin typeface="Yu Gothic" pitchFamily="34" charset="-128"/>
                  <a:ea typeface="Yu Gothic" pitchFamily="34" charset="-128"/>
                </a:rPr>
                <a:t>FIOS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3568" y="155679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Podemos interpretar esses 0’s e 1’s da forma que queremos. Isso chama-se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CODIFICAÇÃO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907704" y="3212976"/>
            <a:ext cx="5760640" cy="2756049"/>
            <a:chOff x="899592" y="3193231"/>
            <a:chExt cx="5760640" cy="2756049"/>
          </a:xfrm>
        </p:grpSpPr>
        <p:sp>
          <p:nvSpPr>
            <p:cNvPr id="10" name="Retângulo 9"/>
            <p:cNvSpPr/>
            <p:nvPr/>
          </p:nvSpPr>
          <p:spPr>
            <a:xfrm>
              <a:off x="4139952" y="3429000"/>
              <a:ext cx="432048" cy="2520280"/>
            </a:xfrm>
            <a:prstGeom prst="rect">
              <a:avLst/>
            </a:prstGeom>
            <a:noFill/>
            <a:ln w="19050">
              <a:solidFill>
                <a:srgbClr val="005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rgbClr val="005D6C"/>
                </a:solidFill>
              </a:endParaRP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1</a:t>
              </a:r>
            </a:p>
            <a:p>
              <a:pPr algn="ctr"/>
              <a:r>
                <a:rPr lang="pt-BR" b="1" dirty="0" smtClean="0">
                  <a:solidFill>
                    <a:srgbClr val="005D6C"/>
                  </a:solidFill>
                </a:rPr>
                <a:t>0</a:t>
              </a:r>
            </a:p>
            <a:p>
              <a:pPr algn="ctr"/>
              <a:endParaRPr lang="pt-BR" dirty="0">
                <a:solidFill>
                  <a:srgbClr val="005D6C"/>
                </a:solidFill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899592" y="3645024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899592" y="393305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899592" y="429309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899592" y="4581128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899592" y="4869160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899592" y="5157192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899592" y="5445224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899592" y="5733256"/>
              <a:ext cx="3024336" cy="0"/>
            </a:xfrm>
            <a:prstGeom prst="straightConnector1">
              <a:avLst/>
            </a:prstGeom>
            <a:ln w="28575">
              <a:solidFill>
                <a:srgbClr val="005D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015116" y="319323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5D6C"/>
                  </a:solidFill>
                  <a:latin typeface="Yu Gothic" pitchFamily="34" charset="-128"/>
                  <a:ea typeface="Yu Gothic" pitchFamily="34" charset="-128"/>
                </a:rPr>
                <a:t>FIOS</a:t>
              </a:r>
            </a:p>
          </p:txBody>
        </p:sp>
        <p:sp>
          <p:nvSpPr>
            <p:cNvPr id="22" name="Seta para a direita 21"/>
            <p:cNvSpPr/>
            <p:nvPr/>
          </p:nvSpPr>
          <p:spPr>
            <a:xfrm>
              <a:off x="4788024" y="4581128"/>
              <a:ext cx="1296144" cy="216024"/>
            </a:xfrm>
            <a:prstGeom prst="rightArrow">
              <a:avLst/>
            </a:prstGeom>
            <a:solidFill>
              <a:srgbClr val="005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110081" y="4437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>
                  <a:solidFill>
                    <a:srgbClr val="005D6C"/>
                  </a:solidFill>
                </a:rPr>
                <a:t>65</a:t>
              </a:r>
              <a:endParaRPr lang="pt-BR" sz="2800" dirty="0">
                <a:solidFill>
                  <a:srgbClr val="005D6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COMO O COMPUTADOR </a:t>
            </a:r>
            <a:r>
              <a:rPr lang="pt-BR" sz="2800" b="1" dirty="0" smtClean="0"/>
              <a:t>FUNCIONA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CODIFICAÇÃO: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219557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1 -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65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pode ser apenas um número;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34770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2 - Se você tratá-lo como uma letra ele será “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”;</a:t>
            </a:r>
            <a:endParaRPr lang="pt-BR" sz="2400" dirty="0" smtClean="0"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83568" y="4614227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3 - A pode ser uma parte de uma texto:</a:t>
            </a:r>
          </a:p>
          <a:p>
            <a:pPr algn="just"/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FEIR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DE S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</a:t>
            </a:r>
            <a:r>
              <a:rPr lang="pt-BR" sz="2400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NTAN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A.</a:t>
            </a:r>
            <a:endParaRPr lang="pt-BR" sz="2400" b="1" dirty="0" smtClean="0"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826</Words>
  <Application>Microsoft Office PowerPoint</Application>
  <PresentationFormat>Apresentação na tela (4:3)</PresentationFormat>
  <Paragraphs>257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AULA 01 CONCEITOS INTRODUTÓRIOS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AULA 01 CONCEITOS INTRODUTÓRIOS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CONCEITOS INTRODUTÓRIOS</dc:title>
  <dc:creator>Luis Araujo</dc:creator>
  <cp:lastModifiedBy>Luis Araujo</cp:lastModifiedBy>
  <cp:revision>149</cp:revision>
  <dcterms:created xsi:type="dcterms:W3CDTF">2016-07-31T00:37:20Z</dcterms:created>
  <dcterms:modified xsi:type="dcterms:W3CDTF">2017-04-09T19:20:51Z</dcterms:modified>
</cp:coreProperties>
</file>