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3" r:id="rId10"/>
    <p:sldId id="301" r:id="rId11"/>
    <p:sldId id="320" r:id="rId12"/>
    <p:sldId id="300" r:id="rId13"/>
    <p:sldId id="31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6C"/>
    <a:srgbClr val="0092AB"/>
    <a:srgbClr val="00FF00"/>
    <a:srgbClr val="0000FF"/>
    <a:srgbClr val="FF00FF"/>
    <a:srgbClr val="00FFFF"/>
    <a:srgbClr val="FFFF00"/>
    <a:srgbClr val="4BE5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89575" autoAdjust="0"/>
  </p:normalViewPr>
  <p:slideViewPr>
    <p:cSldViewPr>
      <p:cViewPr varScale="1">
        <p:scale>
          <a:sx n="86" d="100"/>
          <a:sy n="86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AC3AE-7DBF-49D4-8939-5EB192778B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1F0AA-FB90-4202-AAF5-872BC429B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pasl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05672"/>
            <a:ext cx="9185020" cy="29523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3598168" cy="993353"/>
          </a:xfrm>
        </p:spPr>
        <p:txBody>
          <a:bodyPr>
            <a:normAutofit/>
          </a:bodyPr>
          <a:lstStyle>
            <a:lvl1pPr>
              <a:defRPr sz="3200"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580112" y="5733256"/>
            <a:ext cx="3416424" cy="62068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nome do Professor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621630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35896" y="1340247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2564904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3501008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ituloslide.png"/>
          <p:cNvPicPr>
            <a:picLocks noChangeAspect="1"/>
          </p:cNvPicPr>
          <p:nvPr userDrawn="1"/>
        </p:nvPicPr>
        <p:blipFill>
          <a:blip r:embed="rId2" cstate="print"/>
          <a:srcRect r="4351"/>
          <a:stretch>
            <a:fillRect/>
          </a:stretch>
        </p:blipFill>
        <p:spPr>
          <a:xfrm>
            <a:off x="-36512" y="-27384"/>
            <a:ext cx="9180512" cy="908720"/>
          </a:xfrm>
          <a:prstGeom prst="rect">
            <a:avLst/>
          </a:prstGeom>
        </p:spPr>
      </p:pic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900783" y="188913"/>
            <a:ext cx="1150937" cy="576262"/>
          </a:xfrm>
        </p:spPr>
        <p:txBody>
          <a:bodyPr>
            <a:noAutofit/>
          </a:bodyPr>
          <a:lstStyle>
            <a:lvl1pPr>
              <a:buNone/>
              <a:defRPr sz="3600" b="1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OO</a:t>
            </a:r>
            <a:endParaRPr lang="pt-BR" dirty="0"/>
          </a:p>
        </p:txBody>
      </p:sp>
      <p:sp>
        <p:nvSpPr>
          <p:cNvPr id="14" name="Espaço Reservado para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55776" y="116632"/>
            <a:ext cx="6048672" cy="576262"/>
          </a:xfrm>
        </p:spPr>
        <p:txBody>
          <a:bodyPr>
            <a:noAutofit/>
          </a:bodyPr>
          <a:lstStyle>
            <a:lvl1pPr>
              <a:buNone/>
              <a:defRPr sz="3600" baseline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Título do Slide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01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INTRODUTUÇÃO </a:t>
            </a:r>
            <a:r>
              <a:rPr lang="pt-BR" sz="2200" dirty="0" smtClean="0"/>
              <a:t>A IMAGENS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3779912" y="1340768"/>
            <a:ext cx="4968552" cy="93662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PROGRAMAÇÃO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MISTURANDO CORES: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628800"/>
            <a:ext cx="495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MISTURANDO CORES: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67544" y="2276872"/>
            <a:ext cx="1224136" cy="1953508"/>
            <a:chOff x="539552" y="1556792"/>
            <a:chExt cx="1224136" cy="1953508"/>
          </a:xfrm>
        </p:grpSpPr>
        <p:sp>
          <p:nvSpPr>
            <p:cNvPr id="9" name="Retângulo 8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31647" y="314096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(255, 0, 0)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11560" y="1556792"/>
              <a:ext cx="1096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Vermelho</a:t>
              </a:r>
              <a:endParaRPr lang="pt-BR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275856" y="2276872"/>
            <a:ext cx="1224136" cy="1953508"/>
            <a:chOff x="539552" y="1556792"/>
            <a:chExt cx="1224136" cy="1953508"/>
          </a:xfrm>
        </p:grpSpPr>
        <p:sp>
          <p:nvSpPr>
            <p:cNvPr id="14" name="Retângulo 13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31647" y="314096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(0, 0, 255)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55576" y="1556792"/>
              <a:ext cx="58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Azul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2267744" y="28529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+</a:t>
            </a:r>
            <a:endParaRPr lang="pt-BR" sz="28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1547664" y="4941168"/>
            <a:ext cx="2016224" cy="1161420"/>
            <a:chOff x="5940152" y="2780928"/>
            <a:chExt cx="2016224" cy="11614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6372200" y="278092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(255, 0, 0)</a:t>
              </a:r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372200" y="314096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(255, 0, 0)</a:t>
              </a:r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Conector reto 23"/>
            <p:cNvCxnSpPr/>
            <p:nvPr/>
          </p:nvCxnSpPr>
          <p:spPr>
            <a:xfrm>
              <a:off x="5940152" y="3501008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6228184" y="3573016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(255, 0, 255)</a:t>
              </a:r>
              <a:endParaRPr lang="pt-B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588224" y="2276872"/>
            <a:ext cx="1366080" cy="1953508"/>
            <a:chOff x="469616" y="1556792"/>
            <a:chExt cx="1366080" cy="1953508"/>
          </a:xfrm>
        </p:grpSpPr>
        <p:sp>
          <p:nvSpPr>
            <p:cNvPr id="27" name="Retângulo 26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69616" y="3140968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(255, 0, 255)</a:t>
              </a:r>
              <a:endParaRPr lang="pt-BR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298" y="1556792"/>
              <a:ext cx="1019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Magenta</a:t>
              </a:r>
              <a:endParaRPr lang="pt-BR" dirty="0"/>
            </a:p>
          </p:txBody>
        </p:sp>
      </p:grpSp>
      <p:sp>
        <p:nvSpPr>
          <p:cNvPr id="31" name="CaixaDeTexto 30"/>
          <p:cNvSpPr txBox="1"/>
          <p:nvPr/>
        </p:nvSpPr>
        <p:spPr>
          <a:xfrm>
            <a:off x="5292080" y="29249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=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smtClean="0"/>
              <a:t>INTRODUÇÃO À </a:t>
            </a:r>
            <a:r>
              <a:rPr lang="pt-BR" sz="2800" b="1" smtClean="0"/>
              <a:t>IMAGENS</a:t>
            </a:r>
            <a:endParaRPr lang="pt-BR" sz="2800" b="1" dirty="0"/>
          </a:p>
        </p:txBody>
      </p:sp>
      <p:grpSp>
        <p:nvGrpSpPr>
          <p:cNvPr id="18" name="Grupo 17"/>
          <p:cNvGrpSpPr/>
          <p:nvPr/>
        </p:nvGrpSpPr>
        <p:grpSpPr>
          <a:xfrm>
            <a:off x="1115616" y="1052736"/>
            <a:ext cx="1224136" cy="1953508"/>
            <a:chOff x="539552" y="1556792"/>
            <a:chExt cx="1224136" cy="1953508"/>
          </a:xfrm>
        </p:grpSpPr>
        <p:sp>
          <p:nvSpPr>
            <p:cNvPr id="15" name="Retângulo 14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31647" y="314096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(255, 0, 0)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11560" y="1556792"/>
              <a:ext cx="1096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Vermelho</a:t>
              </a:r>
              <a:endParaRPr lang="pt-BR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211960" y="980728"/>
            <a:ext cx="1224136" cy="1953508"/>
            <a:chOff x="539552" y="1556792"/>
            <a:chExt cx="1224136" cy="1953508"/>
          </a:xfrm>
        </p:grpSpPr>
        <p:sp>
          <p:nvSpPr>
            <p:cNvPr id="20" name="Retângulo 19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31647" y="314096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(0, 255, 0)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55576" y="1556792"/>
              <a:ext cx="734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Verde</a:t>
              </a:r>
              <a:endParaRPr lang="pt-BR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876256" y="971436"/>
            <a:ext cx="1224136" cy="1953508"/>
            <a:chOff x="539552" y="1556792"/>
            <a:chExt cx="1224136" cy="1953508"/>
          </a:xfrm>
        </p:grpSpPr>
        <p:sp>
          <p:nvSpPr>
            <p:cNvPr id="24" name="Retângulo 23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31647" y="314096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(0, 0, 255)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55576" y="1556792"/>
              <a:ext cx="58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Azul</a:t>
              </a:r>
              <a:endParaRPr lang="pt-BR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045680" y="2996952"/>
            <a:ext cx="1366080" cy="1953508"/>
            <a:chOff x="467544" y="1556792"/>
            <a:chExt cx="1366080" cy="1953508"/>
          </a:xfrm>
        </p:grpSpPr>
        <p:sp>
          <p:nvSpPr>
            <p:cNvPr id="29" name="Retângulo 28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67544" y="3140968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(255, 255, 0)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11560" y="1556792"/>
              <a:ext cx="97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Amarelo</a:t>
              </a:r>
              <a:endParaRPr lang="pt-BR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139952" y="2924944"/>
            <a:ext cx="1366080" cy="1953508"/>
            <a:chOff x="467544" y="1556792"/>
            <a:chExt cx="1366080" cy="1953508"/>
          </a:xfrm>
        </p:grpSpPr>
        <p:sp>
          <p:nvSpPr>
            <p:cNvPr id="33" name="Retângulo 32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67544" y="3140968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(0, 255, 255)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5576" y="1556792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Ciano</a:t>
              </a:r>
              <a:endParaRPr lang="pt-BR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6876256" y="2996952"/>
            <a:ext cx="1366080" cy="1953508"/>
            <a:chOff x="469616" y="1556792"/>
            <a:chExt cx="1366080" cy="1953508"/>
          </a:xfrm>
        </p:grpSpPr>
        <p:sp>
          <p:nvSpPr>
            <p:cNvPr id="37" name="Retângulo 36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69616" y="3140968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(255, 0, 255)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72298" y="1556792"/>
              <a:ext cx="1019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Magenta</a:t>
              </a:r>
              <a:endParaRPr lang="pt-BR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2467826" y="4797152"/>
            <a:ext cx="1600118" cy="1953508"/>
            <a:chOff x="381666" y="1556792"/>
            <a:chExt cx="1600118" cy="1953508"/>
          </a:xfrm>
        </p:grpSpPr>
        <p:sp>
          <p:nvSpPr>
            <p:cNvPr id="42" name="Retângulo 41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81666" y="3140968"/>
              <a:ext cx="160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(255, 255, 255)</a:t>
              </a:r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2298" y="1556792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Branco</a:t>
              </a:r>
              <a:endParaRPr lang="pt-BR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50048" y="4797152"/>
            <a:ext cx="1224136" cy="1953508"/>
            <a:chOff x="539552" y="1556792"/>
            <a:chExt cx="1224136" cy="1953508"/>
          </a:xfrm>
        </p:grpSpPr>
        <p:sp>
          <p:nvSpPr>
            <p:cNvPr id="46" name="Retângulo 45"/>
            <p:cNvSpPr/>
            <p:nvPr/>
          </p:nvSpPr>
          <p:spPr>
            <a:xfrm>
              <a:off x="539552" y="1916832"/>
              <a:ext cx="1224136" cy="1224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57648" y="3140968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(0, 0,0)</a:t>
              </a:r>
              <a:endParaRPr lang="pt-BR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29656" y="1556792"/>
              <a:ext cx="691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Preto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01</a:t>
            </a:r>
            <a:r>
              <a:rPr lang="pt-BR" sz="2200" smtClean="0"/>
              <a:t/>
            </a:r>
            <a:br>
              <a:rPr lang="pt-BR" sz="2200" smtClean="0"/>
            </a:br>
            <a:r>
              <a:rPr lang="pt-BR" sz="2200" smtClean="0"/>
              <a:t>INTRODUÇÃO A IMAGENS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PROGRAMAÇÃO II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05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776864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INTRODUÇÃO À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560889" y="4221088"/>
            <a:ext cx="3147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IMAGENS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Já sabemos que tudo que existe no computador são 0’s e 1’s. O que muda é apenas a forma que os interpretamos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(CODIFICAÇÃO/TIPO).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grpSp>
        <p:nvGrpSpPr>
          <p:cNvPr id="2" name="Grupo 23"/>
          <p:cNvGrpSpPr/>
          <p:nvPr/>
        </p:nvGrpSpPr>
        <p:grpSpPr>
          <a:xfrm>
            <a:off x="1979712" y="3121223"/>
            <a:ext cx="5760640" cy="2756049"/>
            <a:chOff x="899592" y="3193231"/>
            <a:chExt cx="5760640" cy="2756049"/>
          </a:xfrm>
        </p:grpSpPr>
        <p:sp>
          <p:nvSpPr>
            <p:cNvPr id="10" name="Retângulo 9"/>
            <p:cNvSpPr/>
            <p:nvPr/>
          </p:nvSpPr>
          <p:spPr>
            <a:xfrm>
              <a:off x="4139952" y="3429000"/>
              <a:ext cx="432048" cy="2520280"/>
            </a:xfrm>
            <a:prstGeom prst="rect">
              <a:avLst/>
            </a:prstGeom>
            <a:noFill/>
            <a:ln w="19050">
              <a:solidFill>
                <a:srgbClr val="005D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rgbClr val="005D6C"/>
                </a:solidFill>
              </a:endParaRP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1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1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endParaRPr lang="pt-BR" dirty="0">
                <a:solidFill>
                  <a:srgbClr val="005D6C"/>
                </a:solidFill>
              </a:endParaRP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899592" y="3645024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899592" y="3933056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899592" y="4293096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899592" y="4581128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899592" y="4869160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899592" y="5157192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899592" y="5445224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>
              <a:off x="899592" y="5733256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015116" y="3193231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5D6C"/>
                  </a:solidFill>
                  <a:latin typeface="Yu Gothic" pitchFamily="34" charset="-128"/>
                  <a:ea typeface="Yu Gothic" pitchFamily="34" charset="-128"/>
                </a:rPr>
                <a:t>FIOS</a:t>
              </a:r>
            </a:p>
          </p:txBody>
        </p:sp>
        <p:sp>
          <p:nvSpPr>
            <p:cNvPr id="22" name="Seta para a direita 21"/>
            <p:cNvSpPr/>
            <p:nvPr/>
          </p:nvSpPr>
          <p:spPr>
            <a:xfrm>
              <a:off x="4788024" y="4581128"/>
              <a:ext cx="1296144" cy="216024"/>
            </a:xfrm>
            <a:prstGeom prst="rightArrow">
              <a:avLst/>
            </a:prstGeom>
            <a:solidFill>
              <a:srgbClr val="005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110081" y="443711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>
                  <a:solidFill>
                    <a:srgbClr val="005D6C"/>
                  </a:solidFill>
                </a:rPr>
                <a:t>65</a:t>
              </a:r>
              <a:endParaRPr lang="pt-BR" sz="2800" dirty="0">
                <a:solidFill>
                  <a:srgbClr val="005D6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Sabemos também que o computador é muito bom com números.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Assim foi preciso criar uma forma de representar imagens digitais através de números.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99592" y="3102059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Imagens digitais são arquivos compostos por uma sequencia de pontos (pixels) na vertical e horizontal. 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077072"/>
            <a:ext cx="3619500" cy="2581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412775"/>
            <a:ext cx="1944216" cy="21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tângulo 25"/>
          <p:cNvSpPr/>
          <p:nvPr/>
        </p:nvSpPr>
        <p:spPr>
          <a:xfrm>
            <a:off x="2195736" y="5301208"/>
            <a:ext cx="144016" cy="7200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2195736" y="4077072"/>
            <a:ext cx="2808312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2195736" y="5373216"/>
            <a:ext cx="2808312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7153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Pixels são elementos da imagens</a:t>
            </a:r>
          </a:p>
          <a:p>
            <a:pPr algn="just"/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	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Cada pixel sabe sua cor</a:t>
            </a:r>
          </a:p>
          <a:p>
            <a:pPr algn="just"/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	E também sabe sua posição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PIXEL: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r="74137" b="63735"/>
          <a:stretch>
            <a:fillRect/>
          </a:stretch>
        </p:blipFill>
        <p:spPr bwMode="auto">
          <a:xfrm>
            <a:off x="1691680" y="3284984"/>
            <a:ext cx="3240360" cy="32403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13009" t="27034" r="81817" b="65713"/>
          <a:stretch>
            <a:fillRect/>
          </a:stretch>
        </p:blipFill>
        <p:spPr bwMode="auto">
          <a:xfrm>
            <a:off x="6516216" y="5445224"/>
            <a:ext cx="7920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7837" t="12088" r="87031" b="80467"/>
          <a:stretch>
            <a:fillRect/>
          </a:stretch>
        </p:blipFill>
        <p:spPr bwMode="auto">
          <a:xfrm>
            <a:off x="6516216" y="3429000"/>
            <a:ext cx="792088" cy="81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/>
          <p:cNvSpPr/>
          <p:nvPr/>
        </p:nvSpPr>
        <p:spPr>
          <a:xfrm>
            <a:off x="3275856" y="5733256"/>
            <a:ext cx="6480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627784" y="4437112"/>
            <a:ext cx="6480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3563888" y="3933056"/>
            <a:ext cx="2808312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4139952" y="5877272"/>
            <a:ext cx="2160240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71532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Uma imagem é uma matriz de pixels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MATRIZ DE PIXEL:</a:t>
            </a: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636912"/>
            <a:ext cx="4680520" cy="372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171532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As posições na matriz podem ser referenciadas com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x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y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ou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horizontal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vertical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REFERENCIANDO A MATRIZ:</a:t>
            </a: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140968"/>
            <a:ext cx="335185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467544" y="329775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 elemento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(1,0)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na matriz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 12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39552" y="4263479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 elemento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(0,2)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na matriz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CODIFICAÇÃO DA COR:</a:t>
            </a:r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933056"/>
            <a:ext cx="4572000" cy="252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683568" y="177281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Cada componente da cor (vermelho, azul, verde) é codificado com um byte.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0892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As cores variam de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(0,0,0) preto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até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(255,255,255) branco.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 mudam confirme os valores (a mistura das cores)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</a:t>
            </a:r>
            <a:r>
              <a:rPr lang="pt-BR" sz="2800" b="1" dirty="0" smtClean="0"/>
              <a:t>IMAGENS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2021939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Existem diversas formas de codificação da cor:</a:t>
            </a:r>
          </a:p>
          <a:p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CMYK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(Ciano, </a:t>
            </a:r>
            <a:r>
              <a:rPr lang="pt-BR" sz="2400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Magenta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Amarelo,Preto)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HSB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(Matiz, Saturação, Brilho)</a:t>
            </a:r>
          </a:p>
          <a:p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HSV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(Matiz, Saturação, Valor)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CODIFICAÇÃO DA COR: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11560" y="4154304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Nós iremos usar 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RBG (</a:t>
            </a:r>
            <a:r>
              <a:rPr lang="pt-BR" sz="2400" b="1" dirty="0" err="1" smtClean="0">
                <a:solidFill>
                  <a:srgbClr val="FF0000"/>
                </a:solidFill>
                <a:latin typeface="Yu Gothic" pitchFamily="34" charset="-128"/>
                <a:ea typeface="Yu Gothic" pitchFamily="34" charset="-128"/>
              </a:rPr>
              <a:t>Red</a:t>
            </a:r>
            <a:r>
              <a:rPr lang="pt-BR" sz="2400" b="1" dirty="0" smtClean="0">
                <a:solidFill>
                  <a:srgbClr val="FF0000"/>
                </a:solidFill>
                <a:latin typeface="Yu Gothic" pitchFamily="34" charset="-128"/>
                <a:ea typeface="Yu Gothic" pitchFamily="34" charset="-128"/>
              </a:rPr>
              <a:t>/Vermelho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</a:t>
            </a:r>
            <a:r>
              <a:rPr lang="pt-BR" sz="2400" b="1" dirty="0" err="1" smtClean="0">
                <a:solidFill>
                  <a:srgbClr val="0000FF"/>
                </a:solidFill>
                <a:latin typeface="Yu Gothic" pitchFamily="34" charset="-128"/>
                <a:ea typeface="Yu Gothic" pitchFamily="34" charset="-128"/>
              </a:rPr>
              <a:t>Blue</a:t>
            </a:r>
            <a:r>
              <a:rPr lang="pt-BR" sz="2400" b="1" dirty="0" smtClean="0">
                <a:solidFill>
                  <a:srgbClr val="0000FF"/>
                </a:solidFill>
                <a:latin typeface="Yu Gothic" pitchFamily="34" charset="-128"/>
                <a:ea typeface="Yu Gothic" pitchFamily="34" charset="-128"/>
              </a:rPr>
              <a:t>/Azul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 </a:t>
            </a:r>
            <a:r>
              <a:rPr lang="pt-BR" sz="2400" b="1" dirty="0" smtClean="0">
                <a:solidFill>
                  <a:srgbClr val="00FF00"/>
                </a:solidFill>
                <a:latin typeface="Yu Gothic" pitchFamily="34" charset="-128"/>
                <a:ea typeface="Yu Gothic" pitchFamily="34" charset="-128"/>
              </a:rPr>
              <a:t>Green/Vermelho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)</a:t>
            </a:r>
          </a:p>
          <a:p>
            <a:pPr algn="just"/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Esse padrão é o usado comumente 	pelos computadores.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387</Words>
  <Application>Microsoft Office PowerPoint</Application>
  <PresentationFormat>Apresentação na tela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AULA 01 INTRODUTUÇÃO A IMAGENS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AULA 01 INTRODUÇÃO A IMAGENS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CONCEITOS INTRODUTÓRIOS</dc:title>
  <dc:creator>Luis Araujo</dc:creator>
  <cp:lastModifiedBy>Luis Araujo</cp:lastModifiedBy>
  <cp:revision>150</cp:revision>
  <dcterms:created xsi:type="dcterms:W3CDTF">2016-07-31T00:37:20Z</dcterms:created>
  <dcterms:modified xsi:type="dcterms:W3CDTF">2017-04-10T01:30:12Z</dcterms:modified>
</cp:coreProperties>
</file>