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320" r:id="rId4"/>
    <p:sldId id="333" r:id="rId5"/>
    <p:sldId id="321" r:id="rId6"/>
    <p:sldId id="322" r:id="rId7"/>
    <p:sldId id="334" r:id="rId8"/>
    <p:sldId id="335" r:id="rId9"/>
    <p:sldId id="336" r:id="rId10"/>
    <p:sldId id="325" r:id="rId11"/>
    <p:sldId id="324" r:id="rId12"/>
    <p:sldId id="327" r:id="rId13"/>
    <p:sldId id="328" r:id="rId14"/>
    <p:sldId id="323" r:id="rId15"/>
    <p:sldId id="285" r:id="rId16"/>
    <p:sldId id="326" r:id="rId17"/>
    <p:sldId id="286" r:id="rId18"/>
    <p:sldId id="329" r:id="rId19"/>
    <p:sldId id="287" r:id="rId20"/>
    <p:sldId id="290" r:id="rId21"/>
    <p:sldId id="330" r:id="rId22"/>
    <p:sldId id="331" r:id="rId23"/>
    <p:sldId id="332" r:id="rId24"/>
    <p:sldId id="31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5D6C"/>
    <a:srgbClr val="0092AB"/>
    <a:srgbClr val="00FF00"/>
    <a:srgbClr val="00FFFF"/>
    <a:srgbClr val="FFFF00"/>
    <a:srgbClr val="4BE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7" autoAdjust="0"/>
    <p:restoredTop sz="89575" autoAdjust="0"/>
  </p:normalViewPr>
  <p:slideViewPr>
    <p:cSldViewPr>
      <p:cViewPr varScale="1">
        <p:scale>
          <a:sx n="86" d="100"/>
          <a:sy n="86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C3AE-7DBF-49D4-8939-5EB192778B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F0AA-FB90-4202-AAF5-872BC429B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pa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05672"/>
            <a:ext cx="9185020" cy="2952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3598168" cy="993353"/>
          </a:xfrm>
        </p:spPr>
        <p:txBody>
          <a:bodyPr>
            <a:normAutofit/>
          </a:bodyPr>
          <a:lstStyle>
            <a:lvl1pPr>
              <a:defRPr sz="3200"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80112" y="5733256"/>
            <a:ext cx="3416424" cy="6206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nome do Professor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621630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35896" y="1340247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2564904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3501008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tuloslide.png"/>
          <p:cNvPicPr>
            <a:picLocks noChangeAspect="1"/>
          </p:cNvPicPr>
          <p:nvPr userDrawn="1"/>
        </p:nvPicPr>
        <p:blipFill>
          <a:blip r:embed="rId2" cstate="print"/>
          <a:srcRect r="4351"/>
          <a:stretch>
            <a:fillRect/>
          </a:stretch>
        </p:blipFill>
        <p:spPr>
          <a:xfrm>
            <a:off x="-36512" y="-27384"/>
            <a:ext cx="9180512" cy="90872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0783" y="188913"/>
            <a:ext cx="1150937" cy="576262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14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76" y="116632"/>
            <a:ext cx="6048672" cy="576262"/>
          </a:xfrm>
        </p:spPr>
        <p:txBody>
          <a:bodyPr>
            <a:noAutofit/>
          </a:bodyPr>
          <a:lstStyle>
            <a:lvl1pPr>
              <a:buNone/>
              <a:defRPr sz="3600" baseline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Título do Slide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INTRODUÇÃO A POO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08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INTRODUÇÃO A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21871" y="4221088"/>
            <a:ext cx="3034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OBJETOS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OBJETOS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OBJETOS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Objetos, ao contrário das Classes, são reais. São implementações das Classes.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Todos os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métodos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atributos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definidos no modelo, ou classe, estarão no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objeto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87624" y="3687343"/>
            <a:ext cx="1728192" cy="22049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direito 8"/>
          <p:cNvSpPr/>
          <p:nvPr/>
        </p:nvSpPr>
        <p:spPr>
          <a:xfrm>
            <a:off x="3059832" y="3645024"/>
            <a:ext cx="144016" cy="230425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lchete direito 9"/>
          <p:cNvSpPr/>
          <p:nvPr/>
        </p:nvSpPr>
        <p:spPr>
          <a:xfrm rot="5400000">
            <a:off x="1951211" y="5200700"/>
            <a:ext cx="129009" cy="18002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419872" y="458112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300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px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47664" y="623731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100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px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75656" y="45091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pixels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12511" t="8849" r="14920" b="7083"/>
          <a:stretch>
            <a:fillRect/>
          </a:stretch>
        </p:blipFill>
        <p:spPr bwMode="auto">
          <a:xfrm>
            <a:off x="1187624" y="3645024"/>
            <a:ext cx="172819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o explicativo retangular com cantos arredondados 21"/>
          <p:cNvSpPr/>
          <p:nvPr/>
        </p:nvSpPr>
        <p:spPr>
          <a:xfrm>
            <a:off x="4716016" y="3501008"/>
            <a:ext cx="3096344" cy="1872208"/>
          </a:xfrm>
          <a:prstGeom prst="wedgeRoundRectCallout">
            <a:avLst>
              <a:gd name="adj1" fmla="val -93154"/>
              <a:gd name="adj2" fmla="val -1537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Minha altura é 300 pixel e largura é 100 pixels. O meu pixel na posição 0,0 é azul!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09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INTRODUÇÃO A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97249" y="4221088"/>
            <a:ext cx="33986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MÉTODOS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MÉTODOS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MÉTODOS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Sabemos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que os objetos tem métodos e atributos.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Enquanto os atributos definem o estado do objeto, os métodos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podem modificar esse estado ou obter informações desse estado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Ou seja, o método é um meio de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acesso e modificação dos atributos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9592" y="40770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Para ter acesso aos atributos e aos método usamos o operador . (ponto). 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87624" y="5028183"/>
            <a:ext cx="2189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show</a:t>
            </a:r>
            <a:r>
              <a:rPr lang="en-US" sz="2400" dirty="0" smtClean="0"/>
              <a:t>( )</a:t>
            </a:r>
            <a:endParaRPr lang="en-US" sz="24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1187624" y="5445224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getWidth</a:t>
            </a:r>
            <a:r>
              <a:rPr lang="en-US" sz="2400" b="1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( )</a:t>
            </a:r>
            <a:endParaRPr lang="en-US" sz="2400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1187624" y="5847655"/>
            <a:ext cx="2839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getHeight</a:t>
            </a:r>
            <a:r>
              <a:rPr lang="en-US" sz="2400" b="1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( 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10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POO E MANIPULAÇÃO 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91041" y="4221088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DE IMAGENS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OPP E JES: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841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Para usarmos algumas funções do JES é preciso entender</a:t>
            </a: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algumas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Classes.</a:t>
            </a:r>
            <a:endParaRPr lang="pt-BR" sz="2400" dirty="0" smtClean="0">
              <a:solidFill>
                <a:schemeClr val="accent5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2723" y="2852936"/>
            <a:ext cx="711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FileChooser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: Essa classe representa o o seletor </a:t>
            </a: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de arquivos;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576" y="3933056"/>
            <a:ext cx="627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Picture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: Essa classe representa a imagem;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55576" y="4911551"/>
            <a:ext cx="742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Pixel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: Essa classe representa os pixels da imagem.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79512" y="4374396"/>
            <a:ext cx="828092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COMO OBTER UMA IMAGE: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724615"/>
            <a:ext cx="8509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PickAFile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(escolha um arquivo)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é um método que permite </a:t>
            </a: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que selecionemos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arquivos. Esse é um método da classe </a:t>
            </a:r>
            <a:endParaRPr lang="pt-BR" sz="2400" dirty="0" smtClean="0">
              <a:solidFill>
                <a:schemeClr val="accent5">
                  <a:lumMod val="50000"/>
                </a:schemeClr>
              </a:solidFill>
              <a:latin typeface="Yu Gothic" pitchFamily="34" charset="-128"/>
              <a:ea typeface="Yu Gothic" pitchFamily="34" charset="-128"/>
            </a:endParaRPr>
          </a:p>
          <a:p>
            <a:r>
              <a:rPr lang="pt-BR" sz="2400" b="1" dirty="0" err="1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FileChooser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(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Seletor de arquivos):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79512" y="3789040"/>
            <a:ext cx="382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 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>
                <a:solidFill>
                  <a:srgbClr val="0000FF"/>
                </a:solidFill>
              </a:rPr>
              <a:t>.</a:t>
            </a:r>
            <a:r>
              <a:rPr lang="en-US" sz="2400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 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356992"/>
            <a:ext cx="4819395" cy="308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323528" y="4518412"/>
            <a:ext cx="37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C:/Users/UEFS/Desktop/SteveJobs.jpg</a:t>
            </a:r>
            <a:endParaRPr lang="pt-BR" dirty="0" smtClean="0">
              <a:solidFill>
                <a:srgbClr val="FFFF00"/>
              </a:solidFill>
            </a:endParaRPr>
          </a:p>
        </p:txBody>
      </p:sp>
      <p:sp>
        <p:nvSpPr>
          <p:cNvPr id="19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513" y="188913"/>
            <a:ext cx="6769100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CRIANDO UMA IMAGEM: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7898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É possível criar imagens chamando a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Classe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Picture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 e</a:t>
            </a:r>
          </a:p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Informando o caminho do arquivo. Assim podemos</a:t>
            </a:r>
          </a:p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combinar o </a:t>
            </a:r>
            <a:r>
              <a:rPr lang="pt-BR" sz="2400" b="1" dirty="0" err="1" smtClean="0">
                <a:latin typeface="Yu Gothic" pitchFamily="34" charset="-128"/>
                <a:ea typeface="Yu Gothic" pitchFamily="34" charset="-128"/>
              </a:rPr>
              <a:t>pickAFile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 com o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Pictur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e: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1560" y="5085184"/>
            <a:ext cx="82809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3568" y="2924944"/>
            <a:ext cx="441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>
                <a:solidFill>
                  <a:srgbClr val="0000FF"/>
                </a:solidFill>
              </a:rPr>
              <a:t>.</a:t>
            </a:r>
            <a:r>
              <a:rPr lang="en-US" sz="2400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 ) 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55576" y="5157192"/>
            <a:ext cx="773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Picture, filename C:/Users/UEFS/Desktop/SteveJobs.jpg  height 400 width 372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3568" y="3645024"/>
            <a:ext cx="672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Mas não acontece nada? Que tal usar o </a:t>
            </a:r>
            <a:r>
              <a:rPr lang="pt-BR" sz="2400" dirty="0" err="1" smtClean="0"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?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55576" y="4437112"/>
            <a:ext cx="5049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 </a:t>
            </a:r>
            <a:r>
              <a:rPr lang="en-US" sz="2400" b="1" dirty="0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>
                <a:solidFill>
                  <a:srgbClr val="0000FF"/>
                </a:solidFill>
              </a:rPr>
              <a:t>.</a:t>
            </a:r>
            <a:r>
              <a:rPr lang="en-US" sz="2400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2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CRIANDO UMA IMAGEM (USANDO VARIÁVEIS):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776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Como sabemos,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podemos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 dar nomes às coisas como </a:t>
            </a:r>
          </a:p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receita, classes, objetos e etc. Vamos exercitar isso.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1560" y="5085184"/>
            <a:ext cx="82809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3568" y="2924944"/>
            <a:ext cx="466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caminho</a:t>
            </a:r>
            <a:r>
              <a:rPr lang="en-US" sz="2400" dirty="0" smtClean="0"/>
              <a:t> = </a:t>
            </a:r>
            <a:r>
              <a:rPr lang="en-US" sz="2400" b="1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 )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55576" y="5157192"/>
            <a:ext cx="773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Picture, filename C:/Users/UEFS/Desktop/SteveJobs.jpg  height 400 width 372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43678" y="3573016"/>
            <a:ext cx="371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 (</a:t>
            </a:r>
            <a:r>
              <a:rPr lang="en-US" sz="2400" dirty="0" err="1" smtClean="0"/>
              <a:t>caminho</a:t>
            </a:r>
            <a:r>
              <a:rPr lang="en-US" sz="2400" dirty="0" smtClean="0"/>
              <a:t>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3568" y="4149080"/>
            <a:ext cx="1876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print </a:t>
            </a:r>
            <a:r>
              <a:rPr lang="en-US" sz="2400" dirty="0" err="1" smtClean="0"/>
              <a:t>imagem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4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EXIBINDO UMA IMAGEM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Através do objeto do tipo Picture podemos exibir a</a:t>
            </a:r>
          </a:p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imagem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852936"/>
            <a:ext cx="2877624" cy="325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683568" y="2924944"/>
            <a:ext cx="4666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caminho</a:t>
            </a:r>
            <a:r>
              <a:rPr lang="en-US" sz="2400" dirty="0" smtClean="0"/>
              <a:t> = </a:t>
            </a:r>
            <a:r>
              <a:rPr lang="en-US" sz="2400" b="1" dirty="0" err="1" smtClean="0">
                <a:solidFill>
                  <a:srgbClr val="FF00FF"/>
                </a:solidFill>
              </a:rPr>
              <a:t>FileChooser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FF00FF"/>
                </a:solidFill>
              </a:rPr>
              <a:t>pickAFile</a:t>
            </a:r>
            <a:r>
              <a:rPr lang="en-US" sz="2400" dirty="0" smtClean="0"/>
              <a:t>( )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43678" y="3573016"/>
            <a:ext cx="371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FF"/>
                </a:solidFill>
              </a:rPr>
              <a:t>Picture</a:t>
            </a:r>
            <a:r>
              <a:rPr lang="en-US" sz="2400" dirty="0" smtClean="0"/>
              <a:t> (</a:t>
            </a:r>
            <a:r>
              <a:rPr lang="en-US" sz="2400" dirty="0" err="1" smtClean="0"/>
              <a:t>caminho</a:t>
            </a:r>
            <a:r>
              <a:rPr lang="en-US" sz="2400" dirty="0" smtClean="0"/>
              <a:t>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3568" y="4263479"/>
            <a:ext cx="2209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imagem.</a:t>
            </a:r>
            <a:r>
              <a:rPr lang="en-US" sz="2400" b="1" dirty="0" err="1" smtClean="0">
                <a:solidFill>
                  <a:srgbClr val="FF00FF"/>
                </a:solidFill>
              </a:rPr>
              <a:t>show</a:t>
            </a:r>
            <a:r>
              <a:rPr lang="en-US" sz="2400" dirty="0" smtClean="0"/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4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06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INTRODUÇÃO A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611560" y="4221088"/>
            <a:ext cx="1553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POO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395536" y="4293096"/>
            <a:ext cx="828092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NOMEANDO OS RESULTADOS: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2780928"/>
            <a:ext cx="828092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11560" y="1772816"/>
            <a:ext cx="349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caminho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FF00FF"/>
                </a:solidFill>
              </a:rPr>
              <a:t>FileChooser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FF"/>
                </a:solidFill>
              </a:rPr>
              <a:t>pickAFile</a:t>
            </a:r>
            <a:r>
              <a:rPr lang="en-US" dirty="0" smtClean="0"/>
              <a:t>( )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1560" y="2276872"/>
            <a:ext cx="15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 smtClean="0"/>
              <a:t>caminho</a:t>
            </a:r>
            <a:endParaRPr lang="en-US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611560" y="2771636"/>
            <a:ext cx="37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C:/Users/UEFS/Desktop/SteveJobs.jpg</a:t>
            </a:r>
            <a:endParaRPr lang="pt-BR" dirty="0" smtClean="0">
              <a:solidFill>
                <a:srgbClr val="FFFF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5339" y="3347700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imagem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FF"/>
                </a:solidFill>
              </a:rPr>
              <a:t>Picture</a:t>
            </a:r>
            <a:r>
              <a:rPr lang="en-US" dirty="0" smtClean="0"/>
              <a:t>(</a:t>
            </a:r>
            <a:r>
              <a:rPr lang="en-US" dirty="0" err="1" smtClean="0"/>
              <a:t>caminho</a:t>
            </a:r>
            <a:r>
              <a:rPr lang="en-US" dirty="0" smtClean="0"/>
              <a:t>)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11560" y="4283804"/>
            <a:ext cx="773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Picture, filename C:/Users/UEFS/Desktop/SteveJobs.jpg  height 400 width 372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25339" y="4859868"/>
            <a:ext cx="169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Imagem.</a:t>
            </a:r>
            <a:r>
              <a:rPr lang="en-US" b="1" dirty="0" err="1" smtClean="0">
                <a:solidFill>
                  <a:srgbClr val="FF00FF"/>
                </a:solidFill>
              </a:rPr>
              <a:t>show</a:t>
            </a:r>
            <a:r>
              <a:rPr lang="en-US" dirty="0" smtClean="0"/>
              <a:t>()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717032"/>
            <a:ext cx="4432053" cy="29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>
          <a:xfrm>
            <a:off x="625339" y="3779748"/>
            <a:ext cx="150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  </a:t>
            </a:r>
            <a:r>
              <a:rPr lang="en-US" dirty="0" err="1" smtClean="0"/>
              <a:t>imagem</a:t>
            </a:r>
            <a:endParaRPr lang="en-US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356992"/>
            <a:ext cx="2877624" cy="325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6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/>
      <p:bldP spid="13" grpId="0"/>
      <p:bldP spid="16" grpId="0"/>
      <p:bldP spid="17" grpId="0"/>
      <p:bldP spid="18" grpId="0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MÉTODOS DA CLASSE PICTURE: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785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Picture representa uma imagem, através dessa classe</a:t>
            </a:r>
          </a:p>
          <a:p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podemos acessar métodos para saber: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2723" y="3140968"/>
            <a:ext cx="570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getHeight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a altura da imagem.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576" y="4047455"/>
            <a:ext cx="571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getWidth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a largura da imagem.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5576" y="5055567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getPixel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um pixel de uma imagem.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MÉTODOS DA CLASSE PIXEL: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6891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Pixel representa um pixel, através dessa classe</a:t>
            </a: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podemos acessar métodos para saber: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2723" y="2636912"/>
            <a:ext cx="4563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getX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o valor x do pixel.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576" y="3212976"/>
            <a:ext cx="4555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getY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o valor y do pixel.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5576" y="3789040"/>
            <a:ext cx="553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getColor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a cor do pixel (RGB)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5576" y="4365104"/>
            <a:ext cx="654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getRed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o valor de vermelho do pixel.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55576" y="4911551"/>
            <a:ext cx="6398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getGreen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o valor de verde do pixel.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5576" y="5445224"/>
            <a:ext cx="597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getBlue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): 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obter o valor de azul do pixel.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POO E MANIPULAÇÃO DE IMAGENS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MÉTODOS DA CLASSE PIXEL: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83568" y="1628800"/>
            <a:ext cx="6891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Pixel representa um pixel, através dessa classe</a:t>
            </a:r>
          </a:p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Yu Gothic" pitchFamily="34" charset="-128"/>
                <a:ea typeface="Yu Gothic" pitchFamily="34" charset="-128"/>
              </a:rPr>
              <a:t>podemos acessar métodos para saber: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5576" y="2564904"/>
            <a:ext cx="719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getColor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 </a:t>
            </a:r>
            <a:r>
              <a:rPr lang="pt-BR" sz="2400" b="1" dirty="0" err="1" smtClean="0">
                <a:solidFill>
                  <a:srgbClr val="FF00FF"/>
                </a:solidFill>
              </a:rPr>
              <a:t>Color</a:t>
            </a:r>
            <a:r>
              <a:rPr lang="pt-BR" sz="2400" dirty="0" smtClean="0"/>
              <a:t>(0,0,0)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mudar a cor do pixel (RGB)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5576" y="3399383"/>
            <a:ext cx="703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setRed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10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mudar o valor de vermelho do pixel.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55576" y="4233862"/>
            <a:ext cx="6708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setGreen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10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mudar o valor de verde do pixel.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5576" y="5055567"/>
            <a:ext cx="637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FF"/>
                </a:solidFill>
              </a:rPr>
              <a:t>setBlue</a:t>
            </a:r>
            <a:r>
              <a:rPr lang="pt-BR" sz="2400" b="1" dirty="0" smtClean="0">
                <a:solidFill>
                  <a:srgbClr val="FF00FF"/>
                </a:solidFill>
              </a:rPr>
              <a:t> 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(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10</a:t>
            </a:r>
            <a:r>
              <a:rPr lang="pt-BR" sz="2400" b="1" dirty="0" smtClean="0">
                <a:latin typeface="Yu Gothic" pitchFamily="34" charset="-128"/>
                <a:ea typeface="Yu Gothic" pitchFamily="34" charset="-128"/>
              </a:rPr>
              <a:t> ):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mudar o valor de azul do pixel.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INTRODUÇÃO A POO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PROGRAMAÇÃO II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A POO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PROGRAMAÇÃO ORIENTADA A OBJETOS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Programação orientada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objetos (POO)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uma maneira de programar que ajuda na organização e resolve muitos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problemas enfrentados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pela programação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procedural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99592" y="386104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POO permite reaproveitamento de código, melhor distribuição de responsabilidades, organização e melhoria quando à manutenção.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A POO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PROGRAMAÇÃO ORIENTADA A OBJETOS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POO é focada em objetos que são baseados em classes, possuem ações (métodos) e estados (atributos)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9592" y="378904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Uma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imagem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pode ser um objeto, elas podem ter ações (apresentar-se, obter seus pixels) e estados (seus pixels).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07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INTRODUÇÃO A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14655" y="4221088"/>
            <a:ext cx="3049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CLASSES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CLASSES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 são planos de objetos, funcionam como uma “forma” para criar os objetos. Nas classes são definidas o que os objetos podem fazer (método) e quais os seus dados (estado).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393305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Assim, uma Classe não é algo real e sim uma abstração, é apenas um tipo para o objeto.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CLASSES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27584" y="1949931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No JES temos muitas classes, mas vamos focar inicialmente nas imagens. A image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m na vida real é algo que possui uma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altura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uma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largura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muitos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pixels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, cada um com uma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posição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cor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7584" y="400506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No JES a classe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Picture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é um modelo de imagem. Ou seja, determinar os dados, ou atributos, que nos dá o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estado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da imagem. Possui ainda sua ações, que são os métodos.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CLASSES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 (ATRIBUTOS)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59632" y="2996952"/>
            <a:ext cx="2088232" cy="2664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194993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Picture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não é real, apenas um modelo.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1" name="Colchete direito 10"/>
          <p:cNvSpPr/>
          <p:nvPr/>
        </p:nvSpPr>
        <p:spPr>
          <a:xfrm>
            <a:off x="3635896" y="2996952"/>
            <a:ext cx="216024" cy="259228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/>
          <p:cNvSpPr/>
          <p:nvPr/>
        </p:nvSpPr>
        <p:spPr>
          <a:xfrm rot="5400000">
            <a:off x="2159732" y="4833156"/>
            <a:ext cx="216024" cy="216024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067944" y="400506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altura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61653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largura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763688" y="414908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pixels</a:t>
            </a:r>
            <a:endParaRPr lang="pt-BR" sz="2400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INTRODUÇÃO À CLASSES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36457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 (MÉTODOS)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59632" y="2996952"/>
            <a:ext cx="2088232" cy="26642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27584" y="194993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Picture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não é real, apenas um modelo.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3923928" y="2564904"/>
            <a:ext cx="3096344" cy="1872208"/>
          </a:xfrm>
          <a:prstGeom prst="wedgeRoundRectCallout">
            <a:avLst>
              <a:gd name="adj1" fmla="val -35157"/>
              <a:gd name="adj2" fmla="val 6289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 posso me exibir, posso de passar os meus pixels, posso te dizer qual a minha largura e altura...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991</Words>
  <Application>Microsoft Office PowerPoint</Application>
  <PresentationFormat>Apresentação na tela (4:3)</PresentationFormat>
  <Paragraphs>153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AULA 01  INTRODUÇÃO A POO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AULA 01 INTRODUÇÃO A POO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CONCEITOS INTRODUTÓRIOS</dc:title>
  <dc:creator>Luis Araujo</dc:creator>
  <cp:lastModifiedBy>Luis Araujo</cp:lastModifiedBy>
  <cp:revision>167</cp:revision>
  <dcterms:created xsi:type="dcterms:W3CDTF">2016-07-31T00:37:20Z</dcterms:created>
  <dcterms:modified xsi:type="dcterms:W3CDTF">2017-04-10T00:57:04Z</dcterms:modified>
</cp:coreProperties>
</file>