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2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21" r:id="rId11"/>
    <p:sldId id="313" r:id="rId12"/>
    <p:sldId id="314" r:id="rId13"/>
    <p:sldId id="315" r:id="rId14"/>
    <p:sldId id="316" r:id="rId15"/>
    <p:sldId id="317" r:id="rId16"/>
    <p:sldId id="320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5D6C"/>
    <a:srgbClr val="0092AB"/>
    <a:srgbClr val="00FF00"/>
    <a:srgbClr val="00FFFF"/>
    <a:srgbClr val="FFFF00"/>
    <a:srgbClr val="4BE5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7" autoAdjust="0"/>
    <p:restoredTop sz="89575" autoAdjust="0"/>
  </p:normalViewPr>
  <p:slideViewPr>
    <p:cSldViewPr>
      <p:cViewPr varScale="1">
        <p:scale>
          <a:sx n="86" d="100"/>
          <a:sy n="86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AC3AE-7DBF-49D4-8939-5EB192778BE8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1F0AA-FB90-4202-AAF5-872BC429BC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1F0AA-FB90-4202-AAF5-872BC429BCEA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1F0AA-FB90-4202-AAF5-872BC429BCEA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apasl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905672"/>
            <a:ext cx="9185020" cy="29523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5387975"/>
            <a:ext cx="3598168" cy="993353"/>
          </a:xfrm>
        </p:spPr>
        <p:txBody>
          <a:bodyPr>
            <a:normAutofit/>
          </a:bodyPr>
          <a:lstStyle>
            <a:lvl1pPr>
              <a:defRPr sz="3200">
                <a:latin typeface="Yu Gothic" pitchFamily="34" charset="-128"/>
                <a:ea typeface="Yu Gothic" pitchFamily="34" charset="-128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580112" y="5733256"/>
            <a:ext cx="3416424" cy="620688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nome do Professor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67944" y="621630"/>
            <a:ext cx="4679950" cy="719138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pt-BR" sz="4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" pitchFamily="34" charset="-128"/>
                <a:ea typeface="Yu Gothic" pitchFamily="34" charset="-12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" pitchFamily="34" charset="-128"/>
                <a:ea typeface="Yu Gothic" pitchFamily="34" charset="-128"/>
                <a:cs typeface="+mj-cs"/>
              </a:rPr>
              <a:t>LINGUAGEM DE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35896" y="1340247"/>
            <a:ext cx="5328592" cy="936625"/>
          </a:xfrm>
        </p:spPr>
        <p:txBody>
          <a:bodyPr>
            <a:normAutofit/>
          </a:bodyPr>
          <a:lstStyle>
            <a:lvl1pPr>
              <a:buNone/>
              <a:defRPr lang="pt-BR" sz="4800" b="1" dirty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defRPr>
            </a:lvl1pPr>
          </a:lstStyle>
          <a:p>
            <a:r>
              <a:rPr lang="pt-BR" sz="44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  <a:cs typeface="+mj-cs"/>
              </a:rPr>
              <a:t>PROGRAMAÇÃO II</a:t>
            </a:r>
            <a:endParaRPr lang="pt-BR" sz="4400" b="1" dirty="0">
              <a:solidFill>
                <a:schemeClr val="bg1"/>
              </a:solidFill>
              <a:latin typeface="Yu Gothic" pitchFamily="34" charset="-128"/>
              <a:ea typeface="Yu Gothic" pitchFamily="34" charset="-128"/>
              <a:cs typeface="+mj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2564904"/>
            <a:ext cx="4679950" cy="719138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pt-BR" sz="4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" pitchFamily="34" charset="-128"/>
                <a:ea typeface="Yu Gothic" pitchFamily="34" charset="-12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" pitchFamily="34" charset="-128"/>
                <a:ea typeface="Yu Gothic" pitchFamily="34" charset="-128"/>
                <a:cs typeface="+mj-cs"/>
              </a:rPr>
              <a:t>LINGUAGEM DE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2123728" y="3501008"/>
            <a:ext cx="5328592" cy="936625"/>
          </a:xfrm>
        </p:spPr>
        <p:txBody>
          <a:bodyPr>
            <a:normAutofit/>
          </a:bodyPr>
          <a:lstStyle>
            <a:lvl1pPr>
              <a:buNone/>
              <a:defRPr lang="pt-BR" sz="4800" b="1" dirty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defRPr>
            </a:lvl1pPr>
          </a:lstStyle>
          <a:p>
            <a:r>
              <a:rPr lang="pt-BR" sz="44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  <a:cs typeface="+mj-cs"/>
              </a:rPr>
              <a:t>PROGRAMAÇÃO II</a:t>
            </a:r>
            <a:endParaRPr lang="pt-BR" sz="4400" b="1" dirty="0">
              <a:solidFill>
                <a:schemeClr val="bg1"/>
              </a:solidFill>
              <a:latin typeface="Yu Gothic" pitchFamily="34" charset="-128"/>
              <a:ea typeface="Yu Gothic" pitchFamily="34" charset="-128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ituloslide.png"/>
          <p:cNvPicPr>
            <a:picLocks noChangeAspect="1"/>
          </p:cNvPicPr>
          <p:nvPr userDrawn="1"/>
        </p:nvPicPr>
        <p:blipFill>
          <a:blip r:embed="rId2" cstate="print"/>
          <a:srcRect r="4351"/>
          <a:stretch>
            <a:fillRect/>
          </a:stretch>
        </p:blipFill>
        <p:spPr>
          <a:xfrm>
            <a:off x="-36512" y="-27384"/>
            <a:ext cx="9180512" cy="908720"/>
          </a:xfrm>
          <a:prstGeom prst="rect">
            <a:avLst/>
          </a:prstGeom>
        </p:spPr>
      </p:pic>
      <p:sp>
        <p:nvSpPr>
          <p:cNvPr id="12" name="Espaço Reservado para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900783" y="188913"/>
            <a:ext cx="1150937" cy="576262"/>
          </a:xfrm>
        </p:spPr>
        <p:txBody>
          <a:bodyPr>
            <a:noAutofit/>
          </a:bodyPr>
          <a:lstStyle>
            <a:lvl1pPr>
              <a:buNone/>
              <a:defRPr sz="3600" b="1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defRPr>
            </a:lvl1pPr>
          </a:lstStyle>
          <a:p>
            <a:pPr lvl="0"/>
            <a:r>
              <a:rPr lang="pt-BR" dirty="0" smtClean="0"/>
              <a:t>OO</a:t>
            </a:r>
            <a:endParaRPr lang="pt-BR" dirty="0"/>
          </a:p>
        </p:txBody>
      </p:sp>
      <p:sp>
        <p:nvSpPr>
          <p:cNvPr id="14" name="Espaço Reservado para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55776" y="116632"/>
            <a:ext cx="6048672" cy="576262"/>
          </a:xfrm>
        </p:spPr>
        <p:txBody>
          <a:bodyPr>
            <a:noAutofit/>
          </a:bodyPr>
          <a:lstStyle>
            <a:lvl1pPr>
              <a:buNone/>
              <a:defRPr sz="3600" baseline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defRPr>
            </a:lvl1pPr>
          </a:lstStyle>
          <a:p>
            <a:pPr lvl="0"/>
            <a:r>
              <a:rPr lang="pt-BR" dirty="0" smtClean="0"/>
              <a:t>Título do Slide</a:t>
            </a: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2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1EB1D-49EF-41EF-8F01-1D21D4BA78E8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5387975"/>
            <a:ext cx="4392488" cy="993353"/>
          </a:xfrm>
        </p:spPr>
        <p:txBody>
          <a:bodyPr>
            <a:noAutofit/>
          </a:bodyPr>
          <a:lstStyle/>
          <a:p>
            <a:pPr algn="l"/>
            <a:r>
              <a:rPr lang="pt-BR" sz="2200" b="1" dirty="0" smtClean="0"/>
              <a:t>AULA 01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MANIPULANDO IMAGENS</a:t>
            </a:r>
            <a:endParaRPr lang="pt-BR" sz="2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LUIS GUSTAVO ARAUJO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LINGUAGEM DE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3779912" y="1340768"/>
            <a:ext cx="4968552" cy="936625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PROGRAMAÇÃO 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06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MANIPULANDO IMAGENS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EXEMPLO: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76872"/>
            <a:ext cx="27051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348880"/>
            <a:ext cx="27051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tângulo 31"/>
          <p:cNvSpPr/>
          <p:nvPr/>
        </p:nvSpPr>
        <p:spPr>
          <a:xfrm>
            <a:off x="6084168" y="2636912"/>
            <a:ext cx="2376264" cy="24482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/>
          <p:cNvCxnSpPr/>
          <p:nvPr/>
        </p:nvCxnSpPr>
        <p:spPr>
          <a:xfrm>
            <a:off x="3563888" y="3645024"/>
            <a:ext cx="136815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06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MANIPULANDO IMAGENS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11560" y="1715324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Se quisemos dizer a cor de uma só vez usamos o </a:t>
            </a:r>
            <a:r>
              <a:rPr lang="pt-BR" sz="2400" b="1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setColor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, só precisamos dizer a cor com a palavra </a:t>
            </a:r>
            <a:r>
              <a:rPr lang="pt-BR" sz="2400" b="1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Color</a:t>
            </a:r>
            <a:r>
              <a:rPr lang="pt-BR" sz="2400" b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()</a:t>
            </a:r>
            <a:endParaRPr lang="pt-BR" sz="2400" b="1" dirty="0" smtClean="0">
              <a:solidFill>
                <a:srgbClr val="005D6C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MODIFICANDO O VALOR DE CADA PIXEL: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5705" y="4494833"/>
            <a:ext cx="28575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5705" y="4782865"/>
            <a:ext cx="28575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tângulo 42"/>
          <p:cNvSpPr/>
          <p:nvPr/>
        </p:nvSpPr>
        <p:spPr>
          <a:xfrm>
            <a:off x="539552" y="3275692"/>
            <a:ext cx="4436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caminho</a:t>
            </a:r>
            <a:r>
              <a:rPr lang="en-US" sz="2400" dirty="0" smtClean="0"/>
              <a:t> = </a:t>
            </a:r>
            <a:r>
              <a:rPr lang="en-US" sz="2400" b="1" dirty="0" err="1" smtClean="0">
                <a:solidFill>
                  <a:srgbClr val="FF00FF"/>
                </a:solidFill>
              </a:rPr>
              <a:t>FileChooser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FF00FF"/>
                </a:solidFill>
              </a:rPr>
              <a:t>pickAFile</a:t>
            </a:r>
            <a:r>
              <a:rPr lang="en-US" sz="2400" dirty="0" smtClean="0"/>
              <a:t>()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553331" y="3759423"/>
            <a:ext cx="3692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imagem</a:t>
            </a:r>
            <a:r>
              <a:rPr lang="en-US" sz="2400" dirty="0" smtClean="0"/>
              <a:t> = </a:t>
            </a:r>
            <a:r>
              <a:rPr lang="en-US" sz="2400" b="1" dirty="0" err="1" smtClean="0">
                <a:solidFill>
                  <a:srgbClr val="FF00FF"/>
                </a:solidFill>
              </a:rPr>
              <a:t>Picture</a:t>
            </a:r>
            <a:r>
              <a:rPr lang="en-US" sz="2400" dirty="0" smtClean="0"/>
              <a:t>(</a:t>
            </a:r>
            <a:r>
              <a:rPr lang="en-US" sz="2400" dirty="0" err="1" smtClean="0"/>
              <a:t>caminho</a:t>
            </a:r>
            <a:r>
              <a:rPr lang="en-US" sz="2400" dirty="0" smtClean="0"/>
              <a:t>) 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553331" y="4797152"/>
            <a:ext cx="2949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novacor</a:t>
            </a:r>
            <a:r>
              <a:rPr lang="en-US" sz="2400" dirty="0" smtClean="0"/>
              <a:t> = </a:t>
            </a:r>
            <a:r>
              <a:rPr lang="en-US" sz="2400" b="1" dirty="0" smtClean="0">
                <a:solidFill>
                  <a:srgbClr val="FF00FF"/>
                </a:solidFill>
              </a:rPr>
              <a:t>Color</a:t>
            </a:r>
            <a:r>
              <a:rPr lang="en-US" sz="2400" dirty="0" smtClean="0"/>
              <a:t>(0,0,0)</a:t>
            </a: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005064"/>
            <a:ext cx="385629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tângulo 51"/>
          <p:cNvSpPr/>
          <p:nvPr/>
        </p:nvSpPr>
        <p:spPr>
          <a:xfrm>
            <a:off x="539552" y="4272771"/>
            <a:ext cx="3762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pixel = </a:t>
            </a:r>
            <a:r>
              <a:rPr lang="en-US" sz="2400" dirty="0" err="1" smtClean="0"/>
              <a:t>imagem.</a:t>
            </a:r>
            <a:r>
              <a:rPr lang="en-US" sz="2400" b="1" dirty="0" err="1" smtClean="0">
                <a:solidFill>
                  <a:srgbClr val="FF00FF"/>
                </a:solidFill>
              </a:rPr>
              <a:t>getPixel</a:t>
            </a:r>
            <a:r>
              <a:rPr lang="en-US" sz="2400" dirty="0" smtClean="0"/>
              <a:t>(0,0)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539552" y="5271591"/>
            <a:ext cx="3071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pixel.</a:t>
            </a:r>
            <a:r>
              <a:rPr lang="en-US" sz="2400" b="1" dirty="0" err="1" smtClean="0">
                <a:solidFill>
                  <a:srgbClr val="FF00FF"/>
                </a:solidFill>
              </a:rPr>
              <a:t>setColor</a:t>
            </a:r>
            <a:r>
              <a:rPr lang="en-US" sz="2400" dirty="0" smtClean="0"/>
              <a:t>(</a:t>
            </a:r>
            <a:r>
              <a:rPr lang="en-US" sz="2400" dirty="0" err="1" smtClean="0"/>
              <a:t>novacor</a:t>
            </a:r>
            <a:r>
              <a:rPr lang="en-US" sz="2400" dirty="0" smtClean="0"/>
              <a:t>)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3429000"/>
            <a:ext cx="27051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8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6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06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MANIPULANDO IMAGENS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11560" y="1517883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Já sabemos usar o </a:t>
            </a:r>
            <a:r>
              <a:rPr lang="pt-BR" sz="2400" b="1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getPixel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e o </a:t>
            </a:r>
            <a:r>
              <a:rPr lang="pt-BR" sz="2400" b="1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setColor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, então podemos desenhar coisas novas.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VAMOS DESENHAR!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08920"/>
            <a:ext cx="2019870" cy="2019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2852936"/>
            <a:ext cx="180020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Seta para a direita 18"/>
          <p:cNvSpPr/>
          <p:nvPr/>
        </p:nvSpPr>
        <p:spPr>
          <a:xfrm>
            <a:off x="3563888" y="3501008"/>
            <a:ext cx="2160240" cy="360040"/>
          </a:xfrm>
          <a:prstGeom prst="rightArrow">
            <a:avLst/>
          </a:prstGeom>
          <a:solidFill>
            <a:srgbClr val="005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3563888" y="3234462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Criando uma linha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5445224"/>
            <a:ext cx="45434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Conector reto 27"/>
          <p:cNvCxnSpPr/>
          <p:nvPr/>
        </p:nvCxnSpPr>
        <p:spPr>
          <a:xfrm flipH="1">
            <a:off x="2555776" y="2852936"/>
            <a:ext cx="4176464" cy="2592288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7092280" y="2852936"/>
            <a:ext cx="1440160" cy="2592288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06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MANIPULANDO IMAGENS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VAMOS DESENHAR UM QUADRADO?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448841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584176"/>
            <a:ext cx="4572000" cy="467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06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MANIPULANDO IMAGENS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VAMOS DESENHAR UM TRIANGULO?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448841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916832"/>
            <a:ext cx="4211960" cy="414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06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MANIPULANDO IMAGENS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VAMOS DESENHAR UM TRIANGULO?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448841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988840"/>
            <a:ext cx="4000128" cy="4000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5387975"/>
            <a:ext cx="4392488" cy="993353"/>
          </a:xfrm>
        </p:spPr>
        <p:txBody>
          <a:bodyPr>
            <a:noAutofit/>
          </a:bodyPr>
          <a:lstStyle/>
          <a:p>
            <a:pPr algn="l"/>
            <a:r>
              <a:rPr lang="pt-BR" sz="2200" b="1" dirty="0" smtClean="0"/>
              <a:t>AULA 01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MANIPULANDO IMAGENS</a:t>
            </a:r>
            <a:endParaRPr lang="pt-BR" sz="2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LUIS GUSTAVO ARAUJO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LINGUAGEM DE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3779912" y="1340768"/>
            <a:ext cx="4968552" cy="936625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PROGRAMAÇÃO 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539552" y="1989782"/>
            <a:ext cx="1728192" cy="1367210"/>
          </a:xfrm>
        </p:spPr>
        <p:txBody>
          <a:bodyPr>
            <a:noAutofit/>
          </a:bodyPr>
          <a:lstStyle/>
          <a:p>
            <a:r>
              <a:rPr lang="pt-BR" sz="9600" b="1" dirty="0" smtClean="0">
                <a:solidFill>
                  <a:srgbClr val="005D6C"/>
                </a:solidFill>
              </a:rPr>
              <a:t>11</a:t>
            </a:r>
            <a:endParaRPr lang="pt-BR" sz="9600" b="1" dirty="0">
              <a:solidFill>
                <a:srgbClr val="005D6C"/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11560" y="3501008"/>
            <a:ext cx="7776864" cy="1656184"/>
          </a:xfrm>
        </p:spPr>
        <p:txBody>
          <a:bodyPr>
            <a:normAutofit/>
          </a:bodyPr>
          <a:lstStyle/>
          <a:p>
            <a:r>
              <a:rPr lang="pt-BR" b="0" dirty="0" smtClean="0"/>
              <a:t>MANIPULAÇÃO DE </a:t>
            </a:r>
            <a:endParaRPr lang="pt-BR" b="0" dirty="0"/>
          </a:p>
        </p:txBody>
      </p:sp>
      <p:sp>
        <p:nvSpPr>
          <p:cNvPr id="10" name="Retângulo 9"/>
          <p:cNvSpPr/>
          <p:nvPr/>
        </p:nvSpPr>
        <p:spPr>
          <a:xfrm>
            <a:off x="560889" y="4221088"/>
            <a:ext cx="31470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rPr>
              <a:t>IMAGENS</a:t>
            </a:r>
            <a:endParaRPr lang="pt-BR" sz="4800" b="1" dirty="0">
              <a:solidFill>
                <a:schemeClr val="bg1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95536" y="2132856"/>
            <a:ext cx="144016" cy="280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06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MANIPULANDO IMAGENS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7713" y="3414713"/>
            <a:ext cx="28575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8"/>
          <p:cNvSpPr/>
          <p:nvPr/>
        </p:nvSpPr>
        <p:spPr>
          <a:xfrm>
            <a:off x="611560" y="1527175"/>
            <a:ext cx="4436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caminho</a:t>
            </a:r>
            <a:r>
              <a:rPr lang="en-US" sz="2400" dirty="0" smtClean="0"/>
              <a:t> = </a:t>
            </a:r>
            <a:r>
              <a:rPr lang="en-US" sz="2400" b="1" dirty="0" err="1" smtClean="0">
                <a:solidFill>
                  <a:srgbClr val="FF00FF"/>
                </a:solidFill>
              </a:rPr>
              <a:t>FileChooser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FF00FF"/>
                </a:solidFill>
              </a:rPr>
              <a:t>pickAFile</a:t>
            </a:r>
            <a:r>
              <a:rPr lang="en-US" sz="2400" dirty="0" smtClean="0"/>
              <a:t>()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25339" y="2103239"/>
            <a:ext cx="3761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imagem</a:t>
            </a:r>
            <a:r>
              <a:rPr lang="en-US" sz="2400" dirty="0" smtClean="0"/>
              <a:t> =  </a:t>
            </a:r>
            <a:r>
              <a:rPr lang="en-US" sz="2400" b="1" dirty="0" smtClean="0">
                <a:solidFill>
                  <a:srgbClr val="FF00FF"/>
                </a:solidFill>
              </a:rPr>
              <a:t>Picture</a:t>
            </a:r>
            <a:r>
              <a:rPr lang="en-US" sz="2400" dirty="0" smtClean="0"/>
              <a:t>(</a:t>
            </a:r>
            <a:r>
              <a:rPr lang="en-US" sz="2400" dirty="0" err="1" smtClean="0"/>
              <a:t>caminho</a:t>
            </a:r>
            <a:r>
              <a:rPr lang="en-US" sz="2400" dirty="0" smtClean="0"/>
              <a:t>)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25339" y="2679303"/>
            <a:ext cx="2189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Imagem.</a:t>
            </a:r>
            <a:r>
              <a:rPr lang="en-US" sz="2400" b="1" dirty="0" err="1" smtClean="0">
                <a:solidFill>
                  <a:srgbClr val="FF00FF"/>
                </a:solidFill>
              </a:rPr>
              <a:t>show</a:t>
            </a:r>
            <a:r>
              <a:rPr lang="en-US" sz="2400" dirty="0" smtClean="0"/>
              <a:t>( 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356992"/>
            <a:ext cx="4680520" cy="314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2510" y="4007321"/>
            <a:ext cx="26098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upo 24"/>
          <p:cNvGrpSpPr/>
          <p:nvPr/>
        </p:nvGrpSpPr>
        <p:grpSpPr>
          <a:xfrm>
            <a:off x="467544" y="4077072"/>
            <a:ext cx="6048672" cy="2430932"/>
            <a:chOff x="467544" y="4077072"/>
            <a:chExt cx="6048672" cy="243093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7544" y="4077072"/>
              <a:ext cx="2434977" cy="2430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2" name="Conector reto 21"/>
            <p:cNvCxnSpPr/>
            <p:nvPr/>
          </p:nvCxnSpPr>
          <p:spPr>
            <a:xfrm flipH="1" flipV="1">
              <a:off x="2915816" y="4077072"/>
              <a:ext cx="3600400" cy="10801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flipH="1">
              <a:off x="2915816" y="5157192"/>
              <a:ext cx="3600400" cy="12961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8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6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06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MANIPULANDO IMAGENS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852936"/>
            <a:ext cx="29813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611560" y="1715324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Já sabemos que as posições na matriz podem ser referenciadas com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x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e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y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ou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horizontal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e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vertical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REFERENCIANDO A MATRIZ: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67544" y="3297758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O elemento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(0,0)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na matriz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é 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95536" y="3933056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O elemento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(0,1)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na matriz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é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356992"/>
            <a:ext cx="36671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005064"/>
            <a:ext cx="360040" cy="39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aixaDeTexto 17"/>
          <p:cNvSpPr txBox="1"/>
          <p:nvPr/>
        </p:nvSpPr>
        <p:spPr>
          <a:xfrm>
            <a:off x="395536" y="4551511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O elemento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(2,1)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na matriz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é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95536" y="5127575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O elemento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(1,0)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na matriz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é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95536" y="5775647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O elemento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(2,2)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na matriz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é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7" y="4581128"/>
            <a:ext cx="360040" cy="3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5229200"/>
            <a:ext cx="38341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5805264"/>
            <a:ext cx="368613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0"/>
          <p:cNvSpPr/>
          <p:nvPr/>
        </p:nvSpPr>
        <p:spPr>
          <a:xfrm>
            <a:off x="251520" y="5085184"/>
            <a:ext cx="410445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51520" y="4221088"/>
            <a:ext cx="410445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251520" y="3356992"/>
            <a:ext cx="410445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06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MANIPULANDO IMAGENS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11560" y="1715324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Outra palavra conhecida do JES é </a:t>
            </a:r>
            <a:r>
              <a:rPr lang="pt-BR" sz="2400" b="1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getPixel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()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, com essa receita nós podemos saber qual o valor de cada pixel, dizendo o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x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e o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y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CONHECENDO O VALOR DE CADA PIXEL: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3697" y="4206801"/>
            <a:ext cx="28575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5038252"/>
            <a:ext cx="1224136" cy="127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tângulo 30"/>
          <p:cNvSpPr/>
          <p:nvPr/>
        </p:nvSpPr>
        <p:spPr>
          <a:xfrm>
            <a:off x="467544" y="2996952"/>
            <a:ext cx="285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print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dirty="0" err="1" smtClean="0"/>
              <a:t>imagem.</a:t>
            </a:r>
            <a:r>
              <a:rPr lang="en-US" b="1" dirty="0" err="1" smtClean="0">
                <a:solidFill>
                  <a:srgbClr val="FF00FF"/>
                </a:solidFill>
              </a:rPr>
              <a:t>getPixel</a:t>
            </a:r>
            <a:r>
              <a:rPr lang="en-US" dirty="0" smtClean="0"/>
              <a:t>( 0, 0)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467544" y="3356992"/>
            <a:ext cx="2972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Pixel red=255 green=0 blue=0</a:t>
            </a:r>
          </a:p>
        </p:txBody>
      </p:sp>
      <p:grpSp>
        <p:nvGrpSpPr>
          <p:cNvPr id="52" name="Grupo 51"/>
          <p:cNvGrpSpPr/>
          <p:nvPr/>
        </p:nvGrpSpPr>
        <p:grpSpPr>
          <a:xfrm>
            <a:off x="3563889" y="2924944"/>
            <a:ext cx="4536503" cy="2376264"/>
            <a:chOff x="3368530" y="3140968"/>
            <a:chExt cx="4536503" cy="2376264"/>
          </a:xfrm>
        </p:grpSpPr>
        <p:grpSp>
          <p:nvGrpSpPr>
            <p:cNvPr id="45" name="Grupo 44"/>
            <p:cNvGrpSpPr/>
            <p:nvPr/>
          </p:nvGrpSpPr>
          <p:grpSpPr>
            <a:xfrm>
              <a:off x="3368530" y="3140968"/>
              <a:ext cx="2139574" cy="2169532"/>
              <a:chOff x="3368530" y="3140968"/>
              <a:chExt cx="2139574" cy="2169532"/>
            </a:xfrm>
          </p:grpSpPr>
          <p:sp>
            <p:nvSpPr>
              <p:cNvPr id="36" name="CaixaDeTexto 35"/>
              <p:cNvSpPr txBox="1"/>
              <p:nvPr/>
            </p:nvSpPr>
            <p:spPr>
              <a:xfrm>
                <a:off x="4304055" y="4941168"/>
                <a:ext cx="1132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(255, 0, 0)</a:t>
                </a:r>
                <a:endParaRPr lang="pt-BR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3" name="Grupo 42"/>
              <p:cNvGrpSpPr/>
              <p:nvPr/>
            </p:nvGrpSpPr>
            <p:grpSpPr>
              <a:xfrm>
                <a:off x="3368530" y="3140968"/>
                <a:ext cx="2139574" cy="1584176"/>
                <a:chOff x="3368530" y="3140968"/>
                <a:chExt cx="2139574" cy="1584176"/>
              </a:xfrm>
            </p:grpSpPr>
            <p:sp>
              <p:nvSpPr>
                <p:cNvPr id="35" name="Retângulo 34"/>
                <p:cNvSpPr/>
                <p:nvPr/>
              </p:nvSpPr>
              <p:spPr>
                <a:xfrm>
                  <a:off x="4283968" y="3501008"/>
                  <a:ext cx="1224136" cy="122413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CaixaDeTexto 36"/>
                <p:cNvSpPr txBox="1"/>
                <p:nvPr/>
              </p:nvSpPr>
              <p:spPr>
                <a:xfrm>
                  <a:off x="4355976" y="3140968"/>
                  <a:ext cx="10965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smtClean="0"/>
                    <a:t>Vermelho</a:t>
                  </a:r>
                  <a:endParaRPr lang="pt-BR" dirty="0"/>
                </a:p>
              </p:txBody>
            </p:sp>
            <p:cxnSp>
              <p:nvCxnSpPr>
                <p:cNvPr id="39" name="Conector de seta reta 38"/>
                <p:cNvCxnSpPr/>
                <p:nvPr/>
              </p:nvCxnSpPr>
              <p:spPr>
                <a:xfrm flipH="1">
                  <a:off x="3368530" y="3717032"/>
                  <a:ext cx="792087" cy="0"/>
                </a:xfrm>
                <a:prstGeom prst="straightConnector1">
                  <a:avLst/>
                </a:prstGeom>
                <a:ln w="19050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7" name="Conector de seta reta 46"/>
            <p:cNvCxnSpPr/>
            <p:nvPr/>
          </p:nvCxnSpPr>
          <p:spPr>
            <a:xfrm>
              <a:off x="5580112" y="3933056"/>
              <a:ext cx="2324921" cy="1584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tângulo 53"/>
          <p:cNvSpPr/>
          <p:nvPr/>
        </p:nvSpPr>
        <p:spPr>
          <a:xfrm>
            <a:off x="465284" y="3851756"/>
            <a:ext cx="285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print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dirty="0" err="1" smtClean="0"/>
              <a:t>imagem.</a:t>
            </a:r>
            <a:r>
              <a:rPr lang="en-US" b="1" dirty="0" err="1" smtClean="0">
                <a:solidFill>
                  <a:srgbClr val="FF00FF"/>
                </a:solidFill>
              </a:rPr>
              <a:t>getPixel</a:t>
            </a:r>
            <a:r>
              <a:rPr lang="en-US" dirty="0" smtClean="0"/>
              <a:t>(0, 1)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465284" y="4211796"/>
            <a:ext cx="3207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Pixel red=255 green=255 blue=0</a:t>
            </a:r>
          </a:p>
        </p:txBody>
      </p:sp>
      <p:grpSp>
        <p:nvGrpSpPr>
          <p:cNvPr id="68" name="Grupo 67"/>
          <p:cNvGrpSpPr/>
          <p:nvPr/>
        </p:nvGrpSpPr>
        <p:grpSpPr>
          <a:xfrm>
            <a:off x="4427984" y="3212976"/>
            <a:ext cx="3672408" cy="2448272"/>
            <a:chOff x="4427984" y="3717032"/>
            <a:chExt cx="3672408" cy="2448272"/>
          </a:xfrm>
        </p:grpSpPr>
        <p:sp>
          <p:nvSpPr>
            <p:cNvPr id="56" name="Retângulo 55"/>
            <p:cNvSpPr/>
            <p:nvPr/>
          </p:nvSpPr>
          <p:spPr>
            <a:xfrm>
              <a:off x="5724128" y="4077072"/>
              <a:ext cx="1224136" cy="1224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5652120" y="5301208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(255, 255, 0)</a:t>
              </a:r>
              <a:endParaRPr lang="pt-BR" b="1" dirty="0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5796136" y="3717032"/>
              <a:ext cx="979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Amarelo</a:t>
              </a:r>
              <a:endParaRPr lang="pt-BR" dirty="0"/>
            </a:p>
          </p:txBody>
        </p:sp>
        <p:cxnSp>
          <p:nvCxnSpPr>
            <p:cNvPr id="60" name="Conector de seta reta 59"/>
            <p:cNvCxnSpPr/>
            <p:nvPr/>
          </p:nvCxnSpPr>
          <p:spPr>
            <a:xfrm flipH="1">
              <a:off x="4427984" y="4797152"/>
              <a:ext cx="1296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>
              <a:off x="7020272" y="5373216"/>
              <a:ext cx="1080120" cy="7920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tângulo 68"/>
          <p:cNvSpPr/>
          <p:nvPr/>
        </p:nvSpPr>
        <p:spPr>
          <a:xfrm>
            <a:off x="467544" y="4715852"/>
            <a:ext cx="285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print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dirty="0" err="1" smtClean="0"/>
              <a:t>imagem.</a:t>
            </a:r>
            <a:r>
              <a:rPr lang="en-US" b="1" dirty="0" err="1" smtClean="0">
                <a:solidFill>
                  <a:srgbClr val="FF00FF"/>
                </a:solidFill>
              </a:rPr>
              <a:t>getPixel</a:t>
            </a:r>
            <a:r>
              <a:rPr lang="en-US" dirty="0" smtClean="0"/>
              <a:t>(2, 0)</a:t>
            </a:r>
          </a:p>
        </p:txBody>
      </p:sp>
      <p:sp>
        <p:nvSpPr>
          <p:cNvPr id="70" name="Retângulo 69"/>
          <p:cNvSpPr/>
          <p:nvPr/>
        </p:nvSpPr>
        <p:spPr>
          <a:xfrm>
            <a:off x="467544" y="5075892"/>
            <a:ext cx="2972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Pixel red=0 green=0 blue=255</a:t>
            </a:r>
          </a:p>
        </p:txBody>
      </p:sp>
      <p:grpSp>
        <p:nvGrpSpPr>
          <p:cNvPr id="83" name="Grupo 82"/>
          <p:cNvGrpSpPr/>
          <p:nvPr/>
        </p:nvGrpSpPr>
        <p:grpSpPr>
          <a:xfrm>
            <a:off x="3347864" y="4653136"/>
            <a:ext cx="5472608" cy="1593468"/>
            <a:chOff x="3347864" y="5157192"/>
            <a:chExt cx="5472608" cy="1593468"/>
          </a:xfrm>
        </p:grpSpPr>
        <p:grpSp>
          <p:nvGrpSpPr>
            <p:cNvPr id="76" name="Grupo 75"/>
            <p:cNvGrpSpPr/>
            <p:nvPr/>
          </p:nvGrpSpPr>
          <p:grpSpPr>
            <a:xfrm>
              <a:off x="3851920" y="5157192"/>
              <a:ext cx="1800200" cy="1593468"/>
              <a:chOff x="3851920" y="5157192"/>
              <a:chExt cx="1800200" cy="1593468"/>
            </a:xfrm>
          </p:grpSpPr>
          <p:sp>
            <p:nvSpPr>
              <p:cNvPr id="73" name="Retângulo 72"/>
              <p:cNvSpPr/>
              <p:nvPr/>
            </p:nvSpPr>
            <p:spPr>
              <a:xfrm>
                <a:off x="4427984" y="5157192"/>
                <a:ext cx="1224136" cy="122413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CaixaDeTexto 73"/>
              <p:cNvSpPr txBox="1"/>
              <p:nvPr/>
            </p:nvSpPr>
            <p:spPr>
              <a:xfrm>
                <a:off x="4520079" y="6381328"/>
                <a:ext cx="1132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(0, 0, 255)</a:t>
                </a:r>
                <a:endParaRPr lang="pt-BR" dirty="0"/>
              </a:p>
            </p:txBody>
          </p:sp>
          <p:sp>
            <p:nvSpPr>
              <p:cNvPr id="75" name="CaixaDeTexto 74"/>
              <p:cNvSpPr txBox="1"/>
              <p:nvPr/>
            </p:nvSpPr>
            <p:spPr>
              <a:xfrm>
                <a:off x="3851920" y="5949280"/>
                <a:ext cx="582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Azul</a:t>
                </a:r>
                <a:endParaRPr lang="pt-BR" dirty="0"/>
              </a:p>
            </p:txBody>
          </p:sp>
        </p:grpSp>
        <p:cxnSp>
          <p:nvCxnSpPr>
            <p:cNvPr id="77" name="Conector de seta reta 76"/>
            <p:cNvCxnSpPr/>
            <p:nvPr/>
          </p:nvCxnSpPr>
          <p:spPr>
            <a:xfrm flipH="1">
              <a:off x="3347864" y="5733256"/>
              <a:ext cx="1008113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/>
            <p:nvPr/>
          </p:nvCxnSpPr>
          <p:spPr>
            <a:xfrm>
              <a:off x="5868144" y="5877272"/>
              <a:ext cx="2952328" cy="720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4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4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40"/>
                            </p:stCondLst>
                            <p:childTnLst>
                              <p:par>
                                <p:cTn id="3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40"/>
                            </p:stCondLst>
                            <p:childTnLst>
                              <p:par>
                                <p:cTn id="6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8" grpId="0" animBg="1"/>
      <p:bldP spid="31" grpId="0"/>
      <p:bldP spid="33" grpId="0"/>
      <p:bldP spid="54" grpId="0"/>
      <p:bldP spid="55" grpId="0"/>
      <p:bldP spid="69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06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MANIPULANDO IMAGENS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7713" y="3414713"/>
            <a:ext cx="28575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8"/>
          <p:cNvSpPr/>
          <p:nvPr/>
        </p:nvSpPr>
        <p:spPr>
          <a:xfrm>
            <a:off x="611560" y="3779748"/>
            <a:ext cx="248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imagem.</a:t>
            </a:r>
            <a:r>
              <a:rPr lang="en-US" sz="2400" b="1" dirty="0" err="1" smtClean="0">
                <a:solidFill>
                  <a:srgbClr val="FF00FF"/>
                </a:solidFill>
              </a:rPr>
              <a:t>explore</a:t>
            </a:r>
            <a:r>
              <a:rPr lang="en-US" sz="2400" dirty="0" smtClean="0"/>
              <a:t>( )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852936"/>
            <a:ext cx="4680520" cy="343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CaixaDeTexto 19"/>
          <p:cNvSpPr txBox="1"/>
          <p:nvPr/>
        </p:nvSpPr>
        <p:spPr>
          <a:xfrm>
            <a:off x="611560" y="1715324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Podemos verificar os valores através da palavra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explore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CONHECENDO O VALOR DE CADA PIXEL: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8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251520" y="5949280"/>
            <a:ext cx="828092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51520" y="5157192"/>
            <a:ext cx="828092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06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MANIPULANDO IMAGENS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11560" y="1715324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Às vezes queremos saber apenas o valor de um das três cores bases (RGB). O JES também conhece o </a:t>
            </a:r>
            <a:r>
              <a:rPr lang="pt-BR" sz="2400" b="1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getRed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()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, </a:t>
            </a:r>
            <a:r>
              <a:rPr lang="pt-BR" sz="2400" b="1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getGreen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()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e </a:t>
            </a:r>
            <a:r>
              <a:rPr lang="pt-BR" sz="2400" b="1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getBlue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(),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basta informar o pixel.</a:t>
            </a:r>
            <a:endParaRPr lang="pt-BR" sz="2400" b="1" dirty="0" smtClean="0">
              <a:solidFill>
                <a:srgbClr val="005D6C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CONHECENDO O VALOR DE CADA PIXEL: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3697" y="4998889"/>
            <a:ext cx="28575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tângulo 26"/>
          <p:cNvSpPr/>
          <p:nvPr/>
        </p:nvSpPr>
        <p:spPr>
          <a:xfrm>
            <a:off x="251520" y="4293096"/>
            <a:ext cx="828092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467544" y="3356992"/>
            <a:ext cx="3894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pixel</a:t>
            </a:r>
            <a:r>
              <a:rPr lang="en-US" dirty="0" smtClean="0"/>
              <a:t> </a:t>
            </a:r>
            <a:r>
              <a:rPr lang="en-US" sz="2400" dirty="0" smtClean="0"/>
              <a:t>= </a:t>
            </a:r>
            <a:r>
              <a:rPr lang="en-US" dirty="0" smtClean="0"/>
              <a:t> </a:t>
            </a:r>
            <a:r>
              <a:rPr lang="en-US" sz="2400" dirty="0" err="1" smtClean="0"/>
              <a:t>imagem.</a:t>
            </a:r>
            <a:r>
              <a:rPr lang="en-US" sz="2400" b="1" dirty="0" err="1" smtClean="0">
                <a:solidFill>
                  <a:srgbClr val="FF00FF"/>
                </a:solidFill>
              </a:rPr>
              <a:t>getPixel</a:t>
            </a:r>
            <a:r>
              <a:rPr lang="en-US" sz="2400" dirty="0" smtClean="0"/>
              <a:t>( 0, 0)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465284" y="3861048"/>
            <a:ext cx="2715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print</a:t>
            </a:r>
            <a:r>
              <a:rPr lang="en-US" dirty="0" smtClean="0"/>
              <a:t>  </a:t>
            </a:r>
            <a:r>
              <a:rPr lang="en-US" sz="2400" dirty="0" err="1" smtClean="0"/>
              <a:t>pixel.</a:t>
            </a:r>
            <a:r>
              <a:rPr lang="en-US" sz="2400" b="1" dirty="0" err="1" smtClean="0">
                <a:solidFill>
                  <a:srgbClr val="FF00FF"/>
                </a:solidFill>
              </a:rPr>
              <a:t>getRed</a:t>
            </a:r>
            <a:r>
              <a:rPr lang="en-US" sz="2400" dirty="0" smtClean="0"/>
              <a:t>( )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467544" y="4293096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255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467544" y="4653136"/>
            <a:ext cx="3003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print</a:t>
            </a:r>
            <a:r>
              <a:rPr lang="en-US" dirty="0" smtClean="0"/>
              <a:t>  </a:t>
            </a:r>
            <a:r>
              <a:rPr lang="en-US" sz="2400" dirty="0" err="1" smtClean="0"/>
              <a:t>pixel.</a:t>
            </a:r>
            <a:r>
              <a:rPr lang="en-US" sz="2400" b="1" dirty="0" err="1" smtClean="0">
                <a:solidFill>
                  <a:srgbClr val="FF00FF"/>
                </a:solidFill>
              </a:rPr>
              <a:t>getGreen</a:t>
            </a:r>
            <a:r>
              <a:rPr lang="en-US" sz="2400" dirty="0" smtClean="0"/>
              <a:t>( )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467544" y="51479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469253" y="5498648"/>
            <a:ext cx="279550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print</a:t>
            </a:r>
            <a:r>
              <a:rPr lang="en-US" dirty="0" smtClean="0"/>
              <a:t>  </a:t>
            </a:r>
            <a:r>
              <a:rPr lang="en-US" sz="2400" dirty="0" err="1" smtClean="0"/>
              <a:t>pixel.</a:t>
            </a:r>
            <a:r>
              <a:rPr lang="en-US" sz="2400" b="1" dirty="0" err="1" smtClean="0">
                <a:solidFill>
                  <a:srgbClr val="FF00FF"/>
                </a:solidFill>
              </a:rPr>
              <a:t>getBlue</a:t>
            </a:r>
            <a:r>
              <a:rPr lang="en-US" sz="2400" dirty="0" smtClean="0"/>
              <a:t>( )</a:t>
            </a:r>
          </a:p>
          <a:p>
            <a:endParaRPr lang="en-US" dirty="0" smtClean="0"/>
          </a:p>
        </p:txBody>
      </p:sp>
      <p:sp>
        <p:nvSpPr>
          <p:cNvPr id="43" name="Retângulo 42"/>
          <p:cNvSpPr/>
          <p:nvPr/>
        </p:nvSpPr>
        <p:spPr>
          <a:xfrm>
            <a:off x="467544" y="593998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8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80"/>
                            </p:stCondLst>
                            <p:childTnLst>
                              <p:par>
                                <p:cTn id="3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4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40"/>
                            </p:stCondLst>
                            <p:childTnLst>
                              <p:par>
                                <p:cTn id="5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27" grpId="0" animBg="1"/>
      <p:bldP spid="31" grpId="0"/>
      <p:bldP spid="54" grpId="0"/>
      <p:bldP spid="55" grpId="0"/>
      <p:bldP spid="40" grpId="0"/>
      <p:bldP spid="41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251520" y="5136867"/>
            <a:ext cx="828092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06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MANIPULANDO IMAGENS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11560" y="1715324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Além de saber o valor, podemos modificar os valores. O JES conhece o </a:t>
            </a:r>
            <a:r>
              <a:rPr lang="pt-BR" sz="2400" b="1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setRed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()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, </a:t>
            </a:r>
            <a:r>
              <a:rPr lang="pt-BR" sz="2400" b="1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setGreen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()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e </a:t>
            </a:r>
            <a:r>
              <a:rPr lang="pt-BR" sz="2400" b="1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setBlue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(),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basta informar o pixel e o valor.</a:t>
            </a:r>
            <a:endParaRPr lang="pt-BR" sz="2400" b="1" dirty="0" smtClean="0">
              <a:solidFill>
                <a:srgbClr val="005D6C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MODIFICANDO O VALOR DE CADA PIXEL: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5705" y="4494833"/>
            <a:ext cx="28575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tângulo 26"/>
          <p:cNvSpPr/>
          <p:nvPr/>
        </p:nvSpPr>
        <p:spPr>
          <a:xfrm>
            <a:off x="323528" y="3591600"/>
            <a:ext cx="828092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537292" y="3140968"/>
            <a:ext cx="2715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print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sz="2400" dirty="0" err="1" smtClean="0"/>
              <a:t>pixel.</a:t>
            </a:r>
            <a:r>
              <a:rPr lang="en-US" sz="2400" b="1" dirty="0" err="1" smtClean="0">
                <a:solidFill>
                  <a:srgbClr val="FF00FF"/>
                </a:solidFill>
              </a:rPr>
              <a:t>getRed</a:t>
            </a:r>
            <a:r>
              <a:rPr lang="en-US" sz="2400" dirty="0" smtClean="0"/>
              <a:t>( )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537292" y="3573016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255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539552" y="4005064"/>
            <a:ext cx="2127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pixel.</a:t>
            </a:r>
            <a:r>
              <a:rPr lang="en-US" sz="2400" b="1" dirty="0" err="1" smtClean="0">
                <a:solidFill>
                  <a:srgbClr val="FF00FF"/>
                </a:solidFill>
              </a:rPr>
              <a:t>setRed</a:t>
            </a:r>
            <a:r>
              <a:rPr lang="en-US" sz="2400" dirty="0" smtClean="0"/>
              <a:t>(0)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39552" y="4551511"/>
            <a:ext cx="2715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print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sz="2400" dirty="0" err="1" smtClean="0"/>
              <a:t>pixel.</a:t>
            </a:r>
            <a:r>
              <a:rPr lang="en-US" sz="2400" b="1" dirty="0" err="1" smtClean="0">
                <a:solidFill>
                  <a:srgbClr val="FF00FF"/>
                </a:solidFill>
              </a:rPr>
              <a:t>getRed</a:t>
            </a:r>
            <a:r>
              <a:rPr lang="en-US" sz="2400" dirty="0" smtClean="0"/>
              <a:t>( )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39552" y="512757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39552" y="5559623"/>
            <a:ext cx="2410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imagem.</a:t>
            </a:r>
            <a:r>
              <a:rPr lang="en-US" sz="2400" b="1" dirty="0" err="1" smtClean="0">
                <a:solidFill>
                  <a:srgbClr val="FF00FF"/>
                </a:solidFill>
              </a:rPr>
              <a:t>explore</a:t>
            </a:r>
            <a:r>
              <a:rPr lang="en-US" sz="2400" dirty="0" smtClean="0"/>
              <a:t>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3645024"/>
            <a:ext cx="30861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8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  <p:bldP spid="54" grpId="0"/>
      <p:bldP spid="55" grpId="0"/>
      <p:bldP spid="40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95536" y="3933056"/>
            <a:ext cx="828092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323528" y="4776827"/>
            <a:ext cx="828092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323528" y="2708920"/>
            <a:ext cx="828092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2044427"/>
            <a:ext cx="27241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06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MANIPULANDO IMAGENS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MODIFICANDO O VALOR DE CADA PIXEL: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537292" y="2175247"/>
            <a:ext cx="1454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print</a:t>
            </a:r>
            <a:r>
              <a:rPr lang="en-US" sz="2400" dirty="0" smtClean="0"/>
              <a:t> pixel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537292" y="2681044"/>
            <a:ext cx="3141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Pixel red=0 green=255 blue =0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539552" y="3059668"/>
            <a:ext cx="2395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pixel.</a:t>
            </a:r>
            <a:r>
              <a:rPr lang="en-US" sz="2400" b="1" dirty="0" err="1" smtClean="0">
                <a:solidFill>
                  <a:srgbClr val="FF00FF"/>
                </a:solidFill>
              </a:rPr>
              <a:t>setGreen</a:t>
            </a:r>
            <a:r>
              <a:rPr lang="en-US" sz="2400" dirty="0" smtClean="0"/>
              <a:t>( 0)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39552" y="3471391"/>
            <a:ext cx="3035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print</a:t>
            </a:r>
            <a:r>
              <a:rPr lang="en-US" sz="2400" dirty="0" smtClean="0"/>
              <a:t>  </a:t>
            </a:r>
            <a:r>
              <a:rPr lang="en-US" sz="2400" dirty="0" err="1" smtClean="0"/>
              <a:t>pixel.</a:t>
            </a:r>
            <a:r>
              <a:rPr lang="en-US" sz="2400" b="1" dirty="0" err="1" smtClean="0">
                <a:solidFill>
                  <a:srgbClr val="FF00FF"/>
                </a:solidFill>
              </a:rPr>
              <a:t>getGreen</a:t>
            </a:r>
            <a:r>
              <a:rPr lang="en-US" sz="2400" dirty="0" smtClean="0"/>
              <a:t>( </a:t>
            </a:r>
            <a:r>
              <a:rPr lang="en-US" sz="2400" dirty="0" smtClean="0"/>
              <a:t>)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39552" y="3934797"/>
            <a:ext cx="301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0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33507" y="1772816"/>
            <a:ext cx="3899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pixel =  </a:t>
            </a:r>
            <a:r>
              <a:rPr lang="en-US" sz="2400" dirty="0" err="1" smtClean="0"/>
              <a:t>imagem.</a:t>
            </a:r>
            <a:r>
              <a:rPr lang="en-US" sz="2400" b="1" dirty="0" err="1" smtClean="0">
                <a:solidFill>
                  <a:srgbClr val="FF00FF"/>
                </a:solidFill>
              </a:rPr>
              <a:t>getPixel</a:t>
            </a:r>
            <a:r>
              <a:rPr lang="en-US" sz="2400" dirty="0" smtClean="0"/>
              <a:t>(1, 0)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2063477"/>
            <a:ext cx="27051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Grupo 30"/>
          <p:cNvGrpSpPr/>
          <p:nvPr/>
        </p:nvGrpSpPr>
        <p:grpSpPr>
          <a:xfrm>
            <a:off x="4283968" y="2132856"/>
            <a:ext cx="3672408" cy="1008112"/>
            <a:chOff x="4283968" y="2132856"/>
            <a:chExt cx="3672408" cy="1008112"/>
          </a:xfrm>
        </p:grpSpPr>
        <p:sp>
          <p:nvSpPr>
            <p:cNvPr id="21" name="Retângulo 20"/>
            <p:cNvSpPr/>
            <p:nvPr/>
          </p:nvSpPr>
          <p:spPr>
            <a:xfrm>
              <a:off x="7092280" y="2348880"/>
              <a:ext cx="864096" cy="792088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de seta reta 22"/>
            <p:cNvCxnSpPr>
              <a:stCxn id="21" idx="1"/>
            </p:cNvCxnSpPr>
            <p:nvPr/>
          </p:nvCxnSpPr>
          <p:spPr>
            <a:xfrm flipH="1" flipV="1">
              <a:off x="4283968" y="2132856"/>
              <a:ext cx="2808312" cy="61206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de seta reta 28"/>
          <p:cNvCxnSpPr/>
          <p:nvPr/>
        </p:nvCxnSpPr>
        <p:spPr>
          <a:xfrm flipH="1">
            <a:off x="3635896" y="2780928"/>
            <a:ext cx="3608784" cy="27620"/>
          </a:xfrm>
          <a:prstGeom prst="straightConnector1">
            <a:avLst/>
          </a:prstGeom>
          <a:ln w="19050">
            <a:solidFill>
              <a:srgbClr val="00FF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o 35"/>
          <p:cNvGrpSpPr/>
          <p:nvPr/>
        </p:nvGrpSpPr>
        <p:grpSpPr>
          <a:xfrm>
            <a:off x="2843808" y="2348880"/>
            <a:ext cx="5112568" cy="864096"/>
            <a:chOff x="2843808" y="2348880"/>
            <a:chExt cx="5112568" cy="864096"/>
          </a:xfrm>
        </p:grpSpPr>
        <p:sp>
          <p:nvSpPr>
            <p:cNvPr id="37" name="Retângulo 36"/>
            <p:cNvSpPr/>
            <p:nvPr/>
          </p:nvSpPr>
          <p:spPr>
            <a:xfrm>
              <a:off x="7092280" y="2348880"/>
              <a:ext cx="864096" cy="792088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Conector de seta reta 37"/>
            <p:cNvCxnSpPr>
              <a:stCxn id="37" idx="1"/>
            </p:cNvCxnSpPr>
            <p:nvPr/>
          </p:nvCxnSpPr>
          <p:spPr>
            <a:xfrm flipH="1">
              <a:off x="2843808" y="2744924"/>
              <a:ext cx="4248472" cy="468052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tângulo 40"/>
          <p:cNvSpPr/>
          <p:nvPr/>
        </p:nvSpPr>
        <p:spPr>
          <a:xfrm>
            <a:off x="539552" y="4315162"/>
            <a:ext cx="1523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print </a:t>
            </a:r>
            <a:r>
              <a:rPr lang="en-US" sz="2400" dirty="0" smtClean="0"/>
              <a:t> pixel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539552" y="4706560"/>
            <a:ext cx="348986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Pixel red=0 </a:t>
            </a:r>
            <a:r>
              <a:rPr lang="en-US" sz="2400" dirty="0" err="1" smtClean="0">
                <a:solidFill>
                  <a:srgbClr val="FFFF00"/>
                </a:solidFill>
              </a:rPr>
              <a:t>gree</a:t>
            </a:r>
            <a:r>
              <a:rPr lang="en-US" sz="2400" dirty="0" smtClean="0">
                <a:solidFill>
                  <a:srgbClr val="FFFF00"/>
                </a:solidFill>
              </a:rPr>
              <a:t>=0  blue=0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cxnSp>
        <p:nvCxnSpPr>
          <p:cNvPr id="43" name="Conector de seta reta 42"/>
          <p:cNvCxnSpPr/>
          <p:nvPr/>
        </p:nvCxnSpPr>
        <p:spPr>
          <a:xfrm flipH="1">
            <a:off x="4067944" y="2924944"/>
            <a:ext cx="3240360" cy="1800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8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4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40"/>
                            </p:stCondLst>
                            <p:childTnLst>
                              <p:par>
                                <p:cTn id="2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8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2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8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80"/>
                            </p:stCondLst>
                            <p:childTnLst>
                              <p:par>
                                <p:cTn id="6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4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40"/>
                            </p:stCondLst>
                            <p:childTnLst>
                              <p:par>
                                <p:cTn id="8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3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4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36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27" grpId="0" animBg="1"/>
      <p:bldP spid="54" grpId="0"/>
      <p:bldP spid="55" grpId="0"/>
      <p:bldP spid="40" grpId="0"/>
      <p:bldP spid="15" grpId="0"/>
      <p:bldP spid="16" grpId="0"/>
      <p:bldP spid="19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477</Words>
  <Application>Microsoft Office PowerPoint</Application>
  <PresentationFormat>Apresentação na tela (4:3)</PresentationFormat>
  <Paragraphs>106</Paragraphs>
  <Slides>16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AULA 01 MANIPULANDO IMAGENS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AULA 01 MANIPULANDO IMAGENS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 CONCEITOS INTRODUTÓRIOS</dc:title>
  <dc:creator>Luis Araujo</dc:creator>
  <cp:lastModifiedBy>Luis Araujo</cp:lastModifiedBy>
  <cp:revision>159</cp:revision>
  <dcterms:created xsi:type="dcterms:W3CDTF">2016-07-31T00:37:20Z</dcterms:created>
  <dcterms:modified xsi:type="dcterms:W3CDTF">2017-04-11T02:10:40Z</dcterms:modified>
</cp:coreProperties>
</file>