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matic SC"/>
      <p:regular r:id="rId23"/>
      <p:bold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Source Code Pro Black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maticSC-bold.fntdata"/><Relationship Id="rId23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CodeProBlac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9825744e1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9825744e1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9825744e1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9825744e1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9825744e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9825744e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000f714c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000f714c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93544bdb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93544bdb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9825744e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9825744e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93544bdb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93544bdb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93544bdb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93544bdb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000f714c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000f714c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9825744e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9825744e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9825744e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9825744e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9825744e1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9825744e1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93544bdb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93544bdb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000f714c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000f714c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000f714c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000f714c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000f714c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000f714c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575075" y="1119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SISTEMA INTEGRAL DE FLOTA</a:t>
            </a:r>
            <a:endParaRPr u="sng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06051" y="3498398"/>
            <a:ext cx="8931900" cy="12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Nombres</a:t>
            </a:r>
            <a:r>
              <a:rPr lang="es"/>
              <a:t>: Pedro San Martín, Matías Bello, Luis Arias.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Fecha</a:t>
            </a:r>
            <a:r>
              <a:rPr lang="es"/>
              <a:t>: 09/04/2025.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Profesores</a:t>
            </a:r>
            <a:r>
              <a:rPr lang="es"/>
              <a:t>: </a:t>
            </a:r>
            <a:r>
              <a:rPr lang="es"/>
              <a:t>Mabel Herrera, </a:t>
            </a:r>
            <a:r>
              <a:rPr lang="es"/>
              <a:t>Juan Pablo Mellado.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Institución</a:t>
            </a:r>
            <a:r>
              <a:rPr lang="es"/>
              <a:t>: Duoc UC.</a:t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964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5100"/>
            <a:ext cx="9144000" cy="374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292850"/>
            <a:ext cx="6187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0" name="Google Shape;160;p24" title="Captura de pantalla 07.04.2025 a 21.41.44 p.m.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00" y="481200"/>
            <a:ext cx="8808049" cy="40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6997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esperado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63552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-Impacto operacional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-Impacto económico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-Impacto en la gestión y transparencia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-Impacto en los usuarios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-Impacto a nivel estratégico</a:t>
            </a:r>
            <a:endParaRPr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carga iconos gratuitos de Icono de Impacto de negocios Meticulous Lineal  Color en PNG y SVG"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3800" y="257400"/>
            <a:ext cx="1839200" cy="183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carga iconos gratuitos de Icono de Marco de referencia Generic Outline  Color en PNG y SVG"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7025" y="2439275"/>
            <a:ext cx="1732700" cy="1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0" y="5054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Del PROYECTO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0" y="1110850"/>
            <a:ext cx="9021300" cy="4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-¿Qué se entregará?</a:t>
            </a:r>
            <a:endParaRPr sz="2900"/>
          </a:p>
          <a:p>
            <a:pPr indent="-27463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Acta de Constitución del Proyecto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Formaliza el inicio y objetivos del proyecto.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de Gestión del Proyecto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Define cómo se gestionan las actividades del proyecto.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Documento de Especificación de Requisitos de Software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Detalla los requisitos funcionales del sistema.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Código Fuente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Implementación del sistema según los requisitos definidos.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Informe Final del Proyecto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Resume los resultados del proyecto, evaluando el cumplimiento de objetivos.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900"/>
              <a:t>-¿Cuáles son las restricciones?</a:t>
            </a:r>
            <a:endParaRPr sz="2900"/>
          </a:p>
          <a:p>
            <a:pPr indent="-27463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 de entrega final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Plazo fijo para la entrega de todos los entregables.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Limitación en las pruebas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Tiempo restringido para probar el sistema completo.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bajo presión de tiempo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Tiempo limitado para la implementación y ajustes.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de validación restringida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El tiempo para la validación con usuarios es breve.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Dependencia de revisiones</a:t>
            </a:r>
            <a: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Tiempo ajustado para la revisión y aprobación de entregables clave.</a:t>
            </a:r>
            <a:br>
              <a:rPr lang="e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cance - Iconos gratis de electrónica"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0825" y="203363"/>
            <a:ext cx="1754575" cy="17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263275" y="5737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Del producto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4312200" y="1536125"/>
            <a:ext cx="4928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6.Recepción de carga/descarga.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7.Gestión de inventarios o pedidos.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8.Integración con ERP.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9.Comunicación con clientes finales.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10.Planificación de producción.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11.Distribución interna de materiales.</a:t>
            </a:r>
            <a:br>
              <a:rPr b="1" lang="es"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263275" y="1374750"/>
            <a:ext cx="5529300" cy="3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-Lo que NO estará en el proyecto:</a:t>
            </a:r>
            <a:endParaRPr sz="1500">
              <a:solidFill>
                <a:schemeClr val="dk2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1.Optimización de rutas.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s" sz="1200">
                <a:solidFill>
                  <a:schemeClr val="accent1"/>
                </a:solidFill>
              </a:rPr>
            </a:br>
            <a:r>
              <a:rPr b="1" lang="es" sz="1200">
                <a:solidFill>
                  <a:schemeClr val="accent1"/>
                </a:solidFill>
              </a:rPr>
              <a:t>2.Órdenes de trabajo de mantenimiento.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3.Integración a API´s de bancos</a:t>
            </a:r>
            <a:br>
              <a:rPr b="1" lang="es" sz="1200">
                <a:solidFill>
                  <a:schemeClr val="accent1"/>
                </a:solidFill>
              </a:rPr>
            </a:b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4.Vistas móviles para todos los usuarios, 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   excluyendo conductores.</a:t>
            </a:r>
            <a:br>
              <a:rPr b="1" lang="es" sz="1200">
                <a:solidFill>
                  <a:schemeClr val="accent1"/>
                </a:solidFill>
              </a:rPr>
            </a:b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5.Solo se </a:t>
            </a:r>
            <a:r>
              <a:rPr b="1" lang="es" sz="1200">
                <a:solidFill>
                  <a:schemeClr val="accent1"/>
                </a:solidFill>
              </a:rPr>
              <a:t>manejan</a:t>
            </a:r>
            <a:r>
              <a:rPr b="1" lang="es" sz="1200">
                <a:solidFill>
                  <a:schemeClr val="accent1"/>
                </a:solidFill>
              </a:rPr>
              <a:t> </a:t>
            </a:r>
            <a:r>
              <a:rPr b="1" lang="es" sz="1200">
                <a:solidFill>
                  <a:schemeClr val="accent1"/>
                </a:solidFill>
              </a:rPr>
              <a:t>vehículos</a:t>
            </a:r>
            <a:r>
              <a:rPr b="1" lang="es" sz="1200">
                <a:solidFill>
                  <a:schemeClr val="accent1"/>
                </a:solidFill>
              </a:rPr>
              <a:t> en calidad de propiedad</a:t>
            </a:r>
            <a:endParaRPr b="1"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o arriendo.</a:t>
            </a:r>
            <a:endParaRPr sz="300"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cance - Iconos gratis de electrónica"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3475" y="12"/>
            <a:ext cx="2227775" cy="22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7808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502250"/>
            <a:ext cx="85206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1.Asignación de móviles con registro de usuarios responsables.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2.Registro y gestión de accidentes y siniestros, con registro detallado y adjuntos.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3.Creación y edición de notificaciones automáticas para vencimientos y mantenimientos correctivos y preventivos.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4.Creación y edición de módulos de vehículos, conductores, proyectos y recorridos.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5.Entrega de información en distintos formatos (PDF y Excel) para sincronizar información de operatividad.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6.Gestión de consumo de combustible, registro de carga, consumo por móvil y análisis de eficiencia.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7.Gestión de roles y permisos, diferenciando Gestor de flota,  Contratista y Encargado de mantenimiento y prevención.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8.Dashboard interactivo y visual para mostrar información clave sobre el consumo de combustible, el estado de mantenimiento de los vehículos y su asignación.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9.Implementación de checklists digitales para la prevención de accidentes y asegurar el cumplimiento de los protocolos de seguridad.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10.Registro de conductores con historial de desempeño, incluyendo infracciones, capacitaciones y evaluaciones de manejo.</a:t>
            </a:r>
            <a:b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s" sz="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11.Monitoreo en tiempo real de todos los vehículos de la flota, permitiendo a los supervisores y administradores visualizar información clave sobre el estado de cada vehículo.</a:t>
            </a:r>
            <a:endParaRPr b="1" sz="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50"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ágina 27 | Imágenes de Funcionalidades Png - Descarga gratuita en Freepik" id="198" name="Google Shape;19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125" y="111800"/>
            <a:ext cx="2611026" cy="261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011550" y="1974250"/>
            <a:ext cx="31209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COMENTARIOS FINALES </a:t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563550" y="6712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DEL PROYECTO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06050" y="1510950"/>
            <a:ext cx="6693900" cy="3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¿A quién va dirigido?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Operatividad del sector logístico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Presencia de empresas emergentes en Chile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Desafíos y rentabilidad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exto (Qué es, Tipos y Ejemplos) - Enciclopedia Significados"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225" y="193750"/>
            <a:ext cx="3168135" cy="2377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mión de reparto - Iconos gratis de transporte"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375" y="2644925"/>
            <a:ext cx="2295651" cy="22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08438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-¿Cúal es el problema principal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falta  visibilidad, control y eficiencia operativa en la gestión de vehículos y recursos logísticos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-Evidencias del problema.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Empresas con procesos logísticos ineficientes pueden perder entre el 6% y el 20% de sus ingresos debido a retrasos, costos adicionales y pérdida de clientes.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-El consumo de combustible representa entre el 20% y el 35% de los costos operativos en el sector del transporte,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-La falta de mantenimiento preventivo puede llevar a costos de reparación hasta un 50% más altos, afectando la disponibilidad y confiabilidad de la flota.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Plataforma de gestión de flotas | VEC Fleet"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7325" y="0"/>
            <a:ext cx="2386676" cy="238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80650" y="1323013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-¿Cómo se resuelve el problema exactamente?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-Sistema integral de gestión de flota, diseñado para resolver los problemas de visibilidad, control y eficiencia operativa.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-¿Qué beneficios aporta al estado actual?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Visibilidad en tiempo real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Optimización de costos operativos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Mejora de la eficiencia operativa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Reducción de riesgos y accidentes</a:t>
            </a:r>
            <a:b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Solución - Iconos gratis de seo y web"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050" y="73575"/>
            <a:ext cx="1432401" cy="143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0925"/>
            <a:ext cx="8520600" cy="40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193625" y="197275"/>
            <a:ext cx="8310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720450" y="4421475"/>
            <a:ext cx="48297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GENTILEZA: TEMPLATEK.COM</a:t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401675" y="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situación actual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729450" y="27083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2" name="Google Shape;102;p18" title="Captura_de_pantalla_07.04.2025_a_19.46.17_p.m..png"/>
          <p:cNvPicPr preferRelativeResize="0"/>
          <p:nvPr/>
        </p:nvPicPr>
        <p:blipFill rotWithShape="1">
          <a:blip r:embed="rId4">
            <a:alphaModFix/>
          </a:blip>
          <a:srcRect b="1591" l="2708" r="6390" t="800"/>
          <a:stretch/>
        </p:blipFill>
        <p:spPr>
          <a:xfrm>
            <a:off x="5959675" y="576313"/>
            <a:ext cx="3116551" cy="452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XLJDJXin4BxxAQPScXnxw2KSoYODLIM8ga3R0_HWlDvaYjSJZRq1jU9XU01EF00I-s8ThwFyK0NsiAlCVDytus_6EGfHSsngfzx3PrkXHuFaRO3XjzE9UbUca8NfU7HUJBwSZC4u7O8Ar-WNcdMTVyDV1V8CjRcUCJM-794ZXfzpZ3PdY4lBEJfq0kkY1JFTl0nECv-zPVZmKTrjrP9cTEFYkRsDXSEPhwsFOEHbUGirrxw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5725" y="701686"/>
            <a:ext cx="2443863" cy="435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 title="XLJ1RXCn4BtxAqml94SEN9O3tQQR2ga452euK0wETpOPwlMinjuKWVenV41FV42bviUOjK5i4ob4YfsC_TwyDpExfo4QZdthr7Dz3Wrwj4WUWZvx_tQXdjL32FIocbsLYulBIbjdGb3X1drdsBJvl_wXj7pEZBrPC_M-df4Zrfys626V4DV0ENhcv5gAbinqknzSPZnxOFtYfReRvH8nfdVn2hx5qk7Qj-2Zjh80ZsvjZAz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5650" y="617075"/>
            <a:ext cx="2634597" cy="4439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5959675" y="617075"/>
            <a:ext cx="1249500" cy="32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53775" y="7661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567113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70">
                <a:latin typeface="Source Code Pro Black"/>
                <a:ea typeface="Source Code Pro Black"/>
                <a:cs typeface="Source Code Pro Black"/>
                <a:sym typeface="Source Code Pro Black"/>
              </a:rPr>
              <a:t>-Objetivo general: </a:t>
            </a:r>
            <a:endParaRPr sz="2270"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87"/>
              <a:t>-</a:t>
            </a:r>
            <a:r>
              <a:rPr lang="es" sz="1987"/>
              <a:t>Desarrollar un sistema de gestión de flotas para </a:t>
            </a:r>
            <a:r>
              <a:rPr lang="es" sz="1987"/>
              <a:t>vehículos</a:t>
            </a:r>
            <a:r>
              <a:rPr lang="es" sz="1987"/>
              <a:t> terrestres</a:t>
            </a:r>
            <a:endParaRPr sz="19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304">
                <a:latin typeface="Source Code Pro Black"/>
                <a:ea typeface="Source Code Pro Black"/>
                <a:cs typeface="Source Code Pro Black"/>
                <a:sym typeface="Source Code Pro Black"/>
              </a:rPr>
              <a:t>-Objetivos específicos: </a:t>
            </a:r>
            <a:endParaRPr i="1" sz="1504">
              <a:solidFill>
                <a:srgbClr val="548DD4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70"/>
              <a:t>El 85% de los conductores y administradores estarán capacitados y serán capaces de usar el sistema en las primeras 13 semanas.</a:t>
            </a:r>
            <a:endParaRPr sz="167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70"/>
              <a:t>Conseguir que el 95% de los activos involucrados en el software estén registrados en el sistema en las primeras 13  semanas.</a:t>
            </a:r>
            <a:endParaRPr sz="167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sz="1670"/>
              <a:t>Disminuir en un 20% el tiempo de inactividad de la flota dentro de los primeros nueve meses del proyecto, asegurando una mayor disponibilidad operativa de los vehículos.</a:t>
            </a:r>
            <a:endParaRPr sz="167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jetivo - Iconos gratis de negocio"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6700" y="196525"/>
            <a:ext cx="1488525" cy="1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94225" y="6507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METODOLOGÍA: En cascada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29175" y="16246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¿Qué es la metodología en cascada?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¿Por qué elegimos una metodología tradicional en cascada?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¿Cuáles son las ventajas de la metodología en cascada sobre otr</a:t>
            </a:r>
            <a:r>
              <a:rPr lang="es"/>
              <a:t>as metodologías</a:t>
            </a:r>
            <a:r>
              <a:rPr lang="es"/>
              <a:t>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¿Cómo se gestionan las tareas?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etodología Waterfall | Cómo aplicar la gestión de proyectos en cascada" id="123" name="Google Shape;123;p20"/>
          <p:cNvPicPr preferRelativeResize="0"/>
          <p:nvPr/>
        </p:nvPicPr>
        <p:blipFill rotWithShape="1">
          <a:blip r:embed="rId4">
            <a:alphaModFix/>
          </a:blip>
          <a:srcRect b="60837" l="53997" r="0" t="14087"/>
          <a:stretch/>
        </p:blipFill>
        <p:spPr>
          <a:xfrm>
            <a:off x="5426400" y="260275"/>
            <a:ext cx="3659500" cy="119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cascada - Iconos gratis de negocios y finanzas"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2150" y="1094775"/>
            <a:ext cx="1010550" cy="10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190450" y="6603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y cronograma 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623400" y="65210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0" y="111800"/>
            <a:ext cx="15993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50" y="2287176"/>
            <a:ext cx="5014974" cy="24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4550" y="862600"/>
            <a:ext cx="3401175" cy="16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0500" y="2809525"/>
            <a:ext cx="3528275" cy="1929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ntt - Iconos gratis de industria" id="136" name="Google Shape;13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7900" y="286650"/>
            <a:ext cx="935000" cy="9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