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Source Code Pro Black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Black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9825744e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9825744e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93544bdb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93544bdb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9825744e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9825744e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93544bdb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93544bdb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a06dc6c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a06dc6c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a06dc6c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a06dc6c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a06dc6c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a06dc6c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a06dc6c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a06dc6c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c1fe4ad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c1fe4ad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c1fe4ad2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c1fe4ad2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000f714c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000f714c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c1fe4ad2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c1fe4ad2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c1fe4ad2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c1fe4ad2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93544bdb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93544bdb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9825744e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9825744e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825744e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9825744e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000f714c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000f714c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000f714c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000f714c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000f714c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000f714c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9825744e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9825744e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9825744e1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9825744e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1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575075" y="1119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SISTEMA INTEGRAL DE FLOTA</a:t>
            </a:r>
            <a:endParaRPr u="sng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06051" y="3498398"/>
            <a:ext cx="8931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Nombres</a:t>
            </a:r>
            <a:r>
              <a:rPr lang="es"/>
              <a:t>: Pedro San Martín, Matías Bello, Luis Arias.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Fecha</a:t>
            </a:r>
            <a:r>
              <a:rPr lang="es"/>
              <a:t>: 18/05/2025.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Profesores</a:t>
            </a:r>
            <a:r>
              <a:rPr lang="es"/>
              <a:t>: </a:t>
            </a:r>
            <a:r>
              <a:rPr lang="es"/>
              <a:t>Mabel Herrera, </a:t>
            </a:r>
            <a:r>
              <a:rPr lang="es"/>
              <a:t>Juan Pablo Mellado.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Institución</a:t>
            </a:r>
            <a:r>
              <a:rPr lang="es"/>
              <a:t>: Duoc UC.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292850"/>
            <a:ext cx="6187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4880"/>
            <a:ext cx="9143999" cy="85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0" y="505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Del PROYECTO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0" y="1110850"/>
            <a:ext cx="90213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-¿Qué se entregará?</a:t>
            </a:r>
            <a:endParaRPr sz="2900"/>
          </a:p>
          <a:p>
            <a:pPr indent="-27463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Acta de Constitución del Proyecto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Formaliza el inicio y objetivos del proyecto.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Gestión del Proyecto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Define cómo se gestionan las actividades del proyecto.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de Especificación de Requisitos de Software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Detalla los requisitos funcionales del sistema.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Fuente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 del sistema según los requisitos definidos.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 Final del Proyecto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Resume los resultados del proyecto, evaluando el cumplimiento de objetivos.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900"/>
              <a:t>-¿Cuáles son las restricciones?</a:t>
            </a:r>
            <a:endParaRPr sz="2900"/>
          </a:p>
          <a:p>
            <a:pPr indent="-27463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entrega final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Plazo fijo para la entrega de todos los entregables.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Limitación en las pruebas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Tiempo restringido para probar el sistema completo.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bajo presión de tiempo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Tiempo limitado para la implementación y ajustes.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de validación restringida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tiempo para la validación con usuarios es breve.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Dependencia de revisiones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Tiempo ajustado para la revisión y aprobación de entregables clave.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cance - Iconos gratis de electrónica"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825" y="203363"/>
            <a:ext cx="1754575" cy="17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263275" y="5737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Del producto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312200" y="1536125"/>
            <a:ext cx="4928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6.Recepción de carga/descarga.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7.Gestión de inventarios o pedidos.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8.Integración con ERP.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9.Comunicación con clientes finales.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10.Planificación de producción.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11.Distribución interna de materiales.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263275" y="1374750"/>
            <a:ext cx="55293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-Lo que NO estará en el proyecto:</a:t>
            </a:r>
            <a:endParaRPr sz="15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1.Optimización de rutas.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s" sz="1200">
                <a:solidFill>
                  <a:schemeClr val="accent1"/>
                </a:solidFill>
              </a:rPr>
            </a:br>
            <a:r>
              <a:rPr b="1" lang="es" sz="1200">
                <a:solidFill>
                  <a:schemeClr val="accent1"/>
                </a:solidFill>
              </a:rPr>
              <a:t>2.Órdenes de trabajo de mantenimiento.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3.Integración a API´s de gasolineras</a:t>
            </a:r>
            <a:br>
              <a:rPr b="1" lang="es" sz="1200">
                <a:solidFill>
                  <a:schemeClr val="accent1"/>
                </a:solidFill>
              </a:rPr>
            </a:b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4.Machine learning</a:t>
            </a:r>
            <a:br>
              <a:rPr b="1" lang="es" sz="1200">
                <a:solidFill>
                  <a:schemeClr val="accent1"/>
                </a:solidFill>
              </a:rPr>
            </a:b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5.Solo se </a:t>
            </a:r>
            <a:r>
              <a:rPr b="1" lang="es" sz="1200">
                <a:solidFill>
                  <a:schemeClr val="accent1"/>
                </a:solidFill>
              </a:rPr>
              <a:t>manejan</a:t>
            </a:r>
            <a:r>
              <a:rPr b="1" lang="es" sz="1200">
                <a:solidFill>
                  <a:schemeClr val="accent1"/>
                </a:solidFill>
              </a:rPr>
              <a:t> </a:t>
            </a:r>
            <a:r>
              <a:rPr b="1" lang="es" sz="1200">
                <a:solidFill>
                  <a:schemeClr val="accent1"/>
                </a:solidFill>
              </a:rPr>
              <a:t>vehículos</a:t>
            </a:r>
            <a:r>
              <a:rPr b="1" lang="es" sz="1200">
                <a:solidFill>
                  <a:schemeClr val="accent1"/>
                </a:solidFill>
              </a:rPr>
              <a:t> en calidad de propiedad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o arriendo.</a:t>
            </a:r>
            <a:endParaRPr sz="3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cance - Iconos gratis de electrónica"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475" y="12"/>
            <a:ext cx="2227775" cy="22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502125"/>
            <a:ext cx="85206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1.Asignación de móviles con registro de usuarios responsables.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2.Registro y gestión de accidentes y siniestros, con registro detallado y adjuntos.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3.Creación y edición de notificaciones automáticas para vencimientos y mantenimientos preventivos.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4.Creación y edición de módulos de vehículos, conductores, proyectos y recorridos.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5.Entrega de información en distintos formatos (PDF y Excel) para sincronizar información de operatividad.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6.Gestión de consumo de combustible, registro de carga, consumo por móvil y análisis de eficiencia.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7.Gestión de roles y permisos, diferenciando Gestor de flota,  conductores y Encargado de mantenimiento y prevención, técnico en mantención.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8.Dashboard interactivo y visual para mostrar información clave sobre el consumo de combustible, el estado de mantenimiento de los vehículos y su asignación.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9.Monitoreo en tiempo real de todos los vehículos de la flota, permitiendo a los gestores de flota visualizar información clave sobre el estado de cada vehículo.</a:t>
            </a: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50"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7808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ágina 27 | Imágenes de Funcionalidades Png - Descarga gratuita en Freepik" id="173" name="Google Shape;173;p25"/>
          <p:cNvPicPr preferRelativeResize="0"/>
          <p:nvPr/>
        </p:nvPicPr>
        <p:blipFill rotWithShape="1">
          <a:blip r:embed="rId4">
            <a:alphaModFix/>
          </a:blip>
          <a:srcRect b="0" l="0" r="-2774" t="7175"/>
          <a:stretch/>
        </p:blipFill>
        <p:spPr>
          <a:xfrm>
            <a:off x="6816500" y="0"/>
            <a:ext cx="2327500" cy="21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205325" y="492000"/>
            <a:ext cx="1972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4 + 1 </a:t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525" y="195700"/>
            <a:ext cx="6550994" cy="435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251100" y="85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DATOS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25" y="640875"/>
            <a:ext cx="8942750" cy="44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2078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a usar</a:t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0" y="1008825"/>
            <a:ext cx="3653775" cy="36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372" y="1515725"/>
            <a:ext cx="3866149" cy="29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 - asignación de recorrido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75" y="960413"/>
            <a:ext cx="6695099" cy="38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 - registro combustible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25" y="950975"/>
            <a:ext cx="2299500" cy="404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225" y="782325"/>
            <a:ext cx="2722650" cy="42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 - mantenimiento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00" y="1715775"/>
            <a:ext cx="3936651" cy="28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175" y="1715775"/>
            <a:ext cx="4313976" cy="29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63550" y="6712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DEL PROYECTO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06050" y="1510950"/>
            <a:ext cx="6693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¿A quién va dirigido?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Operatividad del </a:t>
            </a:r>
            <a:r>
              <a:rPr lang="es"/>
              <a:t>se</a:t>
            </a:r>
            <a:r>
              <a:rPr lang="es"/>
              <a:t>ctor logístico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Presencia de empresas emergentes en Chile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Desafíos y rentabilidad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exto (Qué es, Tipos y Ejemplos) - Enciclopedia Significados"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225" y="193750"/>
            <a:ext cx="3168135" cy="237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mión de reparto - Iconos gratis de transporte"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375" y="2644925"/>
            <a:ext cx="2295651" cy="22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 - mantenimiento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625" y="1228675"/>
            <a:ext cx="4610100" cy="34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 - mantenimiento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26" y="1129425"/>
            <a:ext cx="2749575" cy="40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800" y="1129424"/>
            <a:ext cx="2749575" cy="38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011550" y="1974250"/>
            <a:ext cx="31209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FINALES </a:t>
            </a:r>
            <a:endParaRPr/>
          </a:p>
        </p:txBody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084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-¿Cúal es el problema principal?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falta  visibilidad, control y eficiencia operativa en la gestión de vehículos y recursos logísticos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-Evidencias del problema.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Empresas con procesos logísticos ineficientes pueden perder entre el 6% y el 20% de sus ingresos debido a retrasos, costos adicionales y pérdida de clientes.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-El consumo de combustible representa entre el 20% y el 35% de los costos operativos en el sector del transporte,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-La falta de mantenimiento preventivo puede llevar a costos de reparación hasta un 50% más altos, afectando la disponibilidad y confiabilidad de la flota.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Plataforma de gestión de flotas | VEC Fleet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325" y="0"/>
            <a:ext cx="2386676" cy="238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80650" y="13230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-¿Cómo se resuelve el problema exactamente?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-Sistema integral de gestión de flota, diseñado para resolver los problemas de visibilidad, control y eficiencia operativa.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-¿Qué beneficios aporta al estado actual?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Visibilidad en tiempo real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Optimización de costos operativos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Mejora de la eficiencia operativa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Reducción de riesgos y accidentes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Solución - Iconos gratis de seo y web"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050" y="73575"/>
            <a:ext cx="1432401" cy="143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53775" y="7661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671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70">
                <a:latin typeface="Source Code Pro Black"/>
                <a:ea typeface="Source Code Pro Black"/>
                <a:cs typeface="Source Code Pro Black"/>
                <a:sym typeface="Source Code Pro Black"/>
              </a:rPr>
              <a:t>-Objetivo general: </a:t>
            </a:r>
            <a:endParaRPr sz="227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87"/>
              <a:t>-</a:t>
            </a:r>
            <a:r>
              <a:rPr lang="es" sz="1987"/>
              <a:t>Desarrollar un sistema de gestión de flotas para </a:t>
            </a:r>
            <a:r>
              <a:rPr lang="es" sz="1987"/>
              <a:t>vehículos</a:t>
            </a:r>
            <a:r>
              <a:rPr lang="es" sz="1987"/>
              <a:t> terrestres</a:t>
            </a:r>
            <a:endParaRPr sz="19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4">
                <a:latin typeface="Source Code Pro Black"/>
                <a:ea typeface="Source Code Pro Black"/>
                <a:cs typeface="Source Code Pro Black"/>
                <a:sym typeface="Source Code Pro Black"/>
              </a:rPr>
              <a:t>-Objetivos específicos: </a:t>
            </a:r>
            <a:endParaRPr i="1" sz="1504">
              <a:solidFill>
                <a:srgbClr val="548DD4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-3187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70"/>
              <a:t>El 85% de los conductores y administradores estarán capacitados y serán capaces de usar el sistema en las primeras 13 semanas.</a:t>
            </a:r>
            <a:endParaRPr sz="1670"/>
          </a:p>
          <a:p>
            <a:pPr indent="-3187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70"/>
              <a:t>Conseguir que el 95% de los activos involucrados en el software estén registrados en el sistema en las primeras 13  semanas.</a:t>
            </a:r>
            <a:endParaRPr sz="1670"/>
          </a:p>
          <a:p>
            <a:pPr indent="-3187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70"/>
              <a:t>Disminuir en un 20% el tiempo de inactividad de la flota dentro de los primeros nueve meses del proyecto, asegurando una mayor disponibilidad operativa de los vehículos.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tivo - Iconos gratis de negocio"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700" y="196525"/>
            <a:ext cx="1488525" cy="1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94225" y="650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METODOLOGÍA: En cascada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29175" y="1624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¿Qué es la metodología en cascada?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¿Por qué elegimos una metodología tradicional en cascada?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¿Cuáles son las ventajas de la metodología en cascada sobre otr</a:t>
            </a:r>
            <a:r>
              <a:rPr lang="es"/>
              <a:t>as metodologías</a:t>
            </a:r>
            <a:r>
              <a:rPr lang="es"/>
              <a:t>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¿Cómo se gestionan las tareas?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odología Waterfall | Cómo aplicar la gestión de proyectos en cascada" id="103" name="Google Shape;103;p18"/>
          <p:cNvPicPr preferRelativeResize="0"/>
          <p:nvPr/>
        </p:nvPicPr>
        <p:blipFill rotWithShape="1">
          <a:blip r:embed="rId4">
            <a:alphaModFix/>
          </a:blip>
          <a:srcRect b="60837" l="53997" r="0" t="14087"/>
          <a:stretch/>
        </p:blipFill>
        <p:spPr>
          <a:xfrm>
            <a:off x="5426400" y="260275"/>
            <a:ext cx="3659500" cy="119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cascada - Iconos gratis de negocios y finanzas"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2150" y="1094775"/>
            <a:ext cx="1010550" cy="1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0450" y="660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y cronograma 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623400" y="65210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ntt - Iconos gratis de industria"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900" y="286650"/>
            <a:ext cx="935000" cy="9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99975" y="1335200"/>
            <a:ext cx="3228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Roles en el proyecto: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1"/>
                </a:solidFill>
              </a:rPr>
              <a:t>-Luis Arias: Jefe de proyecto y arquitecto de software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1"/>
                </a:solidFill>
              </a:rPr>
              <a:t>-Pedro San </a:t>
            </a:r>
            <a:r>
              <a:rPr b="1" lang="es" sz="1000">
                <a:solidFill>
                  <a:schemeClr val="accent1"/>
                </a:solidFill>
              </a:rPr>
              <a:t>Martín</a:t>
            </a:r>
            <a:r>
              <a:rPr b="1" lang="es" sz="1000">
                <a:solidFill>
                  <a:schemeClr val="accent1"/>
                </a:solidFill>
              </a:rPr>
              <a:t>: Analista de requerimientos y </a:t>
            </a:r>
            <a:r>
              <a:rPr b="1" lang="es" sz="1000">
                <a:solidFill>
                  <a:schemeClr val="accent1"/>
                </a:solidFill>
              </a:rPr>
              <a:t>líder</a:t>
            </a:r>
            <a:r>
              <a:rPr b="1" lang="es" sz="1000">
                <a:solidFill>
                  <a:schemeClr val="accent1"/>
                </a:solidFill>
              </a:rPr>
              <a:t> </a:t>
            </a:r>
            <a:r>
              <a:rPr b="1" lang="es" sz="1000">
                <a:solidFill>
                  <a:schemeClr val="accent1"/>
                </a:solidFill>
              </a:rPr>
              <a:t>técnico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1"/>
                </a:solidFill>
              </a:rPr>
              <a:t>-Matías Bello: Desarrollador, diseñador y QA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7975" y="1461381"/>
            <a:ext cx="4021824" cy="4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7975" y="2076900"/>
            <a:ext cx="4021824" cy="510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7975" y="2728552"/>
            <a:ext cx="4021824" cy="37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7975" y="3160172"/>
            <a:ext cx="4021825" cy="436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7975" y="3749227"/>
            <a:ext cx="4021826" cy="3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7975" y="4136324"/>
            <a:ext cx="4021826" cy="43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27975" y="4607025"/>
            <a:ext cx="4021825" cy="4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3698"/>
            <a:ext cx="9144000" cy="30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1239"/>
            <a:ext cx="9144000" cy="282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