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4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14400"/>
            <a:ext cx="10972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6000" b="1">
                <a:solidFill>
                  <a:srgbClr val="FFFFFF"/>
                </a:solidFill>
              </a:defRPr>
            </a:pPr>
            <a:r>
              <a:t>F1GameInfo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2860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800">
                <a:solidFill>
                  <a:srgbClr val="FFFFFF"/>
                </a:solidFill>
              </a:defRPr>
            </a:pPr>
            <a:r>
              <a:t>Luis Arjona Aguilar - I.E.S. Ágora</a:t>
            </a:r>
          </a:p>
        </p:txBody>
      </p:sp>
      <p:pic>
        <p:nvPicPr>
          <p:cNvPr id="4" name="Picture 3" descr="fav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457200"/>
            <a:ext cx="2286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B22222"/>
                </a:solidFill>
              </a:defRPr>
            </a:pPr>
            <a:r>
              <a:t>Funcionalidades del Usuario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109728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Ver info de pilotos y circuitos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Comprar y coleccionar cartas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Crear carta personalizada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Ver cartas de otros usuarios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Ranking global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Explorar colecciones de otros usuarios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B22222"/>
                </a:solidFill>
              </a:defRPr>
            </a:pPr>
            <a:r>
              <a:t>Alternativas Consideradas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109728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Express.js (Node) considerado por simplicidad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Finalmente descartado por: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  - Seguridad superior en Spring Boot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  - Mayor experiencia con Java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  - Railway resolvió problemas de despliegue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B22222"/>
                </a:solidFill>
              </a:defRPr>
            </a:pPr>
            <a:r>
              <a:t>Conclusión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109728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Aprendí Spring Security, 2FA y Authguard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Código documentado con Javadocs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Documentación detallada del sistema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Muy satisfecho con el resultado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B22222"/>
                </a:solidFill>
              </a:defRPr>
            </a:pPr>
            <a:r>
              <a:t>Tecnologías del Proyecto</a:t>
            </a:r>
          </a:p>
        </p:txBody>
      </p:sp>
      <p:sp>
        <p:nvSpPr>
          <p:cNvPr id="3" name="Oval 2"/>
          <p:cNvSpPr/>
          <p:nvPr/>
        </p:nvSpPr>
        <p:spPr>
          <a:xfrm>
            <a:off x="8001000" y="2971800"/>
            <a:ext cx="1371600" cy="1371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8001000" y="43434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000000"/>
                </a:solidFill>
              </a:defRPr>
            </a:pPr>
            <a:r>
              <a:t>Spring Boot</a:t>
            </a:r>
          </a:p>
        </p:txBody>
      </p:sp>
      <p:sp>
        <p:nvSpPr>
          <p:cNvPr id="5" name="Oval 4"/>
          <p:cNvSpPr/>
          <p:nvPr/>
        </p:nvSpPr>
        <p:spPr>
          <a:xfrm>
            <a:off x="6968157" y="5116520"/>
            <a:ext cx="1371600" cy="1371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6968157" y="648812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000000"/>
                </a:solidFill>
              </a:defRPr>
            </a:pPr>
            <a:r>
              <a:t>Angular</a:t>
            </a:r>
          </a:p>
        </p:txBody>
      </p:sp>
      <p:sp>
        <p:nvSpPr>
          <p:cNvPr id="7" name="Oval 6"/>
          <p:cNvSpPr/>
          <p:nvPr/>
        </p:nvSpPr>
        <p:spPr>
          <a:xfrm>
            <a:off x="4647380" y="5646222"/>
            <a:ext cx="1371600" cy="1371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4647380" y="7017822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000000"/>
                </a:solidFill>
              </a:defRPr>
            </a:pPr>
            <a:r>
              <a:t>MySQL</a:t>
            </a:r>
          </a:p>
        </p:txBody>
      </p:sp>
      <p:sp>
        <p:nvSpPr>
          <p:cNvPr id="9" name="Oval 8"/>
          <p:cNvSpPr/>
          <p:nvPr/>
        </p:nvSpPr>
        <p:spPr>
          <a:xfrm>
            <a:off x="2786262" y="4162029"/>
            <a:ext cx="1371600" cy="1371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786262" y="5533629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000000"/>
                </a:solidFill>
              </a:defRPr>
            </a:pPr>
            <a:r>
              <a:t>Java</a:t>
            </a:r>
          </a:p>
        </p:txBody>
      </p:sp>
      <p:sp>
        <p:nvSpPr>
          <p:cNvPr id="11" name="Oval 10"/>
          <p:cNvSpPr/>
          <p:nvPr/>
        </p:nvSpPr>
        <p:spPr>
          <a:xfrm>
            <a:off x="2786262" y="1781570"/>
            <a:ext cx="1371600" cy="1371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786262" y="315317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000000"/>
                </a:solidFill>
              </a:defRPr>
            </a:pPr>
            <a:r>
              <a:t>GitHub</a:t>
            </a:r>
          </a:p>
        </p:txBody>
      </p:sp>
      <p:sp>
        <p:nvSpPr>
          <p:cNvPr id="13" name="Oval 12"/>
          <p:cNvSpPr/>
          <p:nvPr/>
        </p:nvSpPr>
        <p:spPr>
          <a:xfrm>
            <a:off x="4647380" y="297377"/>
            <a:ext cx="1371600" cy="1371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4647380" y="1668977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000000"/>
                </a:solidFill>
              </a:defRPr>
            </a:pPr>
            <a:r>
              <a:t>Vercel</a:t>
            </a:r>
          </a:p>
        </p:txBody>
      </p:sp>
      <p:sp>
        <p:nvSpPr>
          <p:cNvPr id="15" name="Oval 14"/>
          <p:cNvSpPr/>
          <p:nvPr/>
        </p:nvSpPr>
        <p:spPr>
          <a:xfrm>
            <a:off x="6968157" y="827079"/>
            <a:ext cx="1371600" cy="1371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6968157" y="2198679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000000"/>
                </a:solidFill>
              </a:defRPr>
            </a:pPr>
            <a:r>
              <a:t>Railway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B22222"/>
                </a:solidFill>
              </a:defRPr>
            </a:pPr>
            <a:r>
              <a:t>Resumen de Endpoints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100584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Endpoint 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/autenticación/login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/autenticación/registro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/cartas/uploads/{id}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/cartas/{id}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/cartas/{id}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/cartas/usuarios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/cartas/usuarios/{id}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/usuarios/{id}/monedas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/usuarios/ranking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/pilotos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rPr dirty="0"/>
                        <a:t>/</a:t>
                      </a:r>
                      <a:r>
                        <a:rPr dirty="0" err="1"/>
                        <a:t>circuitos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rculo: vacío 1">
            <a:extLst>
              <a:ext uri="{FF2B5EF4-FFF2-40B4-BE49-F238E27FC236}">
                <a16:creationId xmlns:a16="http://schemas.microsoft.com/office/drawing/2014/main" id="{F5DD6D73-F7CF-FE87-4DFF-118BB3BA9E9C}"/>
              </a:ext>
            </a:extLst>
          </p:cNvPr>
          <p:cNvSpPr/>
          <p:nvPr/>
        </p:nvSpPr>
        <p:spPr>
          <a:xfrm>
            <a:off x="-2976776" y="134337"/>
            <a:ext cx="6746765" cy="6370143"/>
          </a:xfrm>
          <a:prstGeom prst="donu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328E961-4A53-3EBD-98CF-1A6B80033390}"/>
              </a:ext>
            </a:extLst>
          </p:cNvPr>
          <p:cNvSpPr/>
          <p:nvPr/>
        </p:nvSpPr>
        <p:spPr>
          <a:xfrm>
            <a:off x="380474" y="15992"/>
            <a:ext cx="1577985" cy="1468495"/>
          </a:xfrm>
          <a:prstGeom prst="ellipse">
            <a:avLst/>
          </a:prstGeom>
          <a:solidFill>
            <a:srgbClr val="7A0000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32B35D-B104-A139-189D-0AEF67C85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75" y="5174052"/>
            <a:ext cx="998892" cy="998892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F92FA5A2-2A65-3319-3507-DF6DB346D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8197" y="3864979"/>
            <a:ext cx="1083538" cy="108353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9A96710-505D-5839-C039-07D44FD05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0286" y="2431361"/>
            <a:ext cx="1083538" cy="108353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0DCBA96-1E8A-200F-D1D0-27B7FCAE6A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311" y="4923696"/>
            <a:ext cx="1099996" cy="74980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9354135-735A-35CA-2FD5-96D79102BA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8559" y="1279598"/>
            <a:ext cx="1023452" cy="108353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A08A778-DB37-E4E5-560D-101B27CD88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639" y="122096"/>
            <a:ext cx="1125920" cy="1125920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29864CB1-549F-E908-D8C2-20F80F01B4DE}"/>
              </a:ext>
            </a:extLst>
          </p:cNvPr>
          <p:cNvSpPr/>
          <p:nvPr/>
        </p:nvSpPr>
        <p:spPr>
          <a:xfrm>
            <a:off x="4140096" y="174144"/>
            <a:ext cx="9869299" cy="6330336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7BA387C-E647-A267-5D0B-863E9FBFDEEF}"/>
              </a:ext>
            </a:extLst>
          </p:cNvPr>
          <p:cNvSpPr txBox="1"/>
          <p:nvPr/>
        </p:nvSpPr>
        <p:spPr>
          <a:xfrm>
            <a:off x="5534299" y="565573"/>
            <a:ext cx="6274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>
                <a:solidFill>
                  <a:schemeClr val="bg1"/>
                </a:solidFill>
                <a:latin typeface="Arial Black" panose="020B0A04020102020204" pitchFamily="34" charset="0"/>
              </a:rPr>
              <a:t>SPRING BOOT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62C918F-5664-3EA4-9529-DBB079F3A02F}"/>
              </a:ext>
            </a:extLst>
          </p:cNvPr>
          <p:cNvSpPr txBox="1"/>
          <p:nvPr/>
        </p:nvSpPr>
        <p:spPr>
          <a:xfrm>
            <a:off x="5619270" y="1993803"/>
            <a:ext cx="656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Bahnschrift" panose="020B0502040204020203" pitchFamily="34" charset="0"/>
              </a:rPr>
              <a:t>Framework Java</a:t>
            </a:r>
          </a:p>
        </p:txBody>
      </p:sp>
    </p:spTree>
    <p:extLst>
      <p:ext uri="{BB962C8B-B14F-4D97-AF65-F5344CB8AC3E}">
        <p14:creationId xmlns:p14="http://schemas.microsoft.com/office/powerpoint/2010/main" val="3839277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rculo: vacío 1">
            <a:extLst>
              <a:ext uri="{FF2B5EF4-FFF2-40B4-BE49-F238E27FC236}">
                <a16:creationId xmlns:a16="http://schemas.microsoft.com/office/drawing/2014/main" id="{F5DD6D73-F7CF-FE87-4DFF-118BB3BA9E9C}"/>
              </a:ext>
            </a:extLst>
          </p:cNvPr>
          <p:cNvSpPr/>
          <p:nvPr/>
        </p:nvSpPr>
        <p:spPr>
          <a:xfrm>
            <a:off x="-2976776" y="134337"/>
            <a:ext cx="6746765" cy="6370143"/>
          </a:xfrm>
          <a:prstGeom prst="donu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328E961-4A53-3EBD-98CF-1A6B80033390}"/>
              </a:ext>
            </a:extLst>
          </p:cNvPr>
          <p:cNvSpPr/>
          <p:nvPr/>
        </p:nvSpPr>
        <p:spPr>
          <a:xfrm>
            <a:off x="1865009" y="612786"/>
            <a:ext cx="1577985" cy="1468495"/>
          </a:xfrm>
          <a:prstGeom prst="ellipse">
            <a:avLst/>
          </a:prstGeom>
          <a:solidFill>
            <a:srgbClr val="7A0000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32B35D-B104-A139-189D-0AEF67C85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75" y="5174052"/>
            <a:ext cx="998892" cy="998892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F92FA5A2-2A65-3319-3507-DF6DB346D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8197" y="3864979"/>
            <a:ext cx="1083538" cy="108353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9A96710-505D-5839-C039-07D44FD05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0286" y="2431361"/>
            <a:ext cx="1083538" cy="108353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0DCBA96-1E8A-200F-D1D0-27B7FCAE6A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311" y="4923696"/>
            <a:ext cx="1099996" cy="74980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9354135-735A-35CA-2FD5-96D79102BA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6928" y="822010"/>
            <a:ext cx="1023452" cy="108353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A08A778-DB37-E4E5-560D-101B27CD88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328" y="353520"/>
            <a:ext cx="1125920" cy="1125920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29864CB1-549F-E908-D8C2-20F80F01B4DE}"/>
              </a:ext>
            </a:extLst>
          </p:cNvPr>
          <p:cNvSpPr/>
          <p:nvPr/>
        </p:nvSpPr>
        <p:spPr>
          <a:xfrm>
            <a:off x="4140096" y="174144"/>
            <a:ext cx="9869299" cy="6330336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7BA387C-E647-A267-5D0B-863E9FBFDEEF}"/>
              </a:ext>
            </a:extLst>
          </p:cNvPr>
          <p:cNvSpPr txBox="1"/>
          <p:nvPr/>
        </p:nvSpPr>
        <p:spPr>
          <a:xfrm>
            <a:off x="5534299" y="565573"/>
            <a:ext cx="6274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>
                <a:solidFill>
                  <a:schemeClr val="bg1"/>
                </a:solidFill>
                <a:latin typeface="Arial Black" panose="020B0A04020102020204" pitchFamily="34" charset="0"/>
              </a:rPr>
              <a:t>ANGULAR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62C918F-5664-3EA4-9529-DBB079F3A02F}"/>
              </a:ext>
            </a:extLst>
          </p:cNvPr>
          <p:cNvSpPr txBox="1"/>
          <p:nvPr/>
        </p:nvSpPr>
        <p:spPr>
          <a:xfrm>
            <a:off x="5619270" y="1993803"/>
            <a:ext cx="656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Bahnschrift" panose="020B0502040204020203" pitchFamily="34" charset="0"/>
              </a:rPr>
              <a:t>Framework Java</a:t>
            </a:r>
          </a:p>
        </p:txBody>
      </p:sp>
    </p:spTree>
    <p:extLst>
      <p:ext uri="{BB962C8B-B14F-4D97-AF65-F5344CB8AC3E}">
        <p14:creationId xmlns:p14="http://schemas.microsoft.com/office/powerpoint/2010/main" val="1198224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rculo: vacío 1">
            <a:extLst>
              <a:ext uri="{FF2B5EF4-FFF2-40B4-BE49-F238E27FC236}">
                <a16:creationId xmlns:a16="http://schemas.microsoft.com/office/drawing/2014/main" id="{F5DD6D73-F7CF-FE87-4DFF-118BB3BA9E9C}"/>
              </a:ext>
            </a:extLst>
          </p:cNvPr>
          <p:cNvSpPr/>
          <p:nvPr/>
        </p:nvSpPr>
        <p:spPr>
          <a:xfrm>
            <a:off x="-2976776" y="134337"/>
            <a:ext cx="6746765" cy="6370143"/>
          </a:xfrm>
          <a:prstGeom prst="donu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328E961-4A53-3EBD-98CF-1A6B80033390}"/>
              </a:ext>
            </a:extLst>
          </p:cNvPr>
          <p:cNvSpPr/>
          <p:nvPr/>
        </p:nvSpPr>
        <p:spPr>
          <a:xfrm>
            <a:off x="2518354" y="2178469"/>
            <a:ext cx="1577985" cy="1468495"/>
          </a:xfrm>
          <a:prstGeom prst="ellipse">
            <a:avLst/>
          </a:prstGeom>
          <a:solidFill>
            <a:srgbClr val="7A0000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32B35D-B104-A139-189D-0AEF67C85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75" y="5174052"/>
            <a:ext cx="998892" cy="998892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F92FA5A2-2A65-3319-3507-DF6DB346D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8197" y="3864979"/>
            <a:ext cx="1083538" cy="108353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9A96710-505D-5839-C039-07D44FD05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9394" y="2384148"/>
            <a:ext cx="1083538" cy="108353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0DCBA96-1E8A-200F-D1D0-27B7FCAE6A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311" y="4923696"/>
            <a:ext cx="1099996" cy="74980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9354135-735A-35CA-2FD5-96D79102BA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4902" y="950205"/>
            <a:ext cx="1023452" cy="108353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A08A778-DB37-E4E5-560D-101B27CD88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328" y="353520"/>
            <a:ext cx="1125920" cy="1125920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29864CB1-549F-E908-D8C2-20F80F01B4DE}"/>
              </a:ext>
            </a:extLst>
          </p:cNvPr>
          <p:cNvSpPr/>
          <p:nvPr/>
        </p:nvSpPr>
        <p:spPr>
          <a:xfrm>
            <a:off x="4140096" y="174144"/>
            <a:ext cx="9869299" cy="6330336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7BA387C-E647-A267-5D0B-863E9FBFDEEF}"/>
              </a:ext>
            </a:extLst>
          </p:cNvPr>
          <p:cNvSpPr txBox="1"/>
          <p:nvPr/>
        </p:nvSpPr>
        <p:spPr>
          <a:xfrm>
            <a:off x="5534299" y="565573"/>
            <a:ext cx="6274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>
                <a:solidFill>
                  <a:schemeClr val="bg1"/>
                </a:solidFill>
                <a:latin typeface="Arial Black" panose="020B0A04020102020204" pitchFamily="34" charset="0"/>
              </a:rPr>
              <a:t>RAILWAY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62C918F-5664-3EA4-9529-DBB079F3A02F}"/>
              </a:ext>
            </a:extLst>
          </p:cNvPr>
          <p:cNvSpPr txBox="1"/>
          <p:nvPr/>
        </p:nvSpPr>
        <p:spPr>
          <a:xfrm>
            <a:off x="5619270" y="1993803"/>
            <a:ext cx="656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Bahnschrift" panose="020B0502040204020203" pitchFamily="34" charset="0"/>
              </a:rPr>
              <a:t>Framework Java</a:t>
            </a:r>
          </a:p>
        </p:txBody>
      </p:sp>
    </p:spTree>
    <p:extLst>
      <p:ext uri="{BB962C8B-B14F-4D97-AF65-F5344CB8AC3E}">
        <p14:creationId xmlns:p14="http://schemas.microsoft.com/office/powerpoint/2010/main" val="2909965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rculo: vacío 1">
            <a:extLst>
              <a:ext uri="{FF2B5EF4-FFF2-40B4-BE49-F238E27FC236}">
                <a16:creationId xmlns:a16="http://schemas.microsoft.com/office/drawing/2014/main" id="{F5DD6D73-F7CF-FE87-4DFF-118BB3BA9E9C}"/>
              </a:ext>
            </a:extLst>
          </p:cNvPr>
          <p:cNvSpPr/>
          <p:nvPr/>
        </p:nvSpPr>
        <p:spPr>
          <a:xfrm>
            <a:off x="-2976776" y="134337"/>
            <a:ext cx="6746765" cy="6370143"/>
          </a:xfrm>
          <a:prstGeom prst="donu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328E961-4A53-3EBD-98CF-1A6B80033390}"/>
              </a:ext>
            </a:extLst>
          </p:cNvPr>
          <p:cNvSpPr/>
          <p:nvPr/>
        </p:nvSpPr>
        <p:spPr>
          <a:xfrm>
            <a:off x="2425307" y="3818092"/>
            <a:ext cx="1577985" cy="1468495"/>
          </a:xfrm>
          <a:prstGeom prst="ellipse">
            <a:avLst/>
          </a:prstGeom>
          <a:solidFill>
            <a:srgbClr val="7A0000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32B35D-B104-A139-189D-0AEF67C85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75" y="5174052"/>
            <a:ext cx="998892" cy="998892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F92FA5A2-2A65-3319-3507-DF6DB346D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86451" y="4010570"/>
            <a:ext cx="1083538" cy="108353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9A96710-505D-5839-C039-07D44FD05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6346" y="2384148"/>
            <a:ext cx="1083538" cy="108353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0DCBA96-1E8A-200F-D1D0-27B7FCAE6A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311" y="4923696"/>
            <a:ext cx="1099996" cy="74980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9354135-735A-35CA-2FD5-96D79102BA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4902" y="950205"/>
            <a:ext cx="1023452" cy="108353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A08A778-DB37-E4E5-560D-101B27CD88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328" y="353520"/>
            <a:ext cx="1125920" cy="1125920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29864CB1-549F-E908-D8C2-20F80F01B4DE}"/>
              </a:ext>
            </a:extLst>
          </p:cNvPr>
          <p:cNvSpPr/>
          <p:nvPr/>
        </p:nvSpPr>
        <p:spPr>
          <a:xfrm>
            <a:off x="4140096" y="174144"/>
            <a:ext cx="9869299" cy="6330336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7BA387C-E647-A267-5D0B-863E9FBFDEEF}"/>
              </a:ext>
            </a:extLst>
          </p:cNvPr>
          <p:cNvSpPr txBox="1"/>
          <p:nvPr/>
        </p:nvSpPr>
        <p:spPr>
          <a:xfrm>
            <a:off x="5534299" y="565573"/>
            <a:ext cx="6274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>
                <a:solidFill>
                  <a:schemeClr val="bg1"/>
                </a:solidFill>
                <a:latin typeface="Arial Black" panose="020B0A04020102020204" pitchFamily="34" charset="0"/>
              </a:rPr>
              <a:t>VERCEL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62C918F-5664-3EA4-9529-DBB079F3A02F}"/>
              </a:ext>
            </a:extLst>
          </p:cNvPr>
          <p:cNvSpPr txBox="1"/>
          <p:nvPr/>
        </p:nvSpPr>
        <p:spPr>
          <a:xfrm>
            <a:off x="5619270" y="1993803"/>
            <a:ext cx="656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Bahnschrift" panose="020B0502040204020203" pitchFamily="34" charset="0"/>
              </a:rPr>
              <a:t>Framework Java</a:t>
            </a:r>
          </a:p>
        </p:txBody>
      </p:sp>
    </p:spTree>
    <p:extLst>
      <p:ext uri="{BB962C8B-B14F-4D97-AF65-F5344CB8AC3E}">
        <p14:creationId xmlns:p14="http://schemas.microsoft.com/office/powerpoint/2010/main" val="4235124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rculo: vacío 1">
            <a:extLst>
              <a:ext uri="{FF2B5EF4-FFF2-40B4-BE49-F238E27FC236}">
                <a16:creationId xmlns:a16="http://schemas.microsoft.com/office/drawing/2014/main" id="{F5DD6D73-F7CF-FE87-4DFF-118BB3BA9E9C}"/>
              </a:ext>
            </a:extLst>
          </p:cNvPr>
          <p:cNvSpPr/>
          <p:nvPr/>
        </p:nvSpPr>
        <p:spPr>
          <a:xfrm>
            <a:off x="-2976776" y="134337"/>
            <a:ext cx="6746765" cy="6370143"/>
          </a:xfrm>
          <a:prstGeom prst="donu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328E961-4A53-3EBD-98CF-1A6B80033390}"/>
              </a:ext>
            </a:extLst>
          </p:cNvPr>
          <p:cNvSpPr/>
          <p:nvPr/>
        </p:nvSpPr>
        <p:spPr>
          <a:xfrm>
            <a:off x="1729361" y="4983249"/>
            <a:ext cx="1577985" cy="1468495"/>
          </a:xfrm>
          <a:prstGeom prst="ellipse">
            <a:avLst/>
          </a:prstGeom>
          <a:solidFill>
            <a:srgbClr val="7A0000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32B35D-B104-A139-189D-0AEF67C85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75" y="5174052"/>
            <a:ext cx="998892" cy="998892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F92FA5A2-2A65-3319-3507-DF6DB346D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13084" y="3741784"/>
            <a:ext cx="1083538" cy="108353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9A96710-505D-5839-C039-07D44FD05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6346" y="2384148"/>
            <a:ext cx="1083538" cy="108353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0DCBA96-1E8A-200F-D1D0-27B7FCAE6A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8355" y="5298597"/>
            <a:ext cx="1099996" cy="74980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9354135-735A-35CA-2FD5-96D79102BA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4902" y="950205"/>
            <a:ext cx="1023452" cy="108353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A08A778-DB37-E4E5-560D-101B27CD88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328" y="353520"/>
            <a:ext cx="1125920" cy="1125920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29864CB1-549F-E908-D8C2-20F80F01B4DE}"/>
              </a:ext>
            </a:extLst>
          </p:cNvPr>
          <p:cNvSpPr/>
          <p:nvPr/>
        </p:nvSpPr>
        <p:spPr>
          <a:xfrm>
            <a:off x="4140096" y="174144"/>
            <a:ext cx="9869299" cy="6330336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7BA387C-E647-A267-5D0B-863E9FBFDEEF}"/>
              </a:ext>
            </a:extLst>
          </p:cNvPr>
          <p:cNvSpPr txBox="1"/>
          <p:nvPr/>
        </p:nvSpPr>
        <p:spPr>
          <a:xfrm>
            <a:off x="5534299" y="565573"/>
            <a:ext cx="6274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>
                <a:solidFill>
                  <a:schemeClr val="bg1"/>
                </a:solidFill>
                <a:latin typeface="Arial Black" panose="020B0A04020102020204" pitchFamily="34" charset="0"/>
              </a:rPr>
              <a:t>MYSQL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62C918F-5664-3EA4-9529-DBB079F3A02F}"/>
              </a:ext>
            </a:extLst>
          </p:cNvPr>
          <p:cNvSpPr txBox="1"/>
          <p:nvPr/>
        </p:nvSpPr>
        <p:spPr>
          <a:xfrm>
            <a:off x="5619270" y="1993803"/>
            <a:ext cx="656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Bahnschrift" panose="020B0502040204020203" pitchFamily="34" charset="0"/>
              </a:rPr>
              <a:t>Framework Java</a:t>
            </a:r>
          </a:p>
        </p:txBody>
      </p:sp>
    </p:spTree>
    <p:extLst>
      <p:ext uri="{BB962C8B-B14F-4D97-AF65-F5344CB8AC3E}">
        <p14:creationId xmlns:p14="http://schemas.microsoft.com/office/powerpoint/2010/main" val="3614322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B22222"/>
                </a:solidFill>
              </a:defRPr>
            </a:pPr>
            <a:r>
              <a:t>Introducción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109728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323232"/>
                </a:solidFill>
              </a:defRPr>
            </a:pPr>
            <a:r>
              <a:t>F1GameInfo es una aplicación web sobre Fórmula 1.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Permite visualizar información de pilotos y circuitos,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coleccionar y crear cartas personalizadas,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y competir en un ranking global entre usuarios.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rculo: vacío 1">
            <a:extLst>
              <a:ext uri="{FF2B5EF4-FFF2-40B4-BE49-F238E27FC236}">
                <a16:creationId xmlns:a16="http://schemas.microsoft.com/office/drawing/2014/main" id="{F5DD6D73-F7CF-FE87-4DFF-118BB3BA9E9C}"/>
              </a:ext>
            </a:extLst>
          </p:cNvPr>
          <p:cNvSpPr/>
          <p:nvPr/>
        </p:nvSpPr>
        <p:spPr>
          <a:xfrm>
            <a:off x="-2976776" y="134337"/>
            <a:ext cx="6746765" cy="6370143"/>
          </a:xfrm>
          <a:prstGeom prst="donu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328E961-4A53-3EBD-98CF-1A6B80033390}"/>
              </a:ext>
            </a:extLst>
          </p:cNvPr>
          <p:cNvSpPr/>
          <p:nvPr/>
        </p:nvSpPr>
        <p:spPr>
          <a:xfrm>
            <a:off x="263328" y="5354166"/>
            <a:ext cx="1577985" cy="1468495"/>
          </a:xfrm>
          <a:prstGeom prst="ellipse">
            <a:avLst/>
          </a:prstGeom>
          <a:solidFill>
            <a:srgbClr val="7A0000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32B35D-B104-A139-189D-0AEF67C85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74" y="5569754"/>
            <a:ext cx="998892" cy="998892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F92FA5A2-2A65-3319-3507-DF6DB346D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13084" y="3741784"/>
            <a:ext cx="1083538" cy="108353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9A96710-505D-5839-C039-07D44FD05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6346" y="2384148"/>
            <a:ext cx="1083538" cy="108353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0DCBA96-1E8A-200F-D1D0-27B7FCAE6A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7597" y="4724519"/>
            <a:ext cx="1099996" cy="74980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9354135-735A-35CA-2FD5-96D79102BA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4902" y="950205"/>
            <a:ext cx="1023452" cy="108353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A08A778-DB37-E4E5-560D-101B27CD88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328" y="353520"/>
            <a:ext cx="1125920" cy="1125920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29864CB1-549F-E908-D8C2-20F80F01B4DE}"/>
              </a:ext>
            </a:extLst>
          </p:cNvPr>
          <p:cNvSpPr/>
          <p:nvPr/>
        </p:nvSpPr>
        <p:spPr>
          <a:xfrm>
            <a:off x="4140096" y="174144"/>
            <a:ext cx="9869299" cy="6330336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7BA387C-E647-A267-5D0B-863E9FBFDEEF}"/>
              </a:ext>
            </a:extLst>
          </p:cNvPr>
          <p:cNvSpPr txBox="1"/>
          <p:nvPr/>
        </p:nvSpPr>
        <p:spPr>
          <a:xfrm>
            <a:off x="5534299" y="565573"/>
            <a:ext cx="6274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>
                <a:solidFill>
                  <a:schemeClr val="bg1"/>
                </a:solidFill>
                <a:latin typeface="Arial Black" panose="020B0A04020102020204" pitchFamily="34" charset="0"/>
              </a:rPr>
              <a:t>GITHUB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62C918F-5664-3EA4-9529-DBB079F3A02F}"/>
              </a:ext>
            </a:extLst>
          </p:cNvPr>
          <p:cNvSpPr txBox="1"/>
          <p:nvPr/>
        </p:nvSpPr>
        <p:spPr>
          <a:xfrm>
            <a:off x="5619270" y="1993803"/>
            <a:ext cx="656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Bahnschrift" panose="020B0502040204020203" pitchFamily="34" charset="0"/>
              </a:rPr>
              <a:t>Framework Java</a:t>
            </a:r>
          </a:p>
        </p:txBody>
      </p:sp>
    </p:spTree>
    <p:extLst>
      <p:ext uri="{BB962C8B-B14F-4D97-AF65-F5344CB8AC3E}">
        <p14:creationId xmlns:p14="http://schemas.microsoft.com/office/powerpoint/2010/main" val="2807506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B22222"/>
                </a:solidFill>
              </a:defRPr>
            </a:pPr>
            <a:r>
              <a:t>Justificación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109728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323232"/>
                </a:solidFill>
              </a:defRPr>
            </a:pPr>
            <a:r>
              <a:t>Proyecto inspirado por mi afición a la Fórmula 1.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Se ha priorizado lo realista y alcanzable.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Tecnologías elegidas por experiencia previa y facilidad.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B22222"/>
                </a:solidFill>
              </a:defRPr>
            </a:pPr>
            <a:r>
              <a:t>Tecnologías utilizadas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109728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Backend: Spring Boot (Java)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Frontend: Angular (TypeScript)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Base de datos: MySQL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Despliegue: Railway y Vercel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Autenticación: JWT + OTP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Control de versiones: GitHub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B22222"/>
                </a:solidFill>
              </a:defRPr>
            </a:pPr>
            <a:r>
              <a:t>Base de Datos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109728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323232"/>
                </a:solidFill>
              </a:defRPr>
            </a:pPr>
            <a:r>
              <a:t>Compuesta por 6 tablas: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Usuarios, Pilotos, Circuitos,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Carta_Usuario, Usuario_Pilotos, Usuario_Circuitos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Incluye relaciones 1:N y N:M, y soporte para cartas personalizadas.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B22222"/>
                </a:solidFill>
              </a:defRPr>
            </a:pPr>
            <a:r>
              <a:t>Endpoints REST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109728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/autenticación/login y /registro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/cartas (crear, obtener, actualizar)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/usuarios/ranking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/pilotos y /circuitos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Todos protegidos con JWT y OTP.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B22222"/>
                </a:solidFill>
              </a:defRPr>
            </a:pPr>
            <a:r>
              <a:t>Arquitectura de la Aplicación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109728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Cliente-servidor desacoplado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Frontend (Angular): patrón MVVM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Backend (Spring Boot): patrón MVC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Comunicación mediante API REST.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B22222"/>
                </a:solidFill>
              </a:defRPr>
            </a:pPr>
            <a:r>
              <a:t>Testing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109728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JUnit: pruebas unitarias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Mockito: dependencias simuladas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TestContainers: entorno aislado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Cobertura: 84,1% total, 100% en controladores.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B22222"/>
                </a:solidFill>
              </a:defRPr>
            </a:pPr>
            <a:r>
              <a:t>Despliegue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109728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Backend + BBDD: Railway (Docker + Nixpacks)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Frontend: Vercel (SPA)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Conectado a GitHub para despliegue automático.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467</Words>
  <Application>Microsoft Office PowerPoint</Application>
  <PresentationFormat>Personalizado</PresentationFormat>
  <Paragraphs>132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Bahnschrift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Pollino 04</cp:lastModifiedBy>
  <cp:revision>2</cp:revision>
  <dcterms:created xsi:type="dcterms:W3CDTF">2013-01-27T09:14:16Z</dcterms:created>
  <dcterms:modified xsi:type="dcterms:W3CDTF">2025-06-01T20:05:45Z</dcterms:modified>
  <cp:category/>
</cp:coreProperties>
</file>