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  <p:sldMasterId id="2147483693" r:id="rId2"/>
    <p:sldMasterId id="2147483711" r:id="rId3"/>
  </p:sldMasterIdLst>
  <p:notesMasterIdLst>
    <p:notesMasterId r:id="rId19"/>
  </p:notesMasterIdLst>
  <p:sldIdLst>
    <p:sldId id="271" r:id="rId4"/>
    <p:sldId id="278" r:id="rId5"/>
    <p:sldId id="275" r:id="rId6"/>
    <p:sldId id="276" r:id="rId7"/>
    <p:sldId id="273" r:id="rId8"/>
    <p:sldId id="284" r:id="rId9"/>
    <p:sldId id="282" r:id="rId10"/>
    <p:sldId id="280" r:id="rId11"/>
    <p:sldId id="281" r:id="rId12"/>
    <p:sldId id="274" r:id="rId13"/>
    <p:sldId id="289" r:id="rId14"/>
    <p:sldId id="291" r:id="rId15"/>
    <p:sldId id="286" r:id="rId16"/>
    <p:sldId id="285" r:id="rId17"/>
    <p:sldId id="290" r:id="rId18"/>
  </p:sldIdLst>
  <p:sldSz cx="12192000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9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66AEC4D-D8E8-BC4F-CC62-AFA8DFB9EE70}" name="luis Augenstein" initials="lA" userId="0754aaa8146ea2e7" providerId="Windows Live"/>
  <p188:author id="{3EDA195A-01FE-66EE-4AEC-92D9ACDB952B}" name="Leon Jungemeyer" initials="LJ" userId="a36b276259eac3c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A74B38-E071-4977-97D2-E37566C57363}" v="1518" dt="2021-11-26T09:09:18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>
        <p:guide orient="horz" pos="2159"/>
        <p:guide pos="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4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8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2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6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0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4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8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2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/>
              <a:t>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/>
              <a:t>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</a:t>
            </a:r>
            <a:r>
              <a:rPr lang="de-DE" err="1"/>
              <a:t>subline</a:t>
            </a:r>
            <a:br>
              <a:rPr lang="de-DE"/>
            </a:br>
            <a:r>
              <a:rPr lang="de-DE"/>
              <a:t>(</a:t>
            </a:r>
            <a:r>
              <a:rPr lang="en-US"/>
              <a:t>Also possible in two columns</a:t>
            </a:r>
            <a:r>
              <a:rPr lang="de-DE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A255E0C-BA46-414C-B93B-463A74B6056A}" type="datetime4">
              <a:rPr lang="en-US" smtClean="0"/>
              <a:t>December 1, 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/>
          </a:p>
          <a:p>
            <a:r>
              <a:rPr lang="en-US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6">
            <a:extLst>
              <a:ext uri="{FF2B5EF4-FFF2-40B4-BE49-F238E27FC236}">
                <a16:creationId xmlns:a16="http://schemas.microsoft.com/office/drawing/2014/main" id="{34CE5320-35BE-2940-A98A-E8624493D0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19757"/>
          <a:stretch/>
        </p:blipFill>
        <p:spPr>
          <a:xfrm>
            <a:off x="-1" y="1770680"/>
            <a:ext cx="12191999" cy="45583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456F2AD-B082-4C40-B548-5501F8DAA2FD}" type="datetime4">
              <a:rPr lang="en-US" smtClean="0"/>
              <a:t>December 1, 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</p:spTree>
    <p:extLst>
      <p:ext uri="{BB962C8B-B14F-4D97-AF65-F5344CB8AC3E}">
        <p14:creationId xmlns:p14="http://schemas.microsoft.com/office/powerpoint/2010/main" val="1290150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F4EBDE6-AB90-41AA-9FD9-5846A1BF5E6C}" type="datetime4">
              <a:rPr lang="en-US" smtClean="0"/>
              <a:t>December 1, 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64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740A20F6-92DA-404A-A087-191B135303C4}" type="datetime4">
              <a:rPr lang="en-US" smtClean="0"/>
              <a:t>December 1, 2021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72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 </a:t>
            </a:r>
          </a:p>
          <a:p>
            <a:pPr lvl="3"/>
            <a:endParaRPr lang="en-US" alt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B89AAD7E-45FA-4315-A93D-FBFB11BECEC9}" type="datetime4">
              <a:rPr lang="en-US" smtClean="0"/>
              <a:t>December 1, 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20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F31C92CB-E887-49A1-89D8-F84D7E851A6D}" type="datetime4">
              <a:rPr lang="en-US" smtClean="0"/>
              <a:t>December 1, 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436743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88EC468-4A16-43E1-AE8D-AFB1783B0BBF}" type="datetime4">
              <a:rPr lang="en-US" smtClean="0"/>
              <a:t>December 1, 2021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6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79F28A5-A458-41A3-A1F3-3D6D30ECF45F}" type="datetime4">
              <a:rPr lang="en-US" smtClean="0"/>
              <a:t>December 1, 2021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6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/>
              <a:t>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/>
              <a:t>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</a:t>
            </a:r>
            <a:r>
              <a:rPr lang="de-DE" err="1"/>
              <a:t>subline</a:t>
            </a:r>
            <a:br>
              <a:rPr lang="de-DE"/>
            </a:br>
            <a:r>
              <a:rPr lang="de-DE"/>
              <a:t>(</a:t>
            </a:r>
            <a:r>
              <a:rPr lang="en-US"/>
              <a:t>Also possible in two columns</a:t>
            </a:r>
            <a:r>
              <a:rPr lang="de-DE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74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3">
            <a:extLst>
              <a:ext uri="{FF2B5EF4-FFF2-40B4-BE49-F238E27FC236}">
                <a16:creationId xmlns:a16="http://schemas.microsoft.com/office/drawing/2014/main" id="{352817DA-0A74-AE46-BBA5-4ADB5D4F88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79" b="31679"/>
          <a:stretch/>
        </p:blipFill>
        <p:spPr>
          <a:xfrm>
            <a:off x="156308" y="362545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/>
              <a:t>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/>
              <a:t>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</a:t>
            </a:r>
            <a:r>
              <a:rPr lang="de-DE" err="1"/>
              <a:t>subline</a:t>
            </a:r>
            <a:br>
              <a:rPr lang="de-DE"/>
            </a:br>
            <a:r>
              <a:rPr lang="de-DE"/>
              <a:t>(</a:t>
            </a:r>
            <a:r>
              <a:rPr lang="en-US"/>
              <a:t>Also possible in two columns</a:t>
            </a:r>
            <a:r>
              <a:rPr lang="de-DE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6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ildplatzhalter 3">
            <a:extLst>
              <a:ext uri="{FF2B5EF4-FFF2-40B4-BE49-F238E27FC236}">
                <a16:creationId xmlns:a16="http://schemas.microsoft.com/office/drawing/2014/main" id="{E8F0924D-5395-FD43-B8E8-D373CC7CDB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1" b="18811"/>
          <a:stretch>
            <a:fillRect/>
          </a:stretch>
        </p:blipFill>
        <p:spPr>
          <a:xfrm>
            <a:off x="156308" y="362545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/>
              <a:t>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/>
              <a:t>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</a:t>
            </a:r>
            <a:r>
              <a:rPr lang="de-DE" err="1"/>
              <a:t>subline</a:t>
            </a:r>
            <a:br>
              <a:rPr lang="de-DE"/>
            </a:br>
            <a:r>
              <a:rPr lang="de-DE"/>
              <a:t>(</a:t>
            </a:r>
            <a:r>
              <a:rPr lang="en-US"/>
              <a:t>Also possible in two columns</a:t>
            </a:r>
            <a:r>
              <a:rPr lang="de-DE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68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C974CED3-EFED-4069-95EA-4CD91F652799}" type="datetime4">
              <a:rPr lang="en-US" noProof="0" smtClean="0"/>
              <a:t>December 1, 2021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48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24C77D95-51C1-4D00-BFF0-7F99CC3627C5}" type="datetime4">
              <a:rPr lang="en-US" smtClean="0"/>
              <a:t>December 1, 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88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4A352D04-419C-4B25-A572-CBA5FE51B2EF}" type="datetime4">
              <a:rPr lang="en-US" smtClean="0"/>
              <a:t>December 1, 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824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1A6A913-06DA-4771-B4FD-7A780A785411}" type="datetime4">
              <a:rPr lang="en-US" smtClean="0"/>
              <a:t>December 1, 2021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82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CD596A2-C669-4CD0-A976-13ED2B2147EE}" type="datetime4">
              <a:rPr lang="en-US" smtClean="0"/>
              <a:t>December 1, 2021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93688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A8B043BB-F1AC-41E3-A31B-3BED2C404C7F}" type="datetime4">
              <a:rPr lang="en-US" smtClean="0"/>
              <a:t>December 1, 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/>
          </a:p>
          <a:p>
            <a:r>
              <a:rPr lang="en-US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70718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6">
            <a:extLst>
              <a:ext uri="{FF2B5EF4-FFF2-40B4-BE49-F238E27FC236}">
                <a16:creationId xmlns:a16="http://schemas.microsoft.com/office/drawing/2014/main" id="{DA42B4DC-7C82-BE42-8B43-98733C90CC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21796"/>
          <a:stretch/>
        </p:blipFill>
        <p:spPr>
          <a:xfrm>
            <a:off x="1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F0F412E-6302-43BD-86F3-68C92BCEFAA7}" type="datetime4">
              <a:rPr lang="en-US" smtClean="0"/>
              <a:t>December 1, 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248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2B8D648-917D-4B0C-9FBD-207A63C03E30}" type="datetime4">
              <a:rPr lang="en-US" smtClean="0"/>
              <a:t>December 1, 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/>
          </a:p>
          <a:p>
            <a:r>
              <a:rPr lang="en-US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1247287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6">
            <a:extLst>
              <a:ext uri="{FF2B5EF4-FFF2-40B4-BE49-F238E27FC236}">
                <a16:creationId xmlns:a16="http://schemas.microsoft.com/office/drawing/2014/main" id="{E69B8DE6-021B-7F4B-B1A0-828F13A9BD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19757"/>
          <a:stretch/>
        </p:blipFill>
        <p:spPr>
          <a:xfrm>
            <a:off x="-1" y="1770680"/>
            <a:ext cx="12191999" cy="45583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2BAD8AA-579C-4682-B026-173A722795AB}" type="datetime4">
              <a:rPr lang="en-US" smtClean="0"/>
              <a:t>December 1, 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</p:spTree>
    <p:extLst>
      <p:ext uri="{BB962C8B-B14F-4D97-AF65-F5344CB8AC3E}">
        <p14:creationId xmlns:p14="http://schemas.microsoft.com/office/powerpoint/2010/main" val="22077897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67F34DA-B1E1-4786-BB5F-D171B8612B89}" type="datetime4">
              <a:rPr lang="en-US" smtClean="0"/>
              <a:t>December 1, 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6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72A1FD8-603F-438E-AC40-DD7043440C8D}" type="datetime4">
              <a:rPr lang="en-US" noProof="0" smtClean="0"/>
              <a:t>December 1, 2021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ACDFCFC-E949-42B0-9976-6FB2A855129B}" type="datetime4">
              <a:rPr lang="en-US" smtClean="0"/>
              <a:t>December 1, 2021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9274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CF4CAD5-4F8E-4ED3-BFA6-CA791BA9F821}" type="datetime4">
              <a:rPr lang="en-US" smtClean="0"/>
              <a:t>December 1, 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393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C2542C8C-558F-4137-8265-9B321A1AE65B}" type="datetime4">
              <a:rPr lang="en-US" smtClean="0"/>
              <a:t>December 1, 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9125802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E74290C-0FB7-4906-971D-5853136A201E}" type="datetime4">
              <a:rPr lang="en-US" smtClean="0"/>
              <a:t>December 1, 2021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300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DA9EFB5C-AFDB-4565-A383-24999B966811}" type="datetime4">
              <a:rPr lang="en-US" smtClean="0"/>
              <a:t>December 1, 2021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8674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/>
              <a:t>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/>
              <a:t>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</a:t>
            </a:r>
            <a:r>
              <a:rPr lang="de-DE" err="1"/>
              <a:t>subline</a:t>
            </a:r>
            <a:br>
              <a:rPr lang="de-DE"/>
            </a:br>
            <a:r>
              <a:rPr lang="de-DE"/>
              <a:t>(</a:t>
            </a:r>
            <a:r>
              <a:rPr lang="en-US"/>
              <a:t>Also possible in two columns</a:t>
            </a:r>
            <a:r>
              <a:rPr lang="de-DE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991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platzhalter 3">
            <a:extLst>
              <a:ext uri="{FF2B5EF4-FFF2-40B4-BE49-F238E27FC236}">
                <a16:creationId xmlns:a16="http://schemas.microsoft.com/office/drawing/2014/main" id="{EBDFCD1D-3B9E-AD48-9904-77642DDBEA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16" b="31616"/>
          <a:stretch/>
        </p:blipFill>
        <p:spPr>
          <a:xfrm>
            <a:off x="156308" y="362545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/>
              <a:t>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/>
              <a:t>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</a:t>
            </a:r>
            <a:r>
              <a:rPr lang="de-DE" err="1"/>
              <a:t>subline</a:t>
            </a:r>
            <a:br>
              <a:rPr lang="de-DE"/>
            </a:br>
            <a:r>
              <a:rPr lang="de-DE"/>
              <a:t>(</a:t>
            </a:r>
            <a:r>
              <a:rPr lang="en-US"/>
              <a:t>Also possible in two columns</a:t>
            </a:r>
            <a:r>
              <a:rPr lang="de-DE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243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62C1F81-0292-4658-B990-314031B5EEE0}" type="datetime4">
              <a:rPr lang="en-US" noProof="0" smtClean="0"/>
              <a:t>December 1, 2021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262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D558F984-26B4-4933-8516-FE1535DED93C}" type="datetime4">
              <a:rPr lang="en-US" smtClean="0"/>
              <a:t>December 1, 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540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3E4C659-E679-417B-A9E8-A603DCE1B207}" type="datetime4">
              <a:rPr lang="en-US" smtClean="0"/>
              <a:t>December 1, 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8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5654299-21F5-4380-A5B0-36A76B3ABC3F}" type="datetime4">
              <a:rPr lang="en-US" smtClean="0"/>
              <a:t>December 1, 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860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4BD4C5A-35E9-47D6-BDD6-A15EE1F6811B}" type="datetime4">
              <a:rPr lang="en-US" smtClean="0"/>
              <a:t>December 1, 2021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257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7046FD4F-6F20-4022-8CF1-AABFBE35CA69}" type="datetime4">
              <a:rPr lang="en-US" smtClean="0"/>
              <a:t>December 1, 2021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566610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63BD3E5-C6B0-41CB-8EEA-5A19D71A579A}" type="datetime4">
              <a:rPr lang="en-US" smtClean="0"/>
              <a:t>December 1, 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/>
          </a:p>
          <a:p>
            <a:r>
              <a:rPr lang="en-US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780322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21E5EB97-EF72-C743-B225-36D9314C2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0" r="1557" b="20197"/>
          <a:stretch/>
        </p:blipFill>
        <p:spPr>
          <a:xfrm>
            <a:off x="1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DD5701E-F27F-4FC7-9A65-8970DD43482C}" type="datetime4">
              <a:rPr lang="en-US" smtClean="0"/>
              <a:t>December 1, 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926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24FF91D-7296-4205-8BDB-A92220A41345}" type="datetime4">
              <a:rPr lang="en-US" smtClean="0"/>
              <a:t>December 1, 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/>
          </a:p>
          <a:p>
            <a:r>
              <a:rPr lang="en-US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24689504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6">
            <a:extLst>
              <a:ext uri="{FF2B5EF4-FFF2-40B4-BE49-F238E27FC236}">
                <a16:creationId xmlns:a16="http://schemas.microsoft.com/office/drawing/2014/main" id="{C4C0195D-65D3-B64E-9505-9813519B34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0" r="1557" b="18261"/>
          <a:stretch/>
        </p:blipFill>
        <p:spPr>
          <a:xfrm>
            <a:off x="1" y="1771495"/>
            <a:ext cx="12191999" cy="45583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0A5B49F6-B86F-4AD3-8EB4-0DC3B07A0E87}" type="datetime4">
              <a:rPr lang="en-US" smtClean="0"/>
              <a:t>December 1, 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9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3AD220D-9F11-4B7D-8A9D-9C2F5BED8E3F}" type="datetime4">
              <a:rPr lang="en-US" smtClean="0"/>
              <a:t>December 1, 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740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4502107-A1C5-4378-9800-447D95495502}" type="datetime4">
              <a:rPr lang="en-US" smtClean="0"/>
              <a:t>December 1, 2021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3715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4FAC4E8C-1250-48A6-B04C-BC56622F1CB3}" type="datetime4">
              <a:rPr lang="en-US" smtClean="0"/>
              <a:t>December 1, 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893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92D16ED-EDD1-4A5D-BA1C-CC77859519F8}" type="datetime4">
              <a:rPr lang="en-US" smtClean="0"/>
              <a:t>December 1, 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85676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DB31224-A2BA-46E6-8C08-B9EBE4CA9847}" type="datetime4">
              <a:rPr lang="en-US" smtClean="0"/>
              <a:t>December 1, 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139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75D5D3D-2EDA-453D-A98B-ACA198EE4F58}" type="datetime4">
              <a:rPr lang="en-US" smtClean="0"/>
              <a:t>December 1, 2021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673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B47A60A-81C1-450A-8258-62C9DE38B110}" type="datetime4">
              <a:rPr lang="en-US" smtClean="0"/>
              <a:t>December 1, 2021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2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4335A851-D77C-41AE-86D7-230684EEBDD1}" type="datetime4">
              <a:rPr lang="en-US" smtClean="0"/>
              <a:t>December 1, 2021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2D4E77B-683C-46D8-9FBD-45D28C443896}" type="datetime4">
              <a:rPr lang="en-US" smtClean="0"/>
              <a:t>December 1, 2021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48B8F8E-2E80-4FE8-B44D-BD31B836C218}" type="datetime4">
              <a:rPr lang="en-US" smtClean="0"/>
              <a:t>December 1, 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/>
          </a:p>
          <a:p>
            <a:r>
              <a:rPr lang="en-US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AD469279-E5C8-404C-94A7-9CE4F8C2FF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21796"/>
          <a:stretch/>
        </p:blipFill>
        <p:spPr>
          <a:xfrm>
            <a:off x="0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AE96706-7997-401A-B3C6-DD0629218309}" type="datetime4">
              <a:rPr lang="en-US" smtClean="0"/>
              <a:t>December 1, 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4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/>
              <a:t>Click to add title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/>
              <a:t>Karlsruher Institute </a:t>
            </a:r>
            <a:r>
              <a:rPr lang="de-DE" altLang="de-DE" err="1"/>
              <a:t>for</a:t>
            </a:r>
            <a:r>
              <a:rPr lang="de-DE" altLang="de-DE"/>
              <a:t> Technology (KIT).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1" y="441464"/>
            <a:ext cx="1439999" cy="666959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94C81A-DFE5-4252-ACE3-7B558C600C33}" type="datetime4">
              <a:rPr lang="en-US" smtClean="0"/>
              <a:t>December 1, 2021</a:t>
            </a:fld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/>
              <a:t>Name </a:t>
            </a:r>
            <a:r>
              <a:rPr lang="de-DE" sz="1200" err="1"/>
              <a:t>Surname</a:t>
            </a:r>
            <a:r>
              <a:rPr lang="de-DE" sz="1200"/>
              <a:t> - Title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29811"/>
            <a:ext cx="432673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/>
              <a:t>Name of Division, Institute, Business Unit</a:t>
            </a:r>
          </a:p>
        </p:txBody>
      </p:sp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0" r:id="rId2"/>
    <p:sldLayoutId id="2147483675" r:id="rId3"/>
    <p:sldLayoutId id="2147483677" r:id="rId4"/>
    <p:sldLayoutId id="2147483687" r:id="rId5"/>
    <p:sldLayoutId id="2147483678" r:id="rId6"/>
    <p:sldLayoutId id="2147483686" r:id="rId7"/>
    <p:sldLayoutId id="2147483688" r:id="rId8"/>
    <p:sldLayoutId id="2147483691" r:id="rId9"/>
    <p:sldLayoutId id="2147483689" r:id="rId10"/>
    <p:sldLayoutId id="2147483692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60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/>
              <a:t>Click to add title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/>
              <a:t>Karlsruher Institute </a:t>
            </a:r>
            <a:r>
              <a:rPr lang="de-DE" altLang="de-DE" err="1"/>
              <a:t>for</a:t>
            </a:r>
            <a:r>
              <a:rPr lang="de-DE" altLang="de-DE"/>
              <a:t> Technology (KIT).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993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1" y="441464"/>
            <a:ext cx="1439999" cy="666959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02C4C1C-1ED3-4954-B0E9-D63D775CC421}" type="datetime4">
              <a:rPr lang="en-US" smtClean="0"/>
              <a:t>December 1, 2021</a:t>
            </a:fld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/>
              <a:t>Prof. Maria Mustermann - Title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29811"/>
            <a:ext cx="432673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/>
              <a:t>Name of Division, Institute, Business Unit</a:t>
            </a:r>
          </a:p>
        </p:txBody>
      </p:sp>
    </p:spTree>
    <p:extLst>
      <p:ext uri="{BB962C8B-B14F-4D97-AF65-F5344CB8AC3E}">
        <p14:creationId xmlns:p14="http://schemas.microsoft.com/office/powerpoint/2010/main" val="136758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60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/>
              <a:t>Click to add title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/>
              <a:t>Karlsruher Institute </a:t>
            </a:r>
            <a:r>
              <a:rPr lang="de-DE" altLang="de-DE" err="1"/>
              <a:t>for</a:t>
            </a:r>
            <a:r>
              <a:rPr lang="de-DE" altLang="de-DE"/>
              <a:t> Technology (KIT).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993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1" y="441464"/>
            <a:ext cx="1439999" cy="666959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6BE16BE-510F-4DC1-B9F9-23B25996BEBF}" type="datetime4">
              <a:rPr lang="en-US" smtClean="0"/>
              <a:t>December 1, 2021</a:t>
            </a:fld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/>
              <a:t>Prof. Maria Mustermann - Title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29811"/>
            <a:ext cx="432673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/>
              <a:t>Name of Division, Institute, Business Unit</a:t>
            </a:r>
          </a:p>
        </p:txBody>
      </p:sp>
    </p:spTree>
    <p:extLst>
      <p:ext uri="{BB962C8B-B14F-4D97-AF65-F5344CB8AC3E}">
        <p14:creationId xmlns:p14="http://schemas.microsoft.com/office/powerpoint/2010/main" val="424021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6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8DFA1D-1E67-ED4F-853D-A810F491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90B-27A7-49E8-9856-FB81265ECD30}" type="datetime4">
              <a:rPr lang="en-US" noProof="0" smtClean="0"/>
              <a:t>December 1, 2021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129646-DAB2-7B4D-8450-A969602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</a:t>
            </a:fld>
            <a:endParaRPr lang="en-US" noProof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3CAD553-45BF-4E40-9D8B-6B4B5FAE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Meta-Learning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89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C6DEAD3-D272-4825-A266-09CA4CAAC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13"/>
          <a:stretch/>
        </p:blipFill>
        <p:spPr>
          <a:xfrm>
            <a:off x="2256451" y="1137116"/>
            <a:ext cx="7679095" cy="4583767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2922E38-A1D9-490F-B00C-33F4884E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December 1, 2021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5CB1FF-8297-4428-BDD5-6D068D43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77F34428-1A7F-429A-B2C8-0201CBE36A8E}"/>
              </a:ext>
            </a:extLst>
          </p:cNvPr>
          <p:cNvSpPr txBox="1">
            <a:spLocks/>
          </p:cNvSpPr>
          <p:nvPr/>
        </p:nvSpPr>
        <p:spPr>
          <a:xfrm>
            <a:off x="533399" y="5801622"/>
            <a:ext cx="11125200" cy="52818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71448" indent="-271448" algn="l" defTabSz="914347" rtl="0" eaLnBrk="1" latinLnBrk="0" hangingPunct="1">
              <a:lnSpc>
                <a:spcPct val="90000"/>
              </a:lnSpc>
              <a:spcBef>
                <a:spcPts val="480"/>
              </a:spcBef>
              <a:buSzPct val="88000"/>
              <a:buFontTx/>
              <a:buBlip>
                <a:blip r:embed="rId3"/>
              </a:buBlip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27" indent="-271448" algn="l" defTabSz="914347" rtl="0" eaLnBrk="1" latinLnBrk="0" hangingPunct="1">
              <a:lnSpc>
                <a:spcPct val="90000"/>
              </a:lnSpc>
              <a:spcBef>
                <a:spcPts val="480"/>
              </a:spcBef>
              <a:buSzPct val="88000"/>
              <a:buFontTx/>
              <a:buBlip>
                <a:blip r:embed="rId3"/>
              </a:buBlip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2606" indent="-265098" algn="l" defTabSz="898472" rtl="0" eaLnBrk="1" latinLnBrk="0" hangingPunct="1">
              <a:lnSpc>
                <a:spcPct val="90000"/>
              </a:lnSpc>
              <a:spcBef>
                <a:spcPts val="480"/>
              </a:spcBef>
              <a:buSzPct val="88000"/>
              <a:buFontTx/>
              <a:buBlip>
                <a:blip r:embed="rId3"/>
              </a:buBlip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535" indent="-271448" algn="l" defTabSz="914347" rtl="0" eaLnBrk="1" latinLnBrk="0" hangingPunct="1">
              <a:lnSpc>
                <a:spcPct val="90000"/>
              </a:lnSpc>
              <a:spcBef>
                <a:spcPts val="480"/>
              </a:spcBef>
              <a:buSzPct val="88000"/>
              <a:buFontTx/>
              <a:buBlip>
                <a:blip r:embed="rId3"/>
              </a:buBlip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0114" indent="-265098" algn="l" defTabSz="914347" rtl="0" eaLnBrk="1" latinLnBrk="0" hangingPunct="1">
              <a:lnSpc>
                <a:spcPct val="90000"/>
              </a:lnSpc>
              <a:spcBef>
                <a:spcPts val="480"/>
              </a:spcBef>
              <a:buSzPct val="88000"/>
              <a:buFontTx/>
              <a:buBlip>
                <a:blip r:embed="rId3"/>
              </a:buBlip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53" indent="-228587" algn="l" defTabSz="91434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26" indent="-228587" algn="l" defTabSz="91434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0" indent="-228587" algn="l" defTabSz="91434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73" indent="-228587" algn="l" defTabSz="91434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145" indent="-271145"/>
            <a:r>
              <a:rPr lang="de-DE" b="1">
                <a:cs typeface="Arial"/>
              </a:rPr>
              <a:t>Less data </a:t>
            </a:r>
            <a:r>
              <a:rPr lang="de-DE">
                <a:cs typeface="Arial"/>
              </a:rPr>
              <a:t>leads to </a:t>
            </a:r>
            <a:r>
              <a:rPr lang="de-DE" b="1">
                <a:cs typeface="Arial"/>
              </a:rPr>
              <a:t>increased variance </a:t>
            </a:r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4E398865-8422-4732-AC67-FE47085F5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</p:spPr>
        <p:txBody>
          <a:bodyPr/>
          <a:lstStyle/>
          <a:p>
            <a:r>
              <a:rPr lang="de-DE"/>
              <a:t>Key Accomplishment</a:t>
            </a:r>
          </a:p>
        </p:txBody>
      </p:sp>
    </p:spTree>
    <p:extLst>
      <p:ext uri="{BB962C8B-B14F-4D97-AF65-F5344CB8AC3E}">
        <p14:creationId xmlns:p14="http://schemas.microsoft.com/office/powerpoint/2010/main" val="2756940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2E53D4-6E01-4EFC-B2BE-CD605540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December 1, 2021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2E0D8-11F0-4328-A150-40C6F8B1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6A697C-BD9E-4052-A660-884127F4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150">
                <a:cs typeface="Arial"/>
              </a:rPr>
              <a:t>Probabilistic MAML</a:t>
            </a: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A270C25-72E4-4437-A952-CF28BA89A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911132"/>
            <a:ext cx="6529387" cy="7497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12CF4C-48AA-4A8E-8460-3800553ED9AA}"/>
              </a:ext>
            </a:extLst>
          </p:cNvPr>
          <p:cNvSpPr txBox="1"/>
          <p:nvPr/>
        </p:nvSpPr>
        <p:spPr>
          <a:xfrm>
            <a:off x="509587" y="1450180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Goal:</a:t>
            </a:r>
            <a:endParaRPr lang="en-US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D8687-5414-42D0-A963-DFD0C6CCE9B6}"/>
              </a:ext>
            </a:extLst>
          </p:cNvPr>
          <p:cNvSpPr txBox="1"/>
          <p:nvPr/>
        </p:nvSpPr>
        <p:spPr>
          <a:xfrm>
            <a:off x="7522369" y="2045493"/>
            <a:ext cx="463629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-&gt; Impossible to compute!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CA20EE-40D1-4401-90A3-F24F3904ED45}"/>
              </a:ext>
            </a:extLst>
          </p:cNvPr>
          <p:cNvSpPr txBox="1"/>
          <p:nvPr/>
        </p:nvSpPr>
        <p:spPr>
          <a:xfrm>
            <a:off x="509587" y="3117055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Approximate:</a:t>
            </a:r>
          </a:p>
        </p:txBody>
      </p:sp>
      <p:pic>
        <p:nvPicPr>
          <p:cNvPr id="2" name="Picture 9">
            <a:extLst>
              <a:ext uri="{FF2B5EF4-FFF2-40B4-BE49-F238E27FC236}">
                <a16:creationId xmlns:a16="http://schemas.microsoft.com/office/drawing/2014/main" id="{5E2FE1EB-2354-4A91-947F-3378CA729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3702836"/>
            <a:ext cx="3743325" cy="4167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2638AF-6179-4F12-BA9D-F5E71E03C773}"/>
              </a:ext>
            </a:extLst>
          </p:cNvPr>
          <p:cNvSpPr txBox="1"/>
          <p:nvPr/>
        </p:nvSpPr>
        <p:spPr>
          <a:xfrm>
            <a:off x="4855369" y="3676650"/>
            <a:ext cx="463629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-&gt; Gradient descent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0F9CC3-AC48-4D6F-9B8B-234F05357F2C}"/>
              </a:ext>
            </a:extLst>
          </p:cNvPr>
          <p:cNvSpPr txBox="1"/>
          <p:nvPr/>
        </p:nvSpPr>
        <p:spPr>
          <a:xfrm>
            <a:off x="509587" y="4581525"/>
            <a:ext cx="454104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Finding the prior:</a:t>
            </a: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B24A15A5-151B-4596-8FFC-CFE8AADB5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99" y="5141473"/>
            <a:ext cx="6529387" cy="46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47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5060FB0-C2C3-42D0-AB30-E8434DF68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83511"/>
            <a:ext cx="11125200" cy="4564369"/>
          </a:xfrm>
        </p:spPr>
        <p:txBody>
          <a:bodyPr/>
          <a:lstStyle/>
          <a:p>
            <a:r>
              <a:rPr lang="de-DE"/>
              <a:t>Initial idea is untractable </a:t>
            </a:r>
          </a:p>
          <a:p>
            <a:pPr marL="0" indent="0">
              <a:buNone/>
            </a:pPr>
            <a:endParaRPr lang="de-DE"/>
          </a:p>
          <a:p>
            <a:r>
              <a:rPr lang="de-DE"/>
              <a:t>Use point approximation</a:t>
            </a:r>
          </a:p>
          <a:p>
            <a:r>
              <a:rPr lang="de-DE"/>
              <a:t>Maximize Variational Lower Bound</a:t>
            </a:r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r>
              <a:rPr lang="de-DE"/>
              <a:t>In the end                          approximates </a:t>
            </a:r>
          </a:p>
          <a:p>
            <a:pPr marL="0" indent="0">
              <a:buNone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2B3FDC-2A6F-49D1-AD3B-619D9344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December 1, 2021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07C904-9E6B-432F-B614-93DE6A82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D9ADD2B-D4EB-4DC2-95B1-DB5A6FF00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PLATIPUS Idea</a:t>
            </a:r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CBB67693-ADBD-4F67-9C2D-1D4E20783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762" y="5740760"/>
            <a:ext cx="2158600" cy="449445"/>
          </a:xfrm>
          <a:prstGeom prst="rect">
            <a:avLst/>
          </a:prstGeom>
        </p:spPr>
      </p:pic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C6A47409-776D-4DE1-8868-DC91CA515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077" y="5740760"/>
            <a:ext cx="2358124" cy="44944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65E29B8-912A-466C-90C6-C0D6F6881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878" y="2312772"/>
            <a:ext cx="3999402" cy="45840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7758C79-6FD8-4DA7-9C17-AA438693E3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362" y="1287023"/>
            <a:ext cx="7095347" cy="87297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05DC041-B9EA-458C-9847-DB86E7DA8C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03" y="3429000"/>
            <a:ext cx="10546994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8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237B7D-FD85-4D88-8E67-4B3E4E36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December 1, 2021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E7956-D424-45FA-92A1-4C4CA598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B783F2-74D7-4B98-8EE8-CD1CB7B9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150">
                <a:cs typeface="Arial"/>
              </a:rPr>
              <a:t>Probabilistic MAML</a:t>
            </a:r>
            <a:endParaRPr lang="en-GB"/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D6AA89FC-95F9-4019-8566-F735B4C36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28" y="1437115"/>
            <a:ext cx="6353629" cy="4700411"/>
          </a:xfrm>
          <a:prstGeom prst="rect">
            <a:avLst/>
          </a:prstGeom>
        </p:spPr>
      </p:pic>
      <p:pic>
        <p:nvPicPr>
          <p:cNvPr id="2" name="Picture 5" descr="Text&#10;&#10;Description automatically generated">
            <a:extLst>
              <a:ext uri="{FF2B5EF4-FFF2-40B4-BE49-F238E27FC236}">
                <a16:creationId xmlns:a16="http://schemas.microsoft.com/office/drawing/2014/main" id="{4E4C1316-D393-4F9E-8719-67786F422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369" y="2665479"/>
            <a:ext cx="3826668" cy="222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54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4D74D7E-6E9C-4E13-9532-3F653B566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271145" indent="-271145"/>
            <a:r>
              <a:rPr lang="de-DE" err="1"/>
              <a:t>Shouldn‘t</a:t>
            </a:r>
            <a:r>
              <a:rPr lang="de-DE"/>
              <a:t> </a:t>
            </a:r>
            <a:r>
              <a:rPr lang="de-DE" err="1"/>
              <a:t>step</a:t>
            </a:r>
            <a:r>
              <a:rPr lang="de-DE"/>
              <a:t> 10 </a:t>
            </a:r>
            <a:r>
              <a:rPr lang="de-DE" err="1"/>
              <a:t>be</a:t>
            </a:r>
            <a:r>
              <a:rPr lang="de-DE"/>
              <a:t> </a:t>
            </a:r>
            <a:r>
              <a:rPr lang="de-DE" err="1"/>
              <a:t>inside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„</a:t>
            </a:r>
            <a:r>
              <a:rPr lang="de-DE" err="1"/>
              <a:t>for</a:t>
            </a:r>
            <a:r>
              <a:rPr lang="de-DE"/>
              <a:t> all </a:t>
            </a:r>
            <a:r>
              <a:rPr lang="de-DE" err="1"/>
              <a:t>T_i</a:t>
            </a:r>
            <a:r>
              <a:rPr lang="de-DE"/>
              <a:t>“ loop</a:t>
            </a:r>
          </a:p>
          <a:p>
            <a:pPr marL="271145" indent="-271145"/>
            <a:r>
              <a:rPr lang="de-DE">
                <a:cs typeface="Arial"/>
              </a:rPr>
              <a:t>Why is for q theta independent of D_train but for p we artificially create dependencies for theta from D_train ?</a:t>
            </a:r>
          </a:p>
          <a:p>
            <a:pPr marL="271145" indent="-271145"/>
            <a:r>
              <a:rPr lang="de-DE"/>
              <a:t>Graphical Model:</a:t>
            </a:r>
          </a:p>
          <a:p>
            <a:pPr marL="626724" lvl="1" indent="-271145"/>
            <a:r>
              <a:rPr lang="de-DE"/>
              <a:t>the MAML equation 4.2 correspond to the middle graphical model. From where does the left graphical model come in the first place?</a:t>
            </a:r>
          </a:p>
          <a:p>
            <a:pPr marL="626724" lvl="1" indent="-271145"/>
            <a:r>
              <a:rPr lang="de-DE"/>
              <a:t>Why is there no arrow from x_train to y_train in the 2nd and 3rd model?</a:t>
            </a:r>
          </a:p>
          <a:p>
            <a:pPr marL="271145" indent="-271145"/>
            <a:r>
              <a:rPr lang="de-DE"/>
              <a:t>How to calculate gradients through samples? </a:t>
            </a:r>
            <a:r>
              <a:rPr lang="de-DE" sz="1400"/>
              <a:t>(Reparametrization trick is mentioned)</a:t>
            </a:r>
            <a:endParaRPr lang="de-DE" sz="1400">
              <a:cs typeface="Arial"/>
            </a:endParaRPr>
          </a:p>
          <a:p>
            <a:pPr marL="0" indent="0">
              <a:buNone/>
            </a:pPr>
            <a:endParaRPr lang="de-DE">
              <a:cs typeface="Arial"/>
            </a:endParaRPr>
          </a:p>
          <a:p>
            <a:pPr marL="0" indent="0">
              <a:buNone/>
            </a:pPr>
            <a:endParaRPr lang="de-DE">
              <a:cs typeface="Arial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172A56-2F41-4F52-A7CF-E8685AAA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December 1, 2021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4C7203-C402-4C68-A8D4-E9E50CF0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14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0F5D4F1-CF20-4D92-B9BF-418DF4A5B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Probabilistic MAML</a:t>
            </a:r>
          </a:p>
        </p:txBody>
      </p:sp>
    </p:spTree>
    <p:extLst>
      <p:ext uri="{BB962C8B-B14F-4D97-AF65-F5344CB8AC3E}">
        <p14:creationId xmlns:p14="http://schemas.microsoft.com/office/powerpoint/2010/main" val="4015726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B0DD75-4837-4B9D-ABC0-369420F2F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Arial"/>
              </a:rPr>
              <a:t>Learn2Learn or Torchmeta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601F6D-0048-4836-A7A6-9F01074F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00" y="2582458"/>
            <a:ext cx="5464176" cy="2118924"/>
          </a:xfrm>
        </p:spPr>
        <p:txBody>
          <a:bodyPr vert="horz" lIns="0" tIns="0" rIns="0" bIns="0" rtlCol="0" anchor="t">
            <a:normAutofit/>
          </a:bodyPr>
          <a:lstStyle/>
          <a:p>
            <a:pPr marL="271145" indent="-271145"/>
            <a:r>
              <a:rPr lang="en-US">
                <a:cs typeface="Arial"/>
              </a:rPr>
              <a:t>Well documented</a:t>
            </a:r>
            <a:endParaRPr lang="en-US"/>
          </a:p>
          <a:p>
            <a:pPr marL="271145" indent="-271145">
              <a:buChar char="•"/>
            </a:pPr>
            <a:r>
              <a:rPr lang="en-US">
                <a:cs typeface="Arial"/>
              </a:rPr>
              <a:t>Easy to use ?</a:t>
            </a:r>
          </a:p>
          <a:p>
            <a:pPr marL="271145" indent="-271145">
              <a:buChar char="•"/>
            </a:pPr>
            <a:r>
              <a:rPr lang="en-US">
                <a:cs typeface="Arial"/>
              </a:rPr>
              <a:t>Only MAML implemented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951A74-B070-4C70-B99A-7E561F75C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cs typeface="Arial"/>
              </a:rPr>
              <a:t>few_shot_meta_learning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E5C536-2B59-4945-A627-A80C1F8CE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4" y="2582458"/>
            <a:ext cx="5464176" cy="2023675"/>
          </a:xfrm>
        </p:spPr>
        <p:txBody>
          <a:bodyPr vert="horz" lIns="0" tIns="0" rIns="0" bIns="0" rtlCol="0" anchor="t">
            <a:normAutofit/>
          </a:bodyPr>
          <a:lstStyle/>
          <a:p>
            <a:pPr marL="271145" indent="-271145"/>
            <a:r>
              <a:rPr lang="en-US">
                <a:cs typeface="Arial"/>
              </a:rPr>
              <a:t>Implementations for all but LLAMA</a:t>
            </a:r>
          </a:p>
          <a:p>
            <a:pPr marL="271145" indent="-271145"/>
            <a:r>
              <a:rPr lang="en-US">
                <a:cs typeface="Arial"/>
              </a:rPr>
              <a:t>Seems fairly well maintained</a:t>
            </a:r>
          </a:p>
          <a:p>
            <a:pPr marL="271145" indent="-271145"/>
            <a:r>
              <a:rPr lang="en-US">
                <a:cs typeface="Arial"/>
              </a:rPr>
              <a:t>Less tested than L2L ?</a:t>
            </a:r>
          </a:p>
          <a:p>
            <a:pPr marL="271145" indent="-271145"/>
            <a:r>
              <a:rPr lang="en-US">
                <a:cs typeface="Arial"/>
              </a:rPr>
              <a:t>More barebone interface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CA4F83-6AAD-45CB-B681-D7D4D160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December 1, 2021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322AC-3A1A-4157-B0D0-57C9BA25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15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94E6BB-F3B8-4D78-AF32-01AB69B0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150">
                <a:cs typeface="Arial"/>
              </a:rPr>
              <a:t>Implementations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9A3640-E08C-4A3B-8304-A755D04D070F}"/>
              </a:ext>
            </a:extLst>
          </p:cNvPr>
          <p:cNvSpPr txBox="1"/>
          <p:nvPr/>
        </p:nvSpPr>
        <p:spPr>
          <a:xfrm>
            <a:off x="509588" y="4807743"/>
            <a:ext cx="887491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-&gt; Integrate FSML into a L2L or TM fork</a:t>
            </a:r>
          </a:p>
          <a:p>
            <a:endParaRPr lang="en-US">
              <a:cs typeface="Arial"/>
            </a:endParaRPr>
          </a:p>
          <a:p>
            <a:r>
              <a:rPr lang="en-US">
                <a:cs typeface="Arial"/>
              </a:rPr>
              <a:t>Implement LLAMA by hand ?</a:t>
            </a:r>
          </a:p>
        </p:txBody>
      </p:sp>
    </p:spTree>
    <p:extLst>
      <p:ext uri="{BB962C8B-B14F-4D97-AF65-F5344CB8AC3E}">
        <p14:creationId xmlns:p14="http://schemas.microsoft.com/office/powerpoint/2010/main" val="117140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051CBAC-0E91-43C5-B951-7E1F306A7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TODO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0A52325-557C-421A-A6B7-829A035D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F2AD-B082-4C40-B548-5501F8DAA2FD}" type="datetime4">
              <a:rPr lang="en-US" smtClean="0"/>
              <a:t>December 1, 2021</a:t>
            </a:fld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F830AB7-84C3-4A60-A9A8-7024AB55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8CE529A-B22F-4E08-8987-F5D19A8D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Meta Learning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1FCCC78-5165-4F9E-A2B3-28CD550B5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35" y="1954410"/>
            <a:ext cx="5536125" cy="341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7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2922E38-A1D9-490F-B00C-33F4884E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December 1, 2021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5CB1FF-8297-4428-BDD5-6D068D43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DFB8524-82CE-4ABB-BA73-5A211EA1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Model-Agnostic Meta Learning Overview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75A63D61-5D3B-4FDE-8551-C2C2496A5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" y="2232566"/>
            <a:ext cx="11795760" cy="3878322"/>
          </a:xfr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5BD6A88-D395-4666-A6AC-955ABA807E51}"/>
              </a:ext>
            </a:extLst>
          </p:cNvPr>
          <p:cNvCxnSpPr>
            <a:cxnSpLocks/>
          </p:cNvCxnSpPr>
          <p:nvPr/>
        </p:nvCxnSpPr>
        <p:spPr>
          <a:xfrm flipH="1">
            <a:off x="4685122" y="2149813"/>
            <a:ext cx="791550" cy="78896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B371706-9703-4D30-805A-43973485E2D3}"/>
              </a:ext>
            </a:extLst>
          </p:cNvPr>
          <p:cNvSpPr txBox="1"/>
          <p:nvPr/>
        </p:nvSpPr>
        <p:spPr>
          <a:xfrm>
            <a:off x="4607833" y="1360192"/>
            <a:ext cx="2273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rgbClr val="C00000"/>
                </a:solidFill>
              </a:rPr>
              <a:t>	</a:t>
            </a:r>
            <a:r>
              <a:rPr lang="de-DE" b="1">
                <a:solidFill>
                  <a:srgbClr val="C00000"/>
                </a:solidFill>
              </a:rPr>
              <a:t>Small</a:t>
            </a:r>
          </a:p>
          <a:p>
            <a:r>
              <a:rPr lang="de-DE">
                <a:solidFill>
                  <a:srgbClr val="C00000"/>
                </a:solidFill>
              </a:rPr>
              <a:t>only K samples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173F489-775C-4570-9956-7488A1DDAB76}"/>
              </a:ext>
            </a:extLst>
          </p:cNvPr>
          <p:cNvCxnSpPr>
            <a:cxnSpLocks/>
          </p:cNvCxnSpPr>
          <p:nvPr/>
        </p:nvCxnSpPr>
        <p:spPr>
          <a:xfrm flipV="1">
            <a:off x="3016577" y="3553905"/>
            <a:ext cx="245098" cy="69758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C59C58A-CBDF-47C7-9281-3B68A31A642E}"/>
              </a:ext>
            </a:extLst>
          </p:cNvPr>
          <p:cNvSpPr txBox="1"/>
          <p:nvPr/>
        </p:nvSpPr>
        <p:spPr>
          <a:xfrm>
            <a:off x="1653644" y="3969460"/>
            <a:ext cx="2092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rgbClr val="C00000"/>
                </a:solidFill>
              </a:rPr>
              <a:t>	</a:t>
            </a:r>
            <a:r>
              <a:rPr lang="de-DE" b="1">
                <a:solidFill>
                  <a:srgbClr val="C00000"/>
                </a:solidFill>
              </a:rPr>
              <a:t>Fast</a:t>
            </a:r>
          </a:p>
          <a:p>
            <a:r>
              <a:rPr lang="de-DE">
                <a:solidFill>
                  <a:srgbClr val="C00000"/>
                </a:solidFill>
              </a:rPr>
              <a:t>only ~5 steps </a:t>
            </a:r>
          </a:p>
        </p:txBody>
      </p:sp>
    </p:spTree>
    <p:extLst>
      <p:ext uri="{BB962C8B-B14F-4D97-AF65-F5344CB8AC3E}">
        <p14:creationId xmlns:p14="http://schemas.microsoft.com/office/powerpoint/2010/main" val="422452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C487C66-2BB2-4BCD-9E6C-87C9EE15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December 1, 2021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B34F75-81C8-4522-A8F5-627DA741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4</a:t>
            </a:fld>
            <a:endParaRPr lang="en-US" noProof="0"/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CE719B0C-92A3-4F94-8F35-073FAF22B2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46" b="3069"/>
          <a:stretch/>
        </p:blipFill>
        <p:spPr>
          <a:xfrm>
            <a:off x="723157" y="412691"/>
            <a:ext cx="9393329" cy="5632436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7C1A177-CA85-4837-B71A-0C29E4C2B03B}"/>
              </a:ext>
            </a:extLst>
          </p:cNvPr>
          <p:cNvCxnSpPr>
            <a:cxnSpLocks/>
          </p:cNvCxnSpPr>
          <p:nvPr/>
        </p:nvCxnSpPr>
        <p:spPr>
          <a:xfrm flipH="1">
            <a:off x="7616859" y="4789850"/>
            <a:ext cx="273376" cy="36411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EF31CA9E-0DBF-4530-BF8D-3ACFACD919F8}"/>
              </a:ext>
            </a:extLst>
          </p:cNvPr>
          <p:cNvSpPr txBox="1"/>
          <p:nvPr/>
        </p:nvSpPr>
        <p:spPr>
          <a:xfrm>
            <a:off x="7736153" y="4328185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>
                <a:solidFill>
                  <a:srgbClr val="C00000"/>
                </a:solidFill>
              </a:rPr>
              <a:t>Hessian</a:t>
            </a:r>
          </a:p>
        </p:txBody>
      </p:sp>
    </p:spTree>
    <p:extLst>
      <p:ext uri="{BB962C8B-B14F-4D97-AF65-F5344CB8AC3E}">
        <p14:creationId xmlns:p14="http://schemas.microsoft.com/office/powerpoint/2010/main" val="5698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51B08A9-2124-4C18-A151-4D76CAD53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271145" indent="-271145"/>
            <a:r>
              <a:rPr lang="de-DE" err="1"/>
              <a:t>No</a:t>
            </a:r>
            <a:r>
              <a:rPr lang="de-DE"/>
              <a:t> </a:t>
            </a:r>
            <a:r>
              <a:rPr lang="de-DE" err="1"/>
              <a:t>assumptions</a:t>
            </a:r>
            <a:r>
              <a:rPr lang="de-DE"/>
              <a:t> on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b="1"/>
              <a:t>model-</a:t>
            </a:r>
            <a:r>
              <a:rPr lang="de-DE" b="1" err="1"/>
              <a:t>architecture</a:t>
            </a:r>
            <a:endParaRPr lang="de-DE" b="1">
              <a:cs typeface="Arial"/>
            </a:endParaRPr>
          </a:p>
          <a:p>
            <a:pPr marL="271145" indent="-271145"/>
            <a:r>
              <a:rPr lang="de-DE" err="1"/>
              <a:t>Does</a:t>
            </a:r>
            <a:r>
              <a:rPr lang="de-DE"/>
              <a:t> not </a:t>
            </a:r>
            <a:r>
              <a:rPr lang="de-DE" err="1"/>
              <a:t>expand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b="1" err="1"/>
              <a:t>number</a:t>
            </a:r>
            <a:r>
              <a:rPr lang="de-DE" b="1"/>
              <a:t> </a:t>
            </a:r>
            <a:r>
              <a:rPr lang="de-DE" b="1" err="1"/>
              <a:t>of</a:t>
            </a:r>
            <a:r>
              <a:rPr lang="de-DE" b="1"/>
              <a:t> </a:t>
            </a:r>
            <a:r>
              <a:rPr lang="de-DE" b="1" err="1"/>
              <a:t>learned</a:t>
            </a:r>
            <a:r>
              <a:rPr lang="de-DE" b="1"/>
              <a:t> </a:t>
            </a:r>
            <a:r>
              <a:rPr lang="de-DE" b="1" err="1"/>
              <a:t>parameters</a:t>
            </a:r>
            <a:endParaRPr lang="de-DE" b="1" err="1">
              <a:cs typeface="Arial"/>
            </a:endParaRPr>
          </a:p>
          <a:p>
            <a:pPr marL="271145" indent="-271145"/>
            <a:r>
              <a:rPr lang="de-DE"/>
              <a:t>Can </a:t>
            </a:r>
            <a:r>
              <a:rPr lang="de-DE" err="1"/>
              <a:t>be</a:t>
            </a:r>
            <a:r>
              <a:rPr lang="de-DE"/>
              <a:t> </a:t>
            </a:r>
            <a:r>
              <a:rPr lang="de-DE" err="1"/>
              <a:t>applied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b="1"/>
              <a:t>supervised</a:t>
            </a:r>
            <a:r>
              <a:rPr lang="de-DE"/>
              <a:t> and </a:t>
            </a:r>
            <a:r>
              <a:rPr lang="de-DE" b="1"/>
              <a:t>reinforcement learning</a:t>
            </a:r>
            <a:endParaRPr lang="de-DE" b="1">
              <a:cs typeface="Arial"/>
            </a:endParaRPr>
          </a:p>
          <a:p>
            <a:pPr marL="271145" indent="-271145"/>
            <a:r>
              <a:rPr lang="de-DE" b="1" err="1">
                <a:cs typeface="Arial"/>
              </a:rPr>
              <a:t>Good</a:t>
            </a:r>
            <a:r>
              <a:rPr lang="de-DE" b="1">
                <a:cs typeface="Arial"/>
              </a:rPr>
              <a:t> results:</a:t>
            </a:r>
          </a:p>
          <a:p>
            <a:pPr marL="271145" indent="-271145"/>
            <a:r>
              <a:rPr lang="de-DE" b="1">
                <a:cs typeface="Arial"/>
              </a:rPr>
              <a:t>BUT: </a:t>
            </a:r>
            <a:r>
              <a:rPr lang="de-DE">
                <a:cs typeface="Arial"/>
              </a:rPr>
              <a:t>we want an uncertainty measure</a:t>
            </a:r>
            <a:endParaRPr lang="de-DE" b="1">
              <a:cs typeface="Arial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2D5F3F3-A3BE-419E-8DCA-E5A2286B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December 1, 2021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2CA858-3947-429D-BED7-E86FA940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5332CAE-3107-47C5-8864-0C77BD52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Advantages</a:t>
            </a:r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FE26969A-C89E-49F2-97ED-FD53AC5FB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23" y="3614271"/>
            <a:ext cx="11313347" cy="213182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DC28075-9814-4F7F-9731-2075117CD368}"/>
              </a:ext>
            </a:extLst>
          </p:cNvPr>
          <p:cNvSpPr txBox="1"/>
          <p:nvPr/>
        </p:nvSpPr>
        <p:spPr>
          <a:xfrm>
            <a:off x="2400770" y="5853289"/>
            <a:ext cx="738105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800">
                <a:ea typeface="+mn-lt"/>
                <a:cs typeface="+mn-lt"/>
              </a:rPr>
              <a:t>Model-</a:t>
            </a:r>
            <a:r>
              <a:rPr lang="de-DE" sz="800" err="1">
                <a:ea typeface="+mn-lt"/>
                <a:cs typeface="+mn-lt"/>
              </a:rPr>
              <a:t>Agnostic</a:t>
            </a:r>
            <a:r>
              <a:rPr lang="de-DE" sz="800">
                <a:ea typeface="+mn-lt"/>
                <a:cs typeface="+mn-lt"/>
              </a:rPr>
              <a:t> Meta-Learning </a:t>
            </a:r>
            <a:r>
              <a:rPr lang="de-DE" sz="800" err="1">
                <a:ea typeface="+mn-lt"/>
                <a:cs typeface="+mn-lt"/>
              </a:rPr>
              <a:t>for</a:t>
            </a:r>
            <a:r>
              <a:rPr lang="de-DE" sz="800">
                <a:ea typeface="+mn-lt"/>
                <a:cs typeface="+mn-lt"/>
              </a:rPr>
              <a:t> Fast Adaptation </a:t>
            </a:r>
            <a:r>
              <a:rPr lang="de-DE" sz="800" err="1">
                <a:ea typeface="+mn-lt"/>
                <a:cs typeface="+mn-lt"/>
              </a:rPr>
              <a:t>of</a:t>
            </a:r>
            <a:r>
              <a:rPr lang="de-DE" sz="800">
                <a:ea typeface="+mn-lt"/>
                <a:cs typeface="+mn-lt"/>
              </a:rPr>
              <a:t> Deep Networks, Chelsea Finn and Pieter </a:t>
            </a:r>
            <a:r>
              <a:rPr lang="de-DE" sz="800" err="1">
                <a:ea typeface="+mn-lt"/>
                <a:cs typeface="+mn-lt"/>
              </a:rPr>
              <a:t>Abbeel</a:t>
            </a:r>
            <a:r>
              <a:rPr lang="de-DE" sz="800">
                <a:ea typeface="+mn-lt"/>
                <a:cs typeface="+mn-lt"/>
              </a:rPr>
              <a:t> and Sergey Levine, 2017</a:t>
            </a:r>
            <a:endParaRPr lang="de-DE" sz="800"/>
          </a:p>
        </p:txBody>
      </p:sp>
    </p:spTree>
    <p:extLst>
      <p:ext uri="{BB962C8B-B14F-4D97-AF65-F5344CB8AC3E}">
        <p14:creationId xmlns:p14="http://schemas.microsoft.com/office/powerpoint/2010/main" val="391825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5D695-B0EA-42A8-B634-F574B01B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December 1, 2021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E6442-3B0A-467A-AB31-23582043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18FCCD-11EA-4AAC-8B05-DCC209433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403940" cy="767748"/>
          </a:xfrm>
        </p:spPr>
        <p:txBody>
          <a:bodyPr>
            <a:normAutofit fontScale="90000"/>
          </a:bodyPr>
          <a:lstStyle/>
          <a:p>
            <a:r>
              <a:rPr lang="en-GB" sz="3150">
                <a:cs typeface="Arial"/>
              </a:rPr>
              <a:t>Lightweight Laplace Approximation for Meta-Adaption</a:t>
            </a:r>
            <a:endParaRPr lang="en-GB"/>
          </a:p>
        </p:txBody>
      </p:sp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F68F896B-0F45-4607-953A-7BD192C73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11" y="1456227"/>
            <a:ext cx="8495762" cy="482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4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DB4BB1-B358-4C02-85A2-E76F07B59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December 1, 2021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828AA4-3AA8-488F-9BC3-432BE557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7</a:t>
            </a:fld>
            <a:endParaRPr lang="en-US" noProof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9ED63E15-ED0C-4692-B27C-0FCFAF607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25" y="198562"/>
            <a:ext cx="9331735" cy="615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16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CA6E119E-6F9B-4126-A042-88492F237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28" y="5329885"/>
            <a:ext cx="379958" cy="450104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D750FB2-2843-483A-B301-2C99AAA3F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34426"/>
            <a:ext cx="11125200" cy="2479144"/>
          </a:xfrm>
        </p:spPr>
        <p:txBody>
          <a:bodyPr>
            <a:normAutofit/>
          </a:bodyPr>
          <a:lstStyle/>
          <a:p>
            <a:r>
              <a:rPr lang="de-DE"/>
              <a:t>For </a:t>
            </a:r>
            <a:r>
              <a:rPr lang="de-DE" b="1"/>
              <a:t>classification</a:t>
            </a:r>
            <a:r>
              <a:rPr lang="de-DE"/>
              <a:t> we have</a:t>
            </a:r>
          </a:p>
          <a:p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/>
              <a:t>   for a model     with a softmax layer at the end and a </a:t>
            </a:r>
          </a:p>
          <a:p>
            <a:pPr marL="0" indent="0">
              <a:buNone/>
            </a:pPr>
            <a:r>
              <a:rPr lang="de-DE"/>
              <a:t>   dataset                                  where                   f  or C different classes.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FB7193-D95E-49EF-8205-2E5D6A0FD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December 1, 2021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A9668A-30D9-4091-B1D0-579500D1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A09E893-396C-4375-B61B-6A85016E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How to intepret log propability for regression?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A52EC3F-F921-4325-AFA9-13B42852B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668" y="2792845"/>
            <a:ext cx="379958" cy="450104"/>
          </a:xfrm>
          <a:prstGeom prst="rect">
            <a:avLst/>
          </a:prstGeom>
        </p:spPr>
      </p:pic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62C62B31-EA20-4545-8753-45DFB3C49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439" y="3214668"/>
            <a:ext cx="2983185" cy="56016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8205BA7-DE80-4F31-8F23-09C13C8B6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498" y="3231580"/>
            <a:ext cx="1824788" cy="486610"/>
          </a:xfrm>
          <a:prstGeom prst="rect">
            <a:avLst/>
          </a:prstGeom>
        </p:spPr>
      </p:pic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2906BBAB-DE5B-403C-ADFC-56F4010C5E34}"/>
              </a:ext>
            </a:extLst>
          </p:cNvPr>
          <p:cNvSpPr txBox="1">
            <a:spLocks/>
          </p:cNvSpPr>
          <p:nvPr/>
        </p:nvSpPr>
        <p:spPr>
          <a:xfrm>
            <a:off x="505578" y="4140336"/>
            <a:ext cx="11125200" cy="21894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71448" indent="-271448" algn="l" defTabSz="914347" rtl="0" eaLnBrk="1" latinLnBrk="0" hangingPunct="1">
              <a:lnSpc>
                <a:spcPct val="90000"/>
              </a:lnSpc>
              <a:spcBef>
                <a:spcPts val="480"/>
              </a:spcBef>
              <a:buSzPct val="88000"/>
              <a:buFontTx/>
              <a:buBlip>
                <a:blip r:embed="rId5"/>
              </a:buBlip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27" indent="-271448" algn="l" defTabSz="914347" rtl="0" eaLnBrk="1" latinLnBrk="0" hangingPunct="1">
              <a:lnSpc>
                <a:spcPct val="90000"/>
              </a:lnSpc>
              <a:spcBef>
                <a:spcPts val="480"/>
              </a:spcBef>
              <a:buSzPct val="88000"/>
              <a:buFontTx/>
              <a:buBlip>
                <a:blip r:embed="rId5"/>
              </a:buBlip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2606" indent="-265098" algn="l" defTabSz="898472" rtl="0" eaLnBrk="1" latinLnBrk="0" hangingPunct="1">
              <a:lnSpc>
                <a:spcPct val="90000"/>
              </a:lnSpc>
              <a:spcBef>
                <a:spcPts val="480"/>
              </a:spcBef>
              <a:buSzPct val="88000"/>
              <a:buFontTx/>
              <a:buBlip>
                <a:blip r:embed="rId5"/>
              </a:buBlip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535" indent="-271448" algn="l" defTabSz="914347" rtl="0" eaLnBrk="1" latinLnBrk="0" hangingPunct="1">
              <a:lnSpc>
                <a:spcPct val="90000"/>
              </a:lnSpc>
              <a:spcBef>
                <a:spcPts val="480"/>
              </a:spcBef>
              <a:buSzPct val="88000"/>
              <a:buFontTx/>
              <a:buBlip>
                <a:blip r:embed="rId5"/>
              </a:buBlip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0114" indent="-265098" algn="l" defTabSz="914347" rtl="0" eaLnBrk="1" latinLnBrk="0" hangingPunct="1">
              <a:lnSpc>
                <a:spcPct val="90000"/>
              </a:lnSpc>
              <a:spcBef>
                <a:spcPts val="480"/>
              </a:spcBef>
              <a:buSzPct val="88000"/>
              <a:buFontTx/>
              <a:buBlip>
                <a:blip r:embed="rId5"/>
              </a:buBlip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53" indent="-228587" algn="l" defTabSz="91434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26" indent="-228587" algn="l" defTabSz="91434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0" indent="-228587" algn="l" defTabSz="91434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73" indent="-228587" algn="l" defTabSz="91434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What do we do for </a:t>
            </a:r>
            <a:r>
              <a:rPr lang="de-DE" b="1"/>
              <a:t>regression </a:t>
            </a:r>
            <a:r>
              <a:rPr lang="de-DE"/>
              <a:t>? We estimate a mean and variance vector</a:t>
            </a:r>
          </a:p>
          <a:p>
            <a:pPr marL="0" indent="0">
              <a:buNone/>
            </a:pPr>
            <a:r>
              <a:rPr lang="de-DE" b="1"/>
              <a:t>                                                 </a:t>
            </a:r>
          </a:p>
          <a:p>
            <a:pPr marL="0" indent="0">
              <a:buNone/>
            </a:pPr>
            <a:r>
              <a:rPr lang="de-DE" b="1"/>
              <a:t>  </a:t>
            </a:r>
          </a:p>
          <a:p>
            <a:pPr marL="0" indent="0">
              <a:buNone/>
            </a:pPr>
            <a:r>
              <a:rPr lang="de-DE" b="1"/>
              <a:t>    </a:t>
            </a:r>
            <a:r>
              <a:rPr lang="de-DE"/>
              <a:t>for a model     which which predicts targets             </a:t>
            </a:r>
            <a:endParaRPr lang="de-DE" b="1"/>
          </a:p>
          <a:p>
            <a:pPr marL="0" indent="0">
              <a:buNone/>
            </a:pPr>
            <a:r>
              <a:rPr lang="de-DE" b="1"/>
              <a:t>     </a:t>
            </a:r>
            <a:r>
              <a:rPr lang="de-DE"/>
              <a:t>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0349F11-1DA6-4081-BD26-5F5700C216C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1" b="5620"/>
          <a:stretch/>
        </p:blipFill>
        <p:spPr>
          <a:xfrm>
            <a:off x="963796" y="2037593"/>
            <a:ext cx="9245434" cy="755252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7C99BFEF-E661-426D-8D41-B63FD6F937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838" y="5359001"/>
            <a:ext cx="1071019" cy="392707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73D37BFC-C0F9-49CA-87F0-5A2E79AD7D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1" y="4552305"/>
            <a:ext cx="6671915" cy="84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9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111CEE5-89B6-4710-A147-97FD83498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Instead of point estimate we can also use laplace approximation which is based on second order taylor approximation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798EFB-2845-4086-8829-4F374562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December 1, 2021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9BE130-8574-493C-94BC-B72EF41B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6" name="Titel 4">
            <a:extLst>
              <a:ext uri="{FF2B5EF4-FFF2-40B4-BE49-F238E27FC236}">
                <a16:creationId xmlns:a16="http://schemas.microsoft.com/office/drawing/2014/main" id="{4A3DC453-7D84-40AC-B167-1A6F5B49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8" y="395288"/>
            <a:ext cx="9158287" cy="766762"/>
          </a:xfrm>
        </p:spPr>
        <p:txBody>
          <a:bodyPr/>
          <a:lstStyle/>
          <a:p>
            <a:r>
              <a:rPr lang="de-DE"/>
              <a:t>Laplace Approximation and Curvature Matrix</a:t>
            </a:r>
          </a:p>
        </p:txBody>
      </p:sp>
      <p:pic>
        <p:nvPicPr>
          <p:cNvPr id="26" name="Grafik 25" descr="Ein Bild, das Text enthält.&#10;&#10;Automatisch generierte Beschreibung">
            <a:extLst>
              <a:ext uri="{FF2B5EF4-FFF2-40B4-BE49-F238E27FC236}">
                <a16:creationId xmlns:a16="http://schemas.microsoft.com/office/drawing/2014/main" id="{1A9D0C08-E929-4795-969D-37E1E7F3F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39" y="2870866"/>
            <a:ext cx="9831922" cy="1911763"/>
          </a:xfrm>
          <a:prstGeom prst="rect">
            <a:avLst/>
          </a:prstGeom>
        </p:spPr>
      </p:pic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219EDFA-2763-4A0E-BF19-C371CB8716C7}"/>
              </a:ext>
            </a:extLst>
          </p:cNvPr>
          <p:cNvCxnSpPr>
            <a:cxnSpLocks/>
          </p:cNvCxnSpPr>
          <p:nvPr/>
        </p:nvCxnSpPr>
        <p:spPr>
          <a:xfrm flipH="1" flipV="1">
            <a:off x="7051249" y="4631505"/>
            <a:ext cx="730839" cy="5119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3797B08-3F43-4F0D-842F-AB08A0514FE5}"/>
              </a:ext>
            </a:extLst>
          </p:cNvPr>
          <p:cNvSpPr txBox="1"/>
          <p:nvPr/>
        </p:nvSpPr>
        <p:spPr>
          <a:xfrm>
            <a:off x="7782088" y="5147035"/>
            <a:ext cx="3573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>
                <a:solidFill>
                  <a:srgbClr val="C00000"/>
                </a:solidFill>
              </a:rPr>
              <a:t>We approximate this part by a gaussian with constant variance.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99A9EB8-3AED-48B2-8B39-4FE2AC417ED6}"/>
              </a:ext>
            </a:extLst>
          </p:cNvPr>
          <p:cNvCxnSpPr>
            <a:cxnSpLocks/>
          </p:cNvCxnSpPr>
          <p:nvPr/>
        </p:nvCxnSpPr>
        <p:spPr>
          <a:xfrm flipV="1">
            <a:off x="5107781" y="4656544"/>
            <a:ext cx="821679" cy="5475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8461D9F8-D59F-4CB9-B4F5-757EB4862CA2}"/>
              </a:ext>
            </a:extLst>
          </p:cNvPr>
          <p:cNvSpPr txBox="1"/>
          <p:nvPr/>
        </p:nvSpPr>
        <p:spPr>
          <a:xfrm>
            <a:off x="1457516" y="4549676"/>
            <a:ext cx="4199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>
                <a:solidFill>
                  <a:srgbClr val="C00000"/>
                </a:solidFill>
              </a:rPr>
              <a:t>Hessian for this part is too hard. Why? (The determinant is costly, not the hessian)</a:t>
            </a:r>
          </a:p>
          <a:p>
            <a:r>
              <a:rPr lang="de-DE" b="1">
                <a:solidFill>
                  <a:srgbClr val="C00000"/>
                </a:solidFill>
              </a:rPr>
              <a:t>So they approximate it with the curvature matrix. How?</a:t>
            </a:r>
          </a:p>
        </p:txBody>
      </p:sp>
    </p:spTree>
    <p:extLst>
      <p:ext uri="{BB962C8B-B14F-4D97-AF65-F5344CB8AC3E}">
        <p14:creationId xmlns:p14="http://schemas.microsoft.com/office/powerpoint/2010/main" val="45596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4" grpId="0"/>
    </p:bldLst>
  </p:timing>
</p:sld>
</file>

<file path=ppt/theme/theme1.xml><?xml version="1.0" encoding="utf-8"?>
<a:theme xmlns:a="http://schemas.openxmlformats.org/drawingml/2006/main" name="Folienmaster_Fächer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Folienmaster_Form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3.xml><?xml version="1.0" encoding="utf-8"?>
<a:theme xmlns:a="http://schemas.openxmlformats.org/drawingml/2006/main" name="Folienmaster_Punkte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429</Words>
  <Application>Microsoft Office PowerPoint</Application>
  <PresentationFormat>Breitbild</PresentationFormat>
  <Paragraphs>104</Paragraphs>
  <Slides>15</Slides>
  <Notes>0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Folienmaster_Fächer</vt:lpstr>
      <vt:lpstr>Folienmaster_Form</vt:lpstr>
      <vt:lpstr>Folienmaster_Punkte</vt:lpstr>
      <vt:lpstr>Bayesian Meta-Learning</vt:lpstr>
      <vt:lpstr>Meta Learning</vt:lpstr>
      <vt:lpstr>Model-Agnostic Meta Learning Overview</vt:lpstr>
      <vt:lpstr>PowerPoint-Präsentation</vt:lpstr>
      <vt:lpstr>Advantages</vt:lpstr>
      <vt:lpstr>Lightweight Laplace Approximation for Meta-Adaption</vt:lpstr>
      <vt:lpstr>PowerPoint-Präsentation</vt:lpstr>
      <vt:lpstr>How to intepret log propability for regression?</vt:lpstr>
      <vt:lpstr>Laplace Approximation and Curvature Matrix</vt:lpstr>
      <vt:lpstr>Key Accomplishment</vt:lpstr>
      <vt:lpstr>Probabilistic MAML</vt:lpstr>
      <vt:lpstr>PLATIPUS Idea</vt:lpstr>
      <vt:lpstr>Probabilistic MAML</vt:lpstr>
      <vt:lpstr>Probabilistic MAML</vt:lpstr>
      <vt:lpstr>Implementations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luis Augenstein</cp:lastModifiedBy>
  <cp:revision>1</cp:revision>
  <dcterms:created xsi:type="dcterms:W3CDTF">2017-12-07T14:50:50Z</dcterms:created>
  <dcterms:modified xsi:type="dcterms:W3CDTF">2021-12-01T09:36:14Z</dcterms:modified>
</cp:coreProperties>
</file>