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asistenciaempresa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C9F74-A7D0-4B9E-B37B-D97129787267}"/>
              </a:ext>
            </a:extLst>
          </p:cNvPr>
          <p:cNvSpPr>
            <a:spLocks noGrp="1"/>
          </p:cNvSpPr>
          <p:nvPr>
            <p:ph type="ctrTitle"/>
          </p:nvPr>
        </p:nvSpPr>
        <p:spPr/>
        <p:txBody>
          <a:bodyPr/>
          <a:lstStyle/>
          <a:p>
            <a:r>
              <a:rPr lang="es-MX" dirty="0"/>
              <a:t>SISTEMA WEB DE CONTROL DE ASISTENCIA PARA PEQUEÑAS, MEDIANAS Y GRANDES EMPRESAS</a:t>
            </a:r>
            <a:endParaRPr lang="es-EC" dirty="0"/>
          </a:p>
        </p:txBody>
      </p:sp>
      <p:sp>
        <p:nvSpPr>
          <p:cNvPr id="3" name="Subtítulo 2">
            <a:extLst>
              <a:ext uri="{FF2B5EF4-FFF2-40B4-BE49-F238E27FC236}">
                <a16:creationId xmlns:a16="http://schemas.microsoft.com/office/drawing/2014/main" id="{3859D475-A698-4117-8405-0C12866A646D}"/>
              </a:ext>
            </a:extLst>
          </p:cNvPr>
          <p:cNvSpPr>
            <a:spLocks noGrp="1"/>
          </p:cNvSpPr>
          <p:nvPr>
            <p:ph type="subTitle" idx="1"/>
          </p:nvPr>
        </p:nvSpPr>
        <p:spPr>
          <a:xfrm>
            <a:off x="810001" y="5280846"/>
            <a:ext cx="10572000" cy="888133"/>
          </a:xfrm>
        </p:spPr>
        <p:txBody>
          <a:bodyPr>
            <a:normAutofit/>
          </a:bodyPr>
          <a:lstStyle/>
          <a:p>
            <a:r>
              <a:rPr lang="es-MX" dirty="0"/>
              <a:t>AUTOR: LUIS BONE</a:t>
            </a:r>
          </a:p>
          <a:p>
            <a:r>
              <a:rPr lang="es-EC" dirty="0"/>
              <a:t>CP</a:t>
            </a:r>
          </a:p>
        </p:txBody>
      </p:sp>
    </p:spTree>
    <p:extLst>
      <p:ext uri="{BB962C8B-B14F-4D97-AF65-F5344CB8AC3E}">
        <p14:creationId xmlns:p14="http://schemas.microsoft.com/office/powerpoint/2010/main" val="402258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4B63A-39E8-4A34-924C-7B2DAB4850B6}"/>
              </a:ext>
            </a:extLst>
          </p:cNvPr>
          <p:cNvSpPr>
            <a:spLocks noGrp="1"/>
          </p:cNvSpPr>
          <p:nvPr>
            <p:ph type="title"/>
          </p:nvPr>
        </p:nvSpPr>
        <p:spPr/>
        <p:txBody>
          <a:bodyPr/>
          <a:lstStyle/>
          <a:p>
            <a:r>
              <a:rPr lang="es-MX" dirty="0"/>
              <a:t>Ejemplo Historia de usuario</a:t>
            </a:r>
            <a:endParaRPr lang="es-EC" dirty="0"/>
          </a:p>
        </p:txBody>
      </p:sp>
      <p:pic>
        <p:nvPicPr>
          <p:cNvPr id="5" name="Marcador de contenido 4">
            <a:extLst>
              <a:ext uri="{FF2B5EF4-FFF2-40B4-BE49-F238E27FC236}">
                <a16:creationId xmlns:a16="http://schemas.microsoft.com/office/drawing/2014/main" id="{E7C87C80-1FBB-442E-9B38-7343ADBCBD22}"/>
              </a:ext>
            </a:extLst>
          </p:cNvPr>
          <p:cNvPicPr>
            <a:picLocks noGrp="1" noChangeAspect="1"/>
          </p:cNvPicPr>
          <p:nvPr>
            <p:ph idx="1"/>
          </p:nvPr>
        </p:nvPicPr>
        <p:blipFill>
          <a:blip r:embed="rId2"/>
          <a:stretch>
            <a:fillRect/>
          </a:stretch>
        </p:blipFill>
        <p:spPr>
          <a:xfrm>
            <a:off x="2910627" y="1514162"/>
            <a:ext cx="5151548" cy="5229472"/>
          </a:xfrm>
        </p:spPr>
      </p:pic>
    </p:spTree>
    <p:extLst>
      <p:ext uri="{BB962C8B-B14F-4D97-AF65-F5344CB8AC3E}">
        <p14:creationId xmlns:p14="http://schemas.microsoft.com/office/powerpoint/2010/main" val="228033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EFCCF-3A28-4A41-84A5-6FB2F0540649}"/>
              </a:ext>
            </a:extLst>
          </p:cNvPr>
          <p:cNvSpPr>
            <a:spLocks noGrp="1"/>
          </p:cNvSpPr>
          <p:nvPr>
            <p:ph type="title"/>
          </p:nvPr>
        </p:nvSpPr>
        <p:spPr/>
        <p:txBody>
          <a:bodyPr/>
          <a:lstStyle/>
          <a:p>
            <a:r>
              <a:rPr lang="es-EC" dirty="0"/>
              <a:t>Restricciones</a:t>
            </a:r>
          </a:p>
        </p:txBody>
      </p:sp>
      <p:sp>
        <p:nvSpPr>
          <p:cNvPr id="3" name="Marcador de contenido 2">
            <a:extLst>
              <a:ext uri="{FF2B5EF4-FFF2-40B4-BE49-F238E27FC236}">
                <a16:creationId xmlns:a16="http://schemas.microsoft.com/office/drawing/2014/main" id="{25C24028-1DF0-49E5-A0EC-DB4095BD71CF}"/>
              </a:ext>
            </a:extLst>
          </p:cNvPr>
          <p:cNvSpPr>
            <a:spLocks noGrp="1"/>
          </p:cNvSpPr>
          <p:nvPr>
            <p:ph idx="1"/>
          </p:nvPr>
        </p:nvSpPr>
        <p:spPr/>
        <p:txBody>
          <a:bodyPr/>
          <a:lstStyle/>
          <a:p>
            <a:r>
              <a:rPr lang="es-MX" dirty="0"/>
              <a:t>Las restricciones para el desarrollo del sistema se describen a continuación:</a:t>
            </a:r>
          </a:p>
          <a:p>
            <a:r>
              <a:rPr lang="es-MX" dirty="0"/>
              <a:t>Se utilizará exclusivamente el sistema gestor de base de datos </a:t>
            </a:r>
            <a:r>
              <a:rPr lang="es-MX" dirty="0" err="1"/>
              <a:t>PhpMyAdmin</a:t>
            </a:r>
            <a:r>
              <a:rPr lang="es-MX" dirty="0"/>
              <a:t> debido a que las empresas podrán acceder remotamente, este gestor va a manipular la base de datos </a:t>
            </a:r>
            <a:r>
              <a:rPr lang="es-MX" dirty="0" err="1"/>
              <a:t>MySql</a:t>
            </a:r>
            <a:r>
              <a:rPr lang="es-MX" dirty="0"/>
              <a:t> a través de una interfaz web.</a:t>
            </a:r>
          </a:p>
          <a:p>
            <a:r>
              <a:rPr lang="es-MX" dirty="0"/>
              <a:t>El lenguaje de programación PHP, ya que el sistema web debe funcionar en cualquier hosting sea compartido o dedicado, y el lenguaje más común que se encuentra instalado por defecto es PHP.</a:t>
            </a:r>
          </a:p>
          <a:p>
            <a:endParaRPr lang="es-EC" dirty="0"/>
          </a:p>
        </p:txBody>
      </p:sp>
    </p:spTree>
    <p:extLst>
      <p:ext uri="{BB962C8B-B14F-4D97-AF65-F5344CB8AC3E}">
        <p14:creationId xmlns:p14="http://schemas.microsoft.com/office/powerpoint/2010/main" val="170654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CC4F3-CD09-4C6C-90D1-482BF10F0B9C}"/>
              </a:ext>
            </a:extLst>
          </p:cNvPr>
          <p:cNvSpPr>
            <a:spLocks noGrp="1"/>
          </p:cNvSpPr>
          <p:nvPr>
            <p:ph type="title"/>
          </p:nvPr>
        </p:nvSpPr>
        <p:spPr/>
        <p:txBody>
          <a:bodyPr/>
          <a:lstStyle/>
          <a:p>
            <a:r>
              <a:rPr lang="es-MX" dirty="0"/>
              <a:t>Requisitos funcionales</a:t>
            </a:r>
            <a:endParaRPr lang="es-EC" dirty="0"/>
          </a:p>
        </p:txBody>
      </p:sp>
      <p:sp>
        <p:nvSpPr>
          <p:cNvPr id="3" name="Marcador de contenido 2">
            <a:extLst>
              <a:ext uri="{FF2B5EF4-FFF2-40B4-BE49-F238E27FC236}">
                <a16:creationId xmlns:a16="http://schemas.microsoft.com/office/drawing/2014/main" id="{3960D055-8B9F-4885-95FF-864DCA298551}"/>
              </a:ext>
            </a:extLst>
          </p:cNvPr>
          <p:cNvSpPr>
            <a:spLocks noGrp="1"/>
          </p:cNvSpPr>
          <p:nvPr>
            <p:ph idx="1"/>
          </p:nvPr>
        </p:nvSpPr>
        <p:spPr/>
        <p:txBody>
          <a:bodyPr/>
          <a:lstStyle/>
          <a:p>
            <a:r>
              <a:rPr lang="es-MX" dirty="0"/>
              <a:t>RF01: El sistema validará las credenciales de cada usuario cuando requiera ingresar al sistema mediante una pantalla de Login.</a:t>
            </a:r>
          </a:p>
          <a:p>
            <a:r>
              <a:rPr lang="es-MX" dirty="0"/>
              <a:t>RF02: El sistema estará estructurado por módulos y el usuario que ingrese al sistema solo tendrá el acceso a los diferentes módulos de acuerdo al Rol.</a:t>
            </a:r>
          </a:p>
          <a:p>
            <a:r>
              <a:rPr lang="es-MX" dirty="0"/>
              <a:t>RF03: El sistema tendrá el módulo de asistencia en el cual tendrán acceso todos los usuarios de cualquier Rol y en el cual podrán accionar botones para el registro de fecha, hora de asistencia y un apartado para justificar alguna falta o atraso.</a:t>
            </a:r>
          </a:p>
        </p:txBody>
      </p:sp>
    </p:spTree>
    <p:extLst>
      <p:ext uri="{BB962C8B-B14F-4D97-AF65-F5344CB8AC3E}">
        <p14:creationId xmlns:p14="http://schemas.microsoft.com/office/powerpoint/2010/main" val="52679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095C-0A0B-4ECD-870B-5E231990A391}"/>
              </a:ext>
            </a:extLst>
          </p:cNvPr>
          <p:cNvSpPr>
            <a:spLocks noGrp="1"/>
          </p:cNvSpPr>
          <p:nvPr>
            <p:ph type="title"/>
          </p:nvPr>
        </p:nvSpPr>
        <p:spPr/>
        <p:txBody>
          <a:bodyPr/>
          <a:lstStyle/>
          <a:p>
            <a:r>
              <a:rPr lang="es-MX" dirty="0"/>
              <a:t>Requerimientos no funcionales</a:t>
            </a:r>
            <a:endParaRPr lang="es-EC" dirty="0"/>
          </a:p>
        </p:txBody>
      </p:sp>
      <p:sp>
        <p:nvSpPr>
          <p:cNvPr id="3" name="Marcador de contenido 2">
            <a:extLst>
              <a:ext uri="{FF2B5EF4-FFF2-40B4-BE49-F238E27FC236}">
                <a16:creationId xmlns:a16="http://schemas.microsoft.com/office/drawing/2014/main" id="{3511E108-3D14-4598-9937-825A9A21D630}"/>
              </a:ext>
            </a:extLst>
          </p:cNvPr>
          <p:cNvSpPr>
            <a:spLocks noGrp="1"/>
          </p:cNvSpPr>
          <p:nvPr>
            <p:ph idx="1"/>
          </p:nvPr>
        </p:nvSpPr>
        <p:spPr/>
        <p:txBody>
          <a:bodyPr/>
          <a:lstStyle/>
          <a:p>
            <a:r>
              <a:rPr lang="es-MX" dirty="0"/>
              <a:t>Eficiencia.</a:t>
            </a:r>
          </a:p>
          <a:p>
            <a:pPr lvl="1"/>
            <a:r>
              <a:rPr lang="es-MX" dirty="0"/>
              <a:t>RNF01: Toda funcionalidad del sistema y cada transacción de negocio debe responder al usuario en menos de 3 segundos.</a:t>
            </a:r>
          </a:p>
          <a:p>
            <a:r>
              <a:rPr lang="es-MX" dirty="0"/>
              <a:t>Seguridad lógica y de datos.</a:t>
            </a:r>
          </a:p>
          <a:p>
            <a:pPr lvl="1"/>
            <a:r>
              <a:rPr lang="es-MX" dirty="0"/>
              <a:t>RNF04: Los permisos de acceso al sistema podrán ser cambiados únicamente por el administrador del sistema.</a:t>
            </a:r>
          </a:p>
          <a:p>
            <a:r>
              <a:rPr lang="es-MX" dirty="0"/>
              <a:t>Usabilidad.</a:t>
            </a:r>
          </a:p>
          <a:p>
            <a:pPr lvl="1"/>
            <a:r>
              <a:rPr lang="es-MX" dirty="0"/>
              <a:t>RNF07: La interfaz de usuario debe ser amigable e intuitiva</a:t>
            </a:r>
          </a:p>
          <a:p>
            <a:endParaRPr lang="es-EC" dirty="0"/>
          </a:p>
        </p:txBody>
      </p:sp>
    </p:spTree>
    <p:extLst>
      <p:ext uri="{BB962C8B-B14F-4D97-AF65-F5344CB8AC3E}">
        <p14:creationId xmlns:p14="http://schemas.microsoft.com/office/powerpoint/2010/main" val="403967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40E6-918C-421B-801F-E7184C637C13}"/>
              </a:ext>
            </a:extLst>
          </p:cNvPr>
          <p:cNvSpPr>
            <a:spLocks noGrp="1"/>
          </p:cNvSpPr>
          <p:nvPr>
            <p:ph type="title"/>
          </p:nvPr>
        </p:nvSpPr>
        <p:spPr/>
        <p:txBody>
          <a:bodyPr/>
          <a:lstStyle/>
          <a:p>
            <a:r>
              <a:rPr lang="es-EC" dirty="0"/>
              <a:t>Diagrama de la arquitectura del sistema</a:t>
            </a:r>
          </a:p>
        </p:txBody>
      </p:sp>
      <p:pic>
        <p:nvPicPr>
          <p:cNvPr id="4" name="Marcador de contenido 3">
            <a:extLst>
              <a:ext uri="{FF2B5EF4-FFF2-40B4-BE49-F238E27FC236}">
                <a16:creationId xmlns:a16="http://schemas.microsoft.com/office/drawing/2014/main" id="{E2BC3901-5FD8-4D9B-9F4A-4BF0BF567F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9870" y="2222500"/>
            <a:ext cx="4845560" cy="4010875"/>
          </a:xfrm>
          <a:prstGeom prst="rect">
            <a:avLst/>
          </a:prstGeom>
          <a:noFill/>
          <a:ln>
            <a:noFill/>
          </a:ln>
        </p:spPr>
      </p:pic>
    </p:spTree>
    <p:extLst>
      <p:ext uri="{BB962C8B-B14F-4D97-AF65-F5344CB8AC3E}">
        <p14:creationId xmlns:p14="http://schemas.microsoft.com/office/powerpoint/2010/main" val="24655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8E4D1-AB79-4A11-84A5-E500EC84B9C6}"/>
              </a:ext>
            </a:extLst>
          </p:cNvPr>
          <p:cNvSpPr>
            <a:spLocks noGrp="1"/>
          </p:cNvSpPr>
          <p:nvPr>
            <p:ph type="title"/>
          </p:nvPr>
        </p:nvSpPr>
        <p:spPr/>
        <p:txBody>
          <a:bodyPr/>
          <a:lstStyle/>
          <a:p>
            <a:r>
              <a:rPr lang="es-EC" dirty="0"/>
              <a:t>CONCLUSIONES </a:t>
            </a:r>
          </a:p>
        </p:txBody>
      </p:sp>
      <p:sp>
        <p:nvSpPr>
          <p:cNvPr id="6" name="Marcador de contenido 5">
            <a:extLst>
              <a:ext uri="{FF2B5EF4-FFF2-40B4-BE49-F238E27FC236}">
                <a16:creationId xmlns:a16="http://schemas.microsoft.com/office/drawing/2014/main" id="{95352301-38CB-4B23-840C-452F03C5BF9F}"/>
              </a:ext>
            </a:extLst>
          </p:cNvPr>
          <p:cNvSpPr>
            <a:spLocks noGrp="1"/>
          </p:cNvSpPr>
          <p:nvPr>
            <p:ph idx="1"/>
          </p:nvPr>
        </p:nvSpPr>
        <p:spPr>
          <a:xfrm>
            <a:off x="810000" y="2222287"/>
            <a:ext cx="10563286" cy="4075482"/>
          </a:xfrm>
        </p:spPr>
        <p:txBody>
          <a:bodyPr>
            <a:normAutofit fontScale="85000" lnSpcReduction="10000"/>
          </a:bodyPr>
          <a:lstStyle/>
          <a:p>
            <a:r>
              <a:rPr lang="es-MX" dirty="0"/>
              <a:t>La implementación del sistema permite resolver el problema que existía al momento de realizar el registro de asistencia, llevando un registro digital de la información de manera cronológica, es decir, de manera ordenada, automatizando el proceso registrando fecha, horas de ingreso, salida, y justificaciones.</a:t>
            </a:r>
          </a:p>
          <a:p>
            <a:r>
              <a:rPr lang="es-MX" dirty="0"/>
              <a:t>La información obtenida junto con la respectiva recopilación de documentos, permitieron identificar las entidades y relaciones que existen dentro del proceso de registro de asistencia, para posteriormente lograr realizar el modelado de la base de datos, reemplazando así los archivadores físicos por almacenamiento digital.</a:t>
            </a:r>
          </a:p>
          <a:p>
            <a:r>
              <a:rPr lang="es-MX" dirty="0"/>
              <a:t>Se determinó que la metodología de desarrollo a aplicar sería Scrum y de acuerdo a la implementación tecnológica, se estableció que la arquitectura del sistema sería Cliente - Servidor, desarrollando a partir de esto un sistema web con interfaces gráficas simples y fáciles de interpretar para el usuario.</a:t>
            </a:r>
          </a:p>
          <a:p>
            <a:r>
              <a:rPr lang="es-MX" dirty="0"/>
              <a:t>Se validó la funcionalidad de cada módulo del sistema tras realizar las pruebas conjuntamente con el usuario, determinando el cumplimiento de los requerimientos funcionales planteados.</a:t>
            </a:r>
          </a:p>
          <a:p>
            <a:r>
              <a:rPr lang="es-MX" dirty="0"/>
              <a:t>A través de las pruebas de carga y estrés se pudo comprobar que cada transacción en el sistema se ejecuta en un rango de tiempo de 0 a 3 segundos, y que además el sistema tiene un comportamiento adecuado para una concurrencia de 10 a 300 usuarios, sin que esto afecte su rendimiento</a:t>
            </a:r>
          </a:p>
        </p:txBody>
      </p:sp>
    </p:spTree>
    <p:extLst>
      <p:ext uri="{BB962C8B-B14F-4D97-AF65-F5344CB8AC3E}">
        <p14:creationId xmlns:p14="http://schemas.microsoft.com/office/powerpoint/2010/main" val="173701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9325B-BFA8-4E66-9B02-CD4397B937B7}"/>
              </a:ext>
            </a:extLst>
          </p:cNvPr>
          <p:cNvSpPr>
            <a:spLocks noGrp="1"/>
          </p:cNvSpPr>
          <p:nvPr>
            <p:ph type="title"/>
          </p:nvPr>
        </p:nvSpPr>
        <p:spPr/>
        <p:txBody>
          <a:bodyPr/>
          <a:lstStyle/>
          <a:p>
            <a:r>
              <a:rPr lang="es-EC" dirty="0"/>
              <a:t>RECOMENDACIONES</a:t>
            </a:r>
          </a:p>
        </p:txBody>
      </p:sp>
      <p:sp>
        <p:nvSpPr>
          <p:cNvPr id="3" name="Marcador de contenido 2">
            <a:extLst>
              <a:ext uri="{FF2B5EF4-FFF2-40B4-BE49-F238E27FC236}">
                <a16:creationId xmlns:a16="http://schemas.microsoft.com/office/drawing/2014/main" id="{34BC0A24-2234-4431-8B50-1EE427DE76B9}"/>
              </a:ext>
            </a:extLst>
          </p:cNvPr>
          <p:cNvSpPr>
            <a:spLocks noGrp="1"/>
          </p:cNvSpPr>
          <p:nvPr>
            <p:ph idx="1"/>
          </p:nvPr>
        </p:nvSpPr>
        <p:spPr>
          <a:xfrm>
            <a:off x="818712" y="2222287"/>
            <a:ext cx="10554574" cy="3830783"/>
          </a:xfrm>
        </p:spPr>
        <p:txBody>
          <a:bodyPr/>
          <a:lstStyle/>
          <a:p>
            <a:r>
              <a:rPr lang="es-MX" dirty="0"/>
              <a:t>Se recomienda realizar respaldos de la base de datos periódicamente y resguardar dicha información en un equipo diferente al servidor o en medios de almacenamiento externos, con el fin de prevenir pérdida de datos ante algún posible inconveniente.</a:t>
            </a:r>
          </a:p>
          <a:p>
            <a:r>
              <a:rPr lang="es-MX" dirty="0"/>
              <a:t>Se recomienda tomar en cuenta los requerimientos mínimos de hardware y software de los equipos clientes antes de ejecutar el software, con el fin de asegurar el buen funcionamiento y buen rendimiento del producto final.</a:t>
            </a:r>
          </a:p>
          <a:p>
            <a:r>
              <a:rPr lang="es-MX" dirty="0"/>
              <a:t>Se recomienda trabajar en proyectos que puedan complementar a las funciones del sistema, debido a que el sistema es modular y tiene la facilidad de integrar otros módulos o realizar cambios en los existentes</a:t>
            </a:r>
          </a:p>
        </p:txBody>
      </p:sp>
    </p:spTree>
    <p:extLst>
      <p:ext uri="{BB962C8B-B14F-4D97-AF65-F5344CB8AC3E}">
        <p14:creationId xmlns:p14="http://schemas.microsoft.com/office/powerpoint/2010/main" val="2233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FE2D9-94F5-4232-95F1-6FCDCF7013D7}"/>
              </a:ext>
            </a:extLst>
          </p:cNvPr>
          <p:cNvSpPr>
            <a:spLocks noGrp="1"/>
          </p:cNvSpPr>
          <p:nvPr>
            <p:ph type="title"/>
          </p:nvPr>
        </p:nvSpPr>
        <p:spPr/>
        <p:txBody>
          <a:bodyPr/>
          <a:lstStyle/>
          <a:p>
            <a:r>
              <a:rPr lang="es-MX" dirty="0"/>
              <a:t>Link del sistema web</a:t>
            </a:r>
            <a:endParaRPr lang="es-EC" dirty="0"/>
          </a:p>
        </p:txBody>
      </p:sp>
      <p:sp>
        <p:nvSpPr>
          <p:cNvPr id="3" name="Marcador de contenido 2">
            <a:extLst>
              <a:ext uri="{FF2B5EF4-FFF2-40B4-BE49-F238E27FC236}">
                <a16:creationId xmlns:a16="http://schemas.microsoft.com/office/drawing/2014/main" id="{A2C04D96-0148-4F7E-B079-230F0828F051}"/>
              </a:ext>
            </a:extLst>
          </p:cNvPr>
          <p:cNvSpPr>
            <a:spLocks noGrp="1"/>
          </p:cNvSpPr>
          <p:nvPr>
            <p:ph idx="1"/>
          </p:nvPr>
        </p:nvSpPr>
        <p:spPr>
          <a:xfrm>
            <a:off x="818712" y="2222288"/>
            <a:ext cx="8389682" cy="3521690"/>
          </a:xfrm>
        </p:spPr>
        <p:txBody>
          <a:bodyPr>
            <a:normAutofit/>
          </a:bodyPr>
          <a:lstStyle/>
          <a:p>
            <a:r>
              <a:rPr lang="es-EC" sz="3200" dirty="0">
                <a:hlinkClick r:id="rId2"/>
              </a:rPr>
              <a:t>http://localhost/asistenciaempresarial</a:t>
            </a:r>
            <a:r>
              <a:rPr lang="es-EC" sz="3200" dirty="0"/>
              <a:t> </a:t>
            </a:r>
          </a:p>
        </p:txBody>
      </p:sp>
    </p:spTree>
    <p:extLst>
      <p:ext uri="{BB962C8B-B14F-4D97-AF65-F5344CB8AC3E}">
        <p14:creationId xmlns:p14="http://schemas.microsoft.com/office/powerpoint/2010/main" val="64957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F76DC-2E38-47C5-8A75-2C535D32ED2D}"/>
              </a:ext>
            </a:extLst>
          </p:cNvPr>
          <p:cNvSpPr>
            <a:spLocks noGrp="1"/>
          </p:cNvSpPr>
          <p:nvPr>
            <p:ph type="title"/>
          </p:nvPr>
        </p:nvSpPr>
        <p:spPr/>
        <p:txBody>
          <a:bodyPr/>
          <a:lstStyle/>
          <a:p>
            <a:r>
              <a:rPr lang="es-MX" dirty="0"/>
              <a:t>Antecedentes de la situación objeto de estudio </a:t>
            </a:r>
            <a:endParaRPr lang="es-EC" dirty="0"/>
          </a:p>
        </p:txBody>
      </p:sp>
      <p:sp>
        <p:nvSpPr>
          <p:cNvPr id="3" name="Marcador de contenido 2">
            <a:extLst>
              <a:ext uri="{FF2B5EF4-FFF2-40B4-BE49-F238E27FC236}">
                <a16:creationId xmlns:a16="http://schemas.microsoft.com/office/drawing/2014/main" id="{D1381C42-38E1-4466-AAD8-5734F073C61F}"/>
              </a:ext>
            </a:extLst>
          </p:cNvPr>
          <p:cNvSpPr>
            <a:spLocks noGrp="1"/>
          </p:cNvSpPr>
          <p:nvPr>
            <p:ph idx="1"/>
          </p:nvPr>
        </p:nvSpPr>
        <p:spPr/>
        <p:txBody>
          <a:bodyPr/>
          <a:lstStyle/>
          <a:p>
            <a:r>
              <a:rPr lang="es-MX" dirty="0"/>
              <a:t>Las pequeñas, medianas y grandes empresas están ubicadas en diferentes partes del mundo y se dedican a diferentes actividades como la informática, el desarrollo web, soporte de infraestructura, </a:t>
            </a:r>
            <a:r>
              <a:rPr lang="es-MX" dirty="0" err="1"/>
              <a:t>call</a:t>
            </a:r>
            <a:r>
              <a:rPr lang="es-MX" dirty="0"/>
              <a:t> center, control de calidad de software, ventas y todas aquellas tienen algo en común que se ha generado con la pandemia del COVID-19, es la modalidad teletrabajo.</a:t>
            </a:r>
          </a:p>
          <a:p>
            <a:r>
              <a:rPr lang="es-MX" dirty="0"/>
              <a:t>Para poder llevar a cabo sus actividades, los empleados tienen que realizar su jornada laboral remotamente desde una computadora con acceso a internet todo el tiempo y sin la necesidad de ir a una oficina física.</a:t>
            </a:r>
          </a:p>
        </p:txBody>
      </p:sp>
    </p:spTree>
    <p:extLst>
      <p:ext uri="{BB962C8B-B14F-4D97-AF65-F5344CB8AC3E}">
        <p14:creationId xmlns:p14="http://schemas.microsoft.com/office/powerpoint/2010/main" val="60392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3EEF2-68E0-4547-ADC8-D6DA3EB2C780}"/>
              </a:ext>
            </a:extLst>
          </p:cNvPr>
          <p:cNvSpPr>
            <a:spLocks noGrp="1"/>
          </p:cNvSpPr>
          <p:nvPr>
            <p:ph type="title"/>
          </p:nvPr>
        </p:nvSpPr>
        <p:spPr/>
        <p:txBody>
          <a:bodyPr/>
          <a:lstStyle/>
          <a:p>
            <a:r>
              <a:rPr lang="es-EC" dirty="0"/>
              <a:t>Planteamiento del problema </a:t>
            </a:r>
          </a:p>
        </p:txBody>
      </p:sp>
      <p:sp>
        <p:nvSpPr>
          <p:cNvPr id="3" name="Marcador de contenido 2">
            <a:extLst>
              <a:ext uri="{FF2B5EF4-FFF2-40B4-BE49-F238E27FC236}">
                <a16:creationId xmlns:a16="http://schemas.microsoft.com/office/drawing/2014/main" id="{D33D9E7F-8D7C-4DF4-911D-BDB6D9F2ACA4}"/>
              </a:ext>
            </a:extLst>
          </p:cNvPr>
          <p:cNvSpPr>
            <a:spLocks noGrp="1"/>
          </p:cNvSpPr>
          <p:nvPr>
            <p:ph idx="1"/>
          </p:nvPr>
        </p:nvSpPr>
        <p:spPr>
          <a:xfrm>
            <a:off x="818712" y="2222287"/>
            <a:ext cx="10571998" cy="3740631"/>
          </a:xfrm>
        </p:spPr>
        <p:txBody>
          <a:bodyPr/>
          <a:lstStyle/>
          <a:p>
            <a:r>
              <a:rPr lang="es-MX" dirty="0"/>
              <a:t>Actualmente las pequeñas, medianas y grandes empresas tienen implementado el control de asistencia de forma manual y algunos ni lo tienen, especialmente los que tienen modalidad teletrabajo, llevar el control de la asistencia en aquellas empresas se dificulta por lo que implementar un sistema web que ayude a supervisar el cumplimiento de la jornada laboral o indicar un proceso de análisis de una determinada persona cuando incurre en atrasos o faltas injustificadas, ayudaría a las áreas que controlan este tema y con esto ellos puedan tomar decisiones de acuerdo a las políticas de cada empresa.</a:t>
            </a:r>
            <a:endParaRPr lang="es-EC" dirty="0"/>
          </a:p>
        </p:txBody>
      </p:sp>
    </p:spTree>
    <p:extLst>
      <p:ext uri="{BB962C8B-B14F-4D97-AF65-F5344CB8AC3E}">
        <p14:creationId xmlns:p14="http://schemas.microsoft.com/office/powerpoint/2010/main" val="397450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AF589-FAFC-48F1-93C7-D450E36EA877}"/>
              </a:ext>
            </a:extLst>
          </p:cNvPr>
          <p:cNvSpPr>
            <a:spLocks noGrp="1"/>
          </p:cNvSpPr>
          <p:nvPr>
            <p:ph type="title"/>
          </p:nvPr>
        </p:nvSpPr>
        <p:spPr/>
        <p:txBody>
          <a:bodyPr/>
          <a:lstStyle/>
          <a:p>
            <a:r>
              <a:rPr lang="es-EC" dirty="0"/>
              <a:t>Justificación </a:t>
            </a:r>
          </a:p>
        </p:txBody>
      </p:sp>
      <p:sp>
        <p:nvSpPr>
          <p:cNvPr id="3" name="Marcador de contenido 2">
            <a:extLst>
              <a:ext uri="{FF2B5EF4-FFF2-40B4-BE49-F238E27FC236}">
                <a16:creationId xmlns:a16="http://schemas.microsoft.com/office/drawing/2014/main" id="{60A30F61-5E5E-4BDF-A815-3240C5D8FA9F}"/>
              </a:ext>
            </a:extLst>
          </p:cNvPr>
          <p:cNvSpPr>
            <a:spLocks noGrp="1"/>
          </p:cNvSpPr>
          <p:nvPr>
            <p:ph idx="1"/>
          </p:nvPr>
        </p:nvSpPr>
        <p:spPr/>
        <p:txBody>
          <a:bodyPr/>
          <a:lstStyle/>
          <a:p>
            <a:r>
              <a:rPr lang="es-MX" dirty="0"/>
              <a:t>Por lo planteado anteriormente, es que en la presente investigación se desarrolla un sistema de entorno web con nuevas potencialidades, para facilitar la gestión de la información concerniente a la asistencia del personal en cualquier empresa, permitiendo una mayor consistencia y seguridad de la información almacenada, facilitando el manejo y el rápido acceso a la misma.</a:t>
            </a:r>
            <a:endParaRPr lang="es-EC" dirty="0"/>
          </a:p>
        </p:txBody>
      </p:sp>
    </p:spTree>
    <p:extLst>
      <p:ext uri="{BB962C8B-B14F-4D97-AF65-F5344CB8AC3E}">
        <p14:creationId xmlns:p14="http://schemas.microsoft.com/office/powerpoint/2010/main" val="22467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DCA2D-DAE5-485F-8DFC-53631760CD32}"/>
              </a:ext>
            </a:extLst>
          </p:cNvPr>
          <p:cNvSpPr>
            <a:spLocks noGrp="1"/>
          </p:cNvSpPr>
          <p:nvPr>
            <p:ph type="title"/>
          </p:nvPr>
        </p:nvSpPr>
        <p:spPr/>
        <p:txBody>
          <a:bodyPr/>
          <a:lstStyle/>
          <a:p>
            <a:r>
              <a:rPr lang="es-EC" dirty="0"/>
              <a:t>Objetivos</a:t>
            </a:r>
          </a:p>
        </p:txBody>
      </p:sp>
      <p:sp>
        <p:nvSpPr>
          <p:cNvPr id="3" name="Marcador de contenido 2">
            <a:extLst>
              <a:ext uri="{FF2B5EF4-FFF2-40B4-BE49-F238E27FC236}">
                <a16:creationId xmlns:a16="http://schemas.microsoft.com/office/drawing/2014/main" id="{7EFAC9EB-48DC-42AA-B939-B9465C730969}"/>
              </a:ext>
            </a:extLst>
          </p:cNvPr>
          <p:cNvSpPr>
            <a:spLocks noGrp="1"/>
          </p:cNvSpPr>
          <p:nvPr>
            <p:ph idx="1"/>
          </p:nvPr>
        </p:nvSpPr>
        <p:spPr/>
        <p:txBody>
          <a:bodyPr/>
          <a:lstStyle/>
          <a:p>
            <a:r>
              <a:rPr lang="es-MX" dirty="0"/>
              <a:t>General </a:t>
            </a:r>
          </a:p>
          <a:p>
            <a:pPr lvl="1"/>
            <a:r>
              <a:rPr lang="es-MX" dirty="0"/>
              <a:t>Desarrollar un sistema web de Control de Asistencia.</a:t>
            </a:r>
          </a:p>
          <a:p>
            <a:r>
              <a:rPr lang="es-MX" dirty="0"/>
              <a:t>Objetivos específicos </a:t>
            </a:r>
          </a:p>
          <a:p>
            <a:pPr lvl="1"/>
            <a:r>
              <a:rPr lang="es-MX" dirty="0"/>
              <a:t>•	Realizar diagramas de caso de uso del flujo del sistema</a:t>
            </a:r>
          </a:p>
          <a:p>
            <a:pPr lvl="1"/>
            <a:r>
              <a:rPr lang="es-MX" dirty="0"/>
              <a:t>•	Realizar diagrama de base de datos</a:t>
            </a:r>
          </a:p>
          <a:p>
            <a:pPr lvl="1"/>
            <a:r>
              <a:rPr lang="es-MX" dirty="0"/>
              <a:t>•	Realizar la interfaz del </a:t>
            </a:r>
            <a:r>
              <a:rPr lang="es-MX" dirty="0" err="1"/>
              <a:t>frontend</a:t>
            </a:r>
            <a:endParaRPr lang="es-MX" dirty="0"/>
          </a:p>
          <a:p>
            <a:pPr lvl="1"/>
            <a:r>
              <a:rPr lang="es-MX" dirty="0"/>
              <a:t>•	Realizar el </a:t>
            </a:r>
            <a:r>
              <a:rPr lang="es-MX" dirty="0" err="1"/>
              <a:t>backend</a:t>
            </a:r>
            <a:r>
              <a:rPr lang="es-MX" dirty="0"/>
              <a:t> y la lógica que conlleva el sistema</a:t>
            </a:r>
          </a:p>
          <a:p>
            <a:pPr lvl="1"/>
            <a:r>
              <a:rPr lang="es-MX" dirty="0"/>
              <a:t>•	Realizar pruebas funcionales </a:t>
            </a:r>
          </a:p>
          <a:p>
            <a:endParaRPr lang="es-EC" dirty="0"/>
          </a:p>
        </p:txBody>
      </p:sp>
    </p:spTree>
    <p:extLst>
      <p:ext uri="{BB962C8B-B14F-4D97-AF65-F5344CB8AC3E}">
        <p14:creationId xmlns:p14="http://schemas.microsoft.com/office/powerpoint/2010/main" val="417489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99D85-BDB5-4373-85E3-20FA6DC62B94}"/>
              </a:ext>
            </a:extLst>
          </p:cNvPr>
          <p:cNvSpPr>
            <a:spLocks noGrp="1"/>
          </p:cNvSpPr>
          <p:nvPr>
            <p:ph type="title"/>
          </p:nvPr>
        </p:nvSpPr>
        <p:spPr/>
        <p:txBody>
          <a:bodyPr/>
          <a:lstStyle/>
          <a:p>
            <a:r>
              <a:rPr lang="es-EC" dirty="0"/>
              <a:t>Alcance</a:t>
            </a:r>
          </a:p>
        </p:txBody>
      </p:sp>
      <p:sp>
        <p:nvSpPr>
          <p:cNvPr id="3" name="Marcador de contenido 2">
            <a:extLst>
              <a:ext uri="{FF2B5EF4-FFF2-40B4-BE49-F238E27FC236}">
                <a16:creationId xmlns:a16="http://schemas.microsoft.com/office/drawing/2014/main" id="{A93AC2A0-8CD4-4E34-89E9-48F86BE8DCF2}"/>
              </a:ext>
            </a:extLst>
          </p:cNvPr>
          <p:cNvSpPr>
            <a:spLocks noGrp="1"/>
          </p:cNvSpPr>
          <p:nvPr>
            <p:ph idx="1"/>
          </p:nvPr>
        </p:nvSpPr>
        <p:spPr>
          <a:xfrm>
            <a:off x="810000" y="2351075"/>
            <a:ext cx="10742221" cy="4188525"/>
          </a:xfrm>
        </p:spPr>
        <p:txBody>
          <a:bodyPr>
            <a:normAutofit/>
          </a:bodyPr>
          <a:lstStyle/>
          <a:p>
            <a:r>
              <a:rPr lang="es-MX" dirty="0"/>
              <a:t>El sistema de web de control de asistencia constará de varios módulos como son los siguientes:</a:t>
            </a:r>
          </a:p>
          <a:p>
            <a:pPr lvl="1"/>
            <a:r>
              <a:rPr lang="es-MX" dirty="0"/>
              <a:t>•	Login, restringirá el acceso a personal no autorizado y filtrar el perfil para acceder a los distintos módulos.</a:t>
            </a:r>
          </a:p>
          <a:p>
            <a:pPr lvl="1"/>
            <a:r>
              <a:rPr lang="es-MX" dirty="0"/>
              <a:t>•	Registro de asistencia y justificación, permitirá el registro de la hora de ingreso y salida de la jornada laboral, también podrán justificar alguna falta en caso de necesidad, tendrá acceso a cualquier perfil.</a:t>
            </a:r>
          </a:p>
          <a:p>
            <a:pPr lvl="1"/>
            <a:r>
              <a:rPr lang="es-MX" dirty="0"/>
              <a:t>•	Control de usuarios, permitirá asignar perfil, agregar, editar y modificar usuario, y solo podrá tener acceso el perfil administrador.</a:t>
            </a:r>
          </a:p>
          <a:p>
            <a:pPr lvl="1"/>
            <a:r>
              <a:rPr lang="es-MX" dirty="0"/>
              <a:t>•	Historial de asistencia, permitirá visualizar todos los registros de asistencias y justificaciones de todos los empleados y sólo podrá tener acceso el perfil administrador.</a:t>
            </a:r>
          </a:p>
          <a:p>
            <a:r>
              <a:rPr lang="es-MX" dirty="0"/>
              <a:t>El sistema web será adaptable a cualquier tipo de servidor dedicado o compartido para estar disponible en una nube. </a:t>
            </a:r>
          </a:p>
          <a:p>
            <a:endParaRPr lang="es-EC" dirty="0"/>
          </a:p>
        </p:txBody>
      </p:sp>
    </p:spTree>
    <p:extLst>
      <p:ext uri="{BB962C8B-B14F-4D97-AF65-F5344CB8AC3E}">
        <p14:creationId xmlns:p14="http://schemas.microsoft.com/office/powerpoint/2010/main" val="416213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E4B88-44CF-466D-A625-2E852A1E745B}"/>
              </a:ext>
            </a:extLst>
          </p:cNvPr>
          <p:cNvSpPr>
            <a:spLocks noGrp="1"/>
          </p:cNvSpPr>
          <p:nvPr>
            <p:ph type="title"/>
          </p:nvPr>
        </p:nvSpPr>
        <p:spPr/>
        <p:txBody>
          <a:bodyPr/>
          <a:lstStyle/>
          <a:p>
            <a:r>
              <a:rPr lang="es-EC" dirty="0"/>
              <a:t>Proceso actual, no automatizado</a:t>
            </a:r>
          </a:p>
        </p:txBody>
      </p:sp>
      <p:pic>
        <p:nvPicPr>
          <p:cNvPr id="4" name="Marcador de contenido 3">
            <a:extLst>
              <a:ext uri="{FF2B5EF4-FFF2-40B4-BE49-F238E27FC236}">
                <a16:creationId xmlns:a16="http://schemas.microsoft.com/office/drawing/2014/main" id="{5294F1D8-D2D2-42E5-ADB7-7D949D76990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110" y="2274094"/>
            <a:ext cx="6053070" cy="4036554"/>
          </a:xfrm>
          <a:prstGeom prst="rect">
            <a:avLst/>
          </a:prstGeom>
          <a:noFill/>
          <a:ln>
            <a:noFill/>
          </a:ln>
        </p:spPr>
      </p:pic>
    </p:spTree>
    <p:extLst>
      <p:ext uri="{BB962C8B-B14F-4D97-AF65-F5344CB8AC3E}">
        <p14:creationId xmlns:p14="http://schemas.microsoft.com/office/powerpoint/2010/main" val="378305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00624-B42E-401B-B694-24ECB7ED7C8F}"/>
              </a:ext>
            </a:extLst>
          </p:cNvPr>
          <p:cNvSpPr>
            <a:spLocks noGrp="1"/>
          </p:cNvSpPr>
          <p:nvPr>
            <p:ph type="title"/>
          </p:nvPr>
        </p:nvSpPr>
        <p:spPr/>
        <p:txBody>
          <a:bodyPr/>
          <a:lstStyle/>
          <a:p>
            <a:r>
              <a:rPr lang="es-EC" dirty="0"/>
              <a:t>Diagrama del proceso automatizado</a:t>
            </a:r>
          </a:p>
        </p:txBody>
      </p:sp>
      <p:pic>
        <p:nvPicPr>
          <p:cNvPr id="4" name="Marcador de contenido 3">
            <a:extLst>
              <a:ext uri="{FF2B5EF4-FFF2-40B4-BE49-F238E27FC236}">
                <a16:creationId xmlns:a16="http://schemas.microsoft.com/office/drawing/2014/main" id="{1BF60080-2480-4DD4-A729-8829752AFDD5}"/>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17565"/>
          <a:stretch/>
        </p:blipFill>
        <p:spPr bwMode="auto">
          <a:xfrm>
            <a:off x="1674253" y="2309784"/>
            <a:ext cx="7959143" cy="4206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868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3362F-6079-4CAC-A764-F0DFCD7B327E}"/>
              </a:ext>
            </a:extLst>
          </p:cNvPr>
          <p:cNvSpPr>
            <a:spLocks noGrp="1"/>
          </p:cNvSpPr>
          <p:nvPr>
            <p:ph type="title"/>
          </p:nvPr>
        </p:nvSpPr>
        <p:spPr/>
        <p:txBody>
          <a:bodyPr/>
          <a:lstStyle/>
          <a:p>
            <a:r>
              <a:rPr lang="es-MX" dirty="0"/>
              <a:t>Metodología</a:t>
            </a:r>
            <a:endParaRPr lang="es-EC" dirty="0"/>
          </a:p>
        </p:txBody>
      </p:sp>
      <p:sp>
        <p:nvSpPr>
          <p:cNvPr id="3" name="Marcador de contenido 2">
            <a:extLst>
              <a:ext uri="{FF2B5EF4-FFF2-40B4-BE49-F238E27FC236}">
                <a16:creationId xmlns:a16="http://schemas.microsoft.com/office/drawing/2014/main" id="{B9C18D8E-3A7C-4D6C-93D8-6547509A98F7}"/>
              </a:ext>
            </a:extLst>
          </p:cNvPr>
          <p:cNvSpPr>
            <a:spLocks noGrp="1"/>
          </p:cNvSpPr>
          <p:nvPr>
            <p:ph idx="1"/>
          </p:nvPr>
        </p:nvSpPr>
        <p:spPr/>
        <p:txBody>
          <a:bodyPr/>
          <a:lstStyle/>
          <a:p>
            <a:r>
              <a:rPr lang="es-MX" dirty="0"/>
              <a:t>El proyecto utiliza la metodología Scrum, la cual será utilizada para el desarrollo del proyecto, se han empleado historias de usuario, para especificar y administrar de mejor manera los requisitos generales, con el fin de tener una mejor perspectiva a la gestión del control de asistencia.</a:t>
            </a:r>
            <a:endParaRPr lang="es-EC" dirty="0"/>
          </a:p>
        </p:txBody>
      </p:sp>
    </p:spTree>
    <p:extLst>
      <p:ext uri="{BB962C8B-B14F-4D97-AF65-F5344CB8AC3E}">
        <p14:creationId xmlns:p14="http://schemas.microsoft.com/office/powerpoint/2010/main" val="737881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48</TotalTime>
  <Words>1174</Words>
  <Application>Microsoft Office PowerPoint</Application>
  <PresentationFormat>Panorámica</PresentationFormat>
  <Paragraphs>59</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Century Gothic</vt:lpstr>
      <vt:lpstr>Wingdings 2</vt:lpstr>
      <vt:lpstr>Citable</vt:lpstr>
      <vt:lpstr>SISTEMA WEB DE CONTROL DE ASISTENCIA PARA PEQUEÑAS, MEDIANAS Y GRANDES EMPRESAS</vt:lpstr>
      <vt:lpstr>Antecedentes de la situación objeto de estudio </vt:lpstr>
      <vt:lpstr>Planteamiento del problema </vt:lpstr>
      <vt:lpstr>Justificación </vt:lpstr>
      <vt:lpstr>Objetivos</vt:lpstr>
      <vt:lpstr>Alcance</vt:lpstr>
      <vt:lpstr>Proceso actual, no automatizado</vt:lpstr>
      <vt:lpstr>Diagrama del proceso automatizado</vt:lpstr>
      <vt:lpstr>Metodología</vt:lpstr>
      <vt:lpstr>Ejemplo Historia de usuario</vt:lpstr>
      <vt:lpstr>Restricciones</vt:lpstr>
      <vt:lpstr>Requisitos funcionales</vt:lpstr>
      <vt:lpstr>Requerimientos no funcionales</vt:lpstr>
      <vt:lpstr>Diagrama de la arquitectura del sistema</vt:lpstr>
      <vt:lpstr>CONCLUSIONES </vt:lpstr>
      <vt:lpstr>RECOMENDACIONES</vt:lpstr>
      <vt:lpstr>Link del sistema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WEB DE CONTROL DE ASISTENCIA PARA PEQUEÑAS, MEDIANAS Y GRANDES EMPRESAS</dc:title>
  <dc:creator>Luis Bone</dc:creator>
  <cp:lastModifiedBy>Luis Bone</cp:lastModifiedBy>
  <cp:revision>1</cp:revision>
  <dcterms:created xsi:type="dcterms:W3CDTF">2021-08-03T01:14:39Z</dcterms:created>
  <dcterms:modified xsi:type="dcterms:W3CDTF">2021-08-03T02:03:10Z</dcterms:modified>
</cp:coreProperties>
</file>