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7" r:id="rId7"/>
    <p:sldId id="268" r:id="rId8"/>
    <p:sldId id="270" r:id="rId9"/>
    <p:sldId id="269" r:id="rId10"/>
    <p:sldId id="264" r:id="rId11"/>
    <p:sldId id="271" r:id="rId12"/>
    <p:sldId id="274" r:id="rId13"/>
    <p:sldId id="272" r:id="rId14"/>
    <p:sldId id="273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59" d="100"/>
          <a:sy n="59" d="100"/>
        </p:scale>
        <p:origin x="109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76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3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04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19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51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57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52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25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80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9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1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1C8A5-BFF6-4B01-B035-0458FF95F9C6}" type="datetimeFigureOut">
              <a:rPr lang="es-MX" smtClean="0"/>
              <a:t>02/06/2020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6790-066B-4438-AA21-4F247630CE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7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17" Type="http://schemas.openxmlformats.org/officeDocument/2006/relationships/image" Target="../media/image33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5" Type="http://schemas.openxmlformats.org/officeDocument/2006/relationships/image" Target="../media/image36.png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9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6700" y="431800"/>
            <a:ext cx="4864100" cy="612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625850" y="1553508"/>
            <a:ext cx="3225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Instrucciones</a:t>
            </a:r>
          </a:p>
          <a:p>
            <a:pPr algn="ctr"/>
            <a:endParaRPr lang="es-MX" sz="11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11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Este es un </a:t>
            </a:r>
            <a:r>
              <a:rPr lang="es-MX" sz="1100" b="1" dirty="0" err="1" smtClean="0">
                <a:solidFill>
                  <a:schemeClr val="bg1"/>
                </a:solidFill>
                <a:latin typeface="Chiller" panose="04020404031007020602" pitchFamily="82" charset="0"/>
              </a:rPr>
              <a:t>riddle</a:t>
            </a:r>
            <a:r>
              <a:rPr lang="es-MX" sz="11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, un juego de acertijos basado en niveles.</a:t>
            </a:r>
            <a:endParaRPr lang="es-MX" sz="12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12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1200" dirty="0">
                <a:solidFill>
                  <a:schemeClr val="bg1"/>
                </a:solidFill>
                <a:latin typeface="Chiller" panose="04020404031007020602" pitchFamily="82" charset="0"/>
              </a:rPr>
              <a:t>Cada nivel es </a:t>
            </a:r>
            <a:r>
              <a:rPr lang="es-MX" sz="1200" dirty="0" smtClean="0">
                <a:solidFill>
                  <a:schemeClr val="bg1"/>
                </a:solidFill>
                <a:latin typeface="Chiller" panose="04020404031007020602" pitchFamily="82" charset="0"/>
              </a:rPr>
              <a:t>consta de un misterio cuya </a:t>
            </a:r>
            <a:r>
              <a:rPr lang="es-MX" sz="1200" dirty="0">
                <a:solidFill>
                  <a:schemeClr val="bg1"/>
                </a:solidFill>
                <a:latin typeface="Chiller" panose="04020404031007020602" pitchFamily="82" charset="0"/>
              </a:rPr>
              <a:t>solución es una </a:t>
            </a:r>
            <a:r>
              <a:rPr lang="es-MX" sz="1200" dirty="0" smtClean="0">
                <a:solidFill>
                  <a:schemeClr val="bg1"/>
                </a:solidFill>
                <a:latin typeface="Chiller" panose="04020404031007020602" pitchFamily="82" charset="0"/>
              </a:rPr>
              <a:t>palabra o conjunto de ellas, siempre en minúsculas.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Chiller" panose="04020404031007020602" pitchFamily="82" charset="0"/>
              </a:rPr>
              <a:t>En cada nivel se te indicará el número de caracteres en que consta la respuesta.</a:t>
            </a:r>
            <a:endParaRPr lang="es-MX" sz="12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1200" dirty="0">
                <a:solidFill>
                  <a:schemeClr val="bg1"/>
                </a:solidFill>
                <a:latin typeface="Chiller" panose="04020404031007020602" pitchFamily="82" charset="0"/>
              </a:rPr>
              <a:t>Cuando sepas la solución, ponla en la URL, </a:t>
            </a:r>
            <a:r>
              <a:rPr lang="es-MX" sz="1200" dirty="0" smtClean="0">
                <a:solidFill>
                  <a:schemeClr val="bg1"/>
                </a:solidFill>
                <a:latin typeface="Chiller" panose="04020404031007020602" pitchFamily="82" charset="0"/>
              </a:rPr>
              <a:t>justo después de la última “/”.</a:t>
            </a:r>
          </a:p>
          <a:p>
            <a:pPr algn="ctr"/>
            <a:endParaRPr lang="es-MX" sz="12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Ahora</a:t>
            </a:r>
          </a:p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¡COMIENZA!</a:t>
            </a:r>
          </a:p>
          <a:p>
            <a:pPr algn="ctr"/>
            <a:endParaRPr lang="es-MX" sz="11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1100" dirty="0" smtClean="0">
                <a:solidFill>
                  <a:schemeClr val="bg1"/>
                </a:solidFill>
                <a:latin typeface="Chiller" panose="04020404031007020602" pitchFamily="82" charset="0"/>
              </a:rPr>
              <a:t>10 caracteres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915" y="1680390"/>
            <a:ext cx="491470" cy="13462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067368" y="3222523"/>
            <a:ext cx="175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RESPUETA: </a:t>
            </a:r>
            <a:r>
              <a:rPr lang="es-MX" dirty="0" err="1" smtClean="0"/>
              <a:t>larespuesta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770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6699" y="736600"/>
            <a:ext cx="4864100" cy="612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625850" y="1553508"/>
            <a:ext cx="322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NIVEL 6</a:t>
            </a: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0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Tan grandes fueron las consecuencias de esta guerra, que aquel hombre perdió su riqueza, su cabeza y las de sus dinosaurios</a:t>
            </a: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¿Quién?</a:t>
            </a:r>
          </a:p>
          <a:p>
            <a:pPr algn="ctr"/>
            <a:r>
              <a:rPr lang="es-MX" sz="2000" dirty="0" smtClean="0">
                <a:solidFill>
                  <a:schemeClr val="bg1"/>
                </a:solidFill>
                <a:latin typeface="Chiller" panose="04020404031007020602" pitchFamily="82" charset="0"/>
              </a:rPr>
              <a:t>Cuatro caracteres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082" y="2511939"/>
            <a:ext cx="1799335" cy="164682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141110" y="2249129"/>
            <a:ext cx="234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RESPUESTA: cope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06" y="4403691"/>
            <a:ext cx="1028700" cy="1019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136" y="4403691"/>
            <a:ext cx="1028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1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67853" y="736600"/>
            <a:ext cx="7435515" cy="7378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625850" y="1553508"/>
            <a:ext cx="3225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NIVEL </a:t>
            </a:r>
            <a:r>
              <a:rPr lang="es-MX" sz="3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7</a:t>
            </a:r>
          </a:p>
          <a:p>
            <a:pPr algn="ctr"/>
            <a:endParaRPr lang="es-MX" sz="3600" b="1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3200" b="1" dirty="0">
                <a:solidFill>
                  <a:schemeClr val="bg1"/>
                </a:solidFill>
                <a:latin typeface="Chiller" panose="04020404031007020602" pitchFamily="82" charset="0"/>
              </a:rPr>
              <a:t>A</a:t>
            </a:r>
            <a:r>
              <a:rPr lang="es-MX" sz="32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nagrama</a:t>
            </a:r>
          </a:p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1=O  2=R  3=U  4=E  5=R  6=O 7=E  8=A  9=B  10=G  11=R  12=S  13=E  14=Ñ  15=A  16=D</a:t>
            </a:r>
            <a:endParaRPr lang="es-MX" sz="28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2000" dirty="0" smtClean="0">
                <a:solidFill>
                  <a:schemeClr val="bg1"/>
                </a:solidFill>
                <a:latin typeface="Chiller" panose="04020404031007020602" pitchFamily="82" charset="0"/>
              </a:rPr>
              <a:t>Once caracteres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235904" y="2319972"/>
            <a:ext cx="3944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Pista (anexada en las instrucciones):</a:t>
            </a:r>
            <a:endParaRPr lang="es-MX" dirty="0" smtClean="0"/>
          </a:p>
          <a:p>
            <a:r>
              <a:rPr lang="es-MX" dirty="0" smtClean="0"/>
              <a:t>La constante mágica es 34.</a:t>
            </a:r>
          </a:p>
          <a:p>
            <a:r>
              <a:rPr lang="es-MX" dirty="0" smtClean="0"/>
              <a:t>Los colores similares deben cumplirla.</a:t>
            </a:r>
          </a:p>
          <a:p>
            <a:endParaRPr lang="es-MX" dirty="0"/>
          </a:p>
          <a:p>
            <a:r>
              <a:rPr lang="es-MX" dirty="0" smtClean="0"/>
              <a:t>RESPUESTA: </a:t>
            </a:r>
            <a:r>
              <a:rPr lang="es-MX" dirty="0" err="1" smtClean="0"/>
              <a:t>melancoliai</a:t>
            </a:r>
            <a:endParaRPr lang="es-MX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27" y="6984746"/>
            <a:ext cx="938865" cy="9266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6990842"/>
            <a:ext cx="938865" cy="9205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21" y="3051379"/>
            <a:ext cx="2499577" cy="26458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20" y="5458928"/>
            <a:ext cx="944962" cy="92667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27" y="5458928"/>
            <a:ext cx="944962" cy="9266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97" y="3933110"/>
            <a:ext cx="938865" cy="92057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54" y="2407292"/>
            <a:ext cx="938865" cy="92057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17" y="3922950"/>
            <a:ext cx="938865" cy="92667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20" y="2407292"/>
            <a:ext cx="944962" cy="92667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650" y="5067526"/>
            <a:ext cx="1028700" cy="10191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223" y="5074783"/>
            <a:ext cx="1028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9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67853" y="736600"/>
            <a:ext cx="7435515" cy="612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477126" y="1553508"/>
            <a:ext cx="3416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NIVEL 7</a:t>
            </a: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3200" b="1" dirty="0">
                <a:solidFill>
                  <a:schemeClr val="bg1"/>
                </a:solidFill>
                <a:latin typeface="Chiller" panose="04020404031007020602" pitchFamily="82" charset="0"/>
              </a:rPr>
              <a:t>A</a:t>
            </a:r>
            <a:r>
              <a:rPr lang="es-MX" sz="32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nagrama</a:t>
            </a:r>
          </a:p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1=O   2=R   3=U   4=E   5=R   6=O  7=E   8=A</a:t>
            </a:r>
          </a:p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9=B   10=G   11=R   12=S   13=E   14=Ñ   15=A   16=D</a:t>
            </a:r>
            <a:endParaRPr lang="es-MX" sz="28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2000" dirty="0" smtClean="0">
                <a:solidFill>
                  <a:schemeClr val="bg1"/>
                </a:solidFill>
                <a:latin typeface="Chiller" panose="04020404031007020602" pitchFamily="82" charset="0"/>
              </a:rPr>
              <a:t>Once caracteres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4023268" y="2364057"/>
          <a:ext cx="2430964" cy="238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41"/>
                <a:gridCol w="607741"/>
                <a:gridCol w="607741"/>
                <a:gridCol w="607741"/>
              </a:tblGrid>
              <a:tr h="595303"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 smtClean="0">
                          <a:solidFill>
                            <a:schemeClr val="bg1"/>
                          </a:solidFill>
                          <a:latin typeface="Chiller" panose="04020404031007020602" pitchFamily="82" charset="0"/>
                        </a:rPr>
                        <a:t>16</a:t>
                      </a:r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 smtClean="0">
                          <a:solidFill>
                            <a:schemeClr val="bg1"/>
                          </a:solidFill>
                          <a:latin typeface="Chiller" panose="04020404031007020602" pitchFamily="82" charset="0"/>
                        </a:rPr>
                        <a:t>2</a:t>
                      </a:r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95303"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95303"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 smtClean="0">
                          <a:solidFill>
                            <a:schemeClr val="bg1"/>
                          </a:solidFill>
                          <a:latin typeface="Chiller" panose="04020404031007020602" pitchFamily="82" charset="0"/>
                        </a:rPr>
                        <a:t>6</a:t>
                      </a:r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 smtClean="0">
                          <a:solidFill>
                            <a:schemeClr val="bg1"/>
                          </a:solidFill>
                          <a:latin typeface="Chiller" panose="04020404031007020602" pitchFamily="82" charset="0"/>
                        </a:rPr>
                        <a:t>12</a:t>
                      </a:r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95303"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 smtClean="0">
                          <a:solidFill>
                            <a:schemeClr val="bg1"/>
                          </a:solidFill>
                          <a:latin typeface="Chiller" panose="04020404031007020602" pitchFamily="82" charset="0"/>
                        </a:rPr>
                        <a:t>4</a:t>
                      </a:r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 smtClean="0">
                          <a:solidFill>
                            <a:schemeClr val="bg1"/>
                          </a:solidFill>
                          <a:latin typeface="Chiller" panose="04020404031007020602" pitchFamily="82" charset="0"/>
                        </a:rPr>
                        <a:t>1</a:t>
                      </a:r>
                      <a:endParaRPr lang="es-MX" sz="32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9235904" y="2319972"/>
            <a:ext cx="3944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Pista (anexada en las instrucciones):</a:t>
            </a:r>
            <a:endParaRPr lang="es-MX" dirty="0" smtClean="0"/>
          </a:p>
          <a:p>
            <a:r>
              <a:rPr lang="es-MX" dirty="0" smtClean="0"/>
              <a:t>La constante mágica es 34.</a:t>
            </a:r>
          </a:p>
          <a:p>
            <a:r>
              <a:rPr lang="es-MX" dirty="0" smtClean="0"/>
              <a:t>Los colores similares deben cumplirla.</a:t>
            </a:r>
          </a:p>
          <a:p>
            <a:endParaRPr lang="es-MX" dirty="0"/>
          </a:p>
          <a:p>
            <a:r>
              <a:rPr lang="es-MX" dirty="0" smtClean="0"/>
              <a:t>RESPUESTA: </a:t>
            </a:r>
            <a:r>
              <a:rPr lang="es-MX" dirty="0" err="1" smtClean="0"/>
              <a:t>melancoliai</a:t>
            </a:r>
            <a:endParaRPr lang="es-MX" dirty="0" smtClean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/>
          </p:nvPr>
        </p:nvGraphicFramePr>
        <p:xfrm>
          <a:off x="2414244" y="1553508"/>
          <a:ext cx="877616" cy="8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4"/>
                <a:gridCol w="219404"/>
                <a:gridCol w="219404"/>
                <a:gridCol w="219404"/>
              </a:tblGrid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/>
          </p:nvPr>
        </p:nvGraphicFramePr>
        <p:xfrm>
          <a:off x="2414244" y="2553968"/>
          <a:ext cx="877616" cy="8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4"/>
                <a:gridCol w="219404"/>
                <a:gridCol w="219404"/>
                <a:gridCol w="219404"/>
              </a:tblGrid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/>
          </p:nvPr>
        </p:nvGraphicFramePr>
        <p:xfrm>
          <a:off x="2415698" y="3568131"/>
          <a:ext cx="877616" cy="8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4"/>
                <a:gridCol w="219404"/>
                <a:gridCol w="219404"/>
                <a:gridCol w="219404"/>
              </a:tblGrid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408780" y="4573674"/>
          <a:ext cx="877616" cy="8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4"/>
                <a:gridCol w="219404"/>
                <a:gridCol w="219404"/>
                <a:gridCol w="219404"/>
              </a:tblGrid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7182732" y="1553508"/>
          <a:ext cx="877616" cy="8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4"/>
                <a:gridCol w="219404"/>
                <a:gridCol w="219404"/>
                <a:gridCol w="219404"/>
              </a:tblGrid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/>
          </p:nvPr>
        </p:nvGraphicFramePr>
        <p:xfrm>
          <a:off x="7175475" y="2540301"/>
          <a:ext cx="877616" cy="8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4"/>
                <a:gridCol w="219404"/>
                <a:gridCol w="219404"/>
                <a:gridCol w="219404"/>
              </a:tblGrid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/>
          </p:nvPr>
        </p:nvGraphicFramePr>
        <p:xfrm>
          <a:off x="7182732" y="3534529"/>
          <a:ext cx="877616" cy="8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4"/>
                <a:gridCol w="219404"/>
                <a:gridCol w="219404"/>
                <a:gridCol w="219404"/>
              </a:tblGrid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/>
          </p:nvPr>
        </p:nvGraphicFramePr>
        <p:xfrm>
          <a:off x="7184186" y="4548692"/>
          <a:ext cx="877616" cy="8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4"/>
                <a:gridCol w="219404"/>
                <a:gridCol w="219404"/>
                <a:gridCol w="219404"/>
              </a:tblGrid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300" b="1" dirty="0">
                        <a:solidFill>
                          <a:schemeClr val="bg1"/>
                        </a:solidFill>
                        <a:latin typeface="Chiller" panose="04020404031007020602" pitchFamily="82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5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8600" y="215900"/>
            <a:ext cx="4864100" cy="612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047750" y="1337608"/>
            <a:ext cx="322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NIVEL </a:t>
            </a:r>
            <a:r>
              <a:rPr lang="es-MX" sz="3600" b="1" dirty="0">
                <a:solidFill>
                  <a:schemeClr val="bg1"/>
                </a:solidFill>
                <a:latin typeface="Chiller" panose="04020404031007020602" pitchFamily="82" charset="0"/>
              </a:rPr>
              <a:t>8</a:t>
            </a:r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28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La aparición de esta criatura desconcertó a un pequeño poblado.</a:t>
            </a:r>
          </a:p>
          <a:p>
            <a:pPr algn="ctr"/>
            <a:r>
              <a:rPr lang="es-MX" sz="28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La oscuridad ocultó tanto a este ser, como a las piezas de las que esta conformado.</a:t>
            </a:r>
          </a:p>
          <a:p>
            <a:pPr algn="ctr"/>
            <a:endParaRPr lang="es-MX" sz="24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2000" dirty="0" smtClean="0">
                <a:solidFill>
                  <a:schemeClr val="bg1"/>
                </a:solidFill>
                <a:latin typeface="Chiller" panose="04020404031007020602" pitchFamily="82" charset="0"/>
              </a:rPr>
              <a:t>Diecisiete </a:t>
            </a:r>
            <a:r>
              <a:rPr lang="es-MX" sz="2000" dirty="0" smtClean="0">
                <a:solidFill>
                  <a:schemeClr val="bg1"/>
                </a:solidFill>
                <a:latin typeface="Chiller" panose="04020404031007020602" pitchFamily="82" charset="0"/>
              </a:rPr>
              <a:t>caracteres</a:t>
            </a:r>
            <a:endParaRPr lang="es-MX" sz="20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50" y="481012"/>
            <a:ext cx="1028700" cy="1019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350" y="493711"/>
            <a:ext cx="1028700" cy="10191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562" y="1951865"/>
            <a:ext cx="1028700" cy="1028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62" y="1942298"/>
            <a:ext cx="1028700" cy="1028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942298"/>
            <a:ext cx="1028700" cy="10287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974047"/>
            <a:ext cx="1028700" cy="10287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37" y="3323508"/>
            <a:ext cx="1028700" cy="10191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268" y="3320247"/>
            <a:ext cx="1028700" cy="10191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62" y="3304373"/>
            <a:ext cx="1028700" cy="10191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0" y="3392106"/>
            <a:ext cx="1028700" cy="10191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562" y="4816515"/>
            <a:ext cx="1028700" cy="101917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24" y="4744656"/>
            <a:ext cx="1028700" cy="101917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12" y="4744657"/>
            <a:ext cx="1028700" cy="10191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50" y="4888374"/>
            <a:ext cx="1028700" cy="10191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98741"/>
            <a:ext cx="1028700" cy="10191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481012"/>
            <a:ext cx="1028700" cy="1019175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5940424" y="146355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                      u                  a                   n</a:t>
            </a:r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956300" y="2944892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                      o                    s                  e</a:t>
            </a:r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891212" y="4332832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                      e                  l                      e</a:t>
            </a:r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857874" y="5907341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                        r                      a               .</a:t>
            </a:r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487024" y="1512886"/>
            <a:ext cx="4254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Pista (agregada en las instrucciones): </a:t>
            </a:r>
          </a:p>
          <a:p>
            <a:r>
              <a:rPr lang="es-MX" dirty="0" smtClean="0"/>
              <a:t>Ya, ya. </a:t>
            </a:r>
            <a:r>
              <a:rPr lang="es-MX" dirty="0"/>
              <a:t>Q</a:t>
            </a:r>
            <a:r>
              <a:rPr lang="es-MX" dirty="0" smtClean="0"/>
              <a:t>uerías otra ayuda, ¿cierto? No esta vez. Toda pista que buscas se encuentra a la vista… aunque no precisamente en el mismo sitio.</a:t>
            </a:r>
          </a:p>
          <a:p>
            <a:r>
              <a:rPr lang="es-MX" dirty="0" smtClean="0"/>
              <a:t>Quizás necesites ver más allá…</a:t>
            </a:r>
          </a:p>
          <a:p>
            <a:r>
              <a:rPr lang="es-MX" dirty="0" smtClean="0"/>
              <a:t>Y hacer un recuento en retrospectiva.</a:t>
            </a:r>
          </a:p>
          <a:p>
            <a:r>
              <a:rPr lang="es-MX" dirty="0" smtClean="0"/>
              <a:t>En tus vivencias…</a:t>
            </a:r>
          </a:p>
          <a:p>
            <a:r>
              <a:rPr lang="es-MX" dirty="0" smtClean="0"/>
              <a:t>En tus memorias…</a:t>
            </a:r>
          </a:p>
          <a:p>
            <a:endParaRPr lang="es-MX" dirty="0"/>
          </a:p>
          <a:p>
            <a:r>
              <a:rPr lang="es-MX" dirty="0" smtClean="0"/>
              <a:t>RESPUESTA: </a:t>
            </a:r>
            <a:r>
              <a:rPr lang="es-MX" dirty="0" err="1" smtClean="0"/>
              <a:t>trecedeseptiembre</a:t>
            </a:r>
            <a:endParaRPr lang="es-MX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783" y="5072832"/>
            <a:ext cx="1028700" cy="101917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9062" y="3533547"/>
            <a:ext cx="1028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4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6700" y="431800"/>
            <a:ext cx="4864100" cy="612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625850" y="1553508"/>
            <a:ext cx="3225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NIVEL 9</a:t>
            </a: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54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9  8  0  9</a:t>
            </a:r>
            <a:endParaRPr lang="es-MX" sz="5400" b="1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marL="914400" indent="-914400" algn="ctr">
              <a:buAutoNum type="arabicPlain" startAt="9"/>
            </a:pPr>
            <a:endParaRPr lang="es-MX" sz="54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marL="914400" indent="-914400" algn="ctr">
              <a:buAutoNum type="arabicPlain" startAt="9"/>
            </a:pPr>
            <a:endParaRPr lang="es-MX" sz="54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¿Quién?</a:t>
            </a:r>
          </a:p>
          <a:p>
            <a:pPr algn="ctr"/>
            <a:r>
              <a:rPr lang="es-MX" sz="2000" dirty="0" smtClean="0">
                <a:solidFill>
                  <a:schemeClr val="bg1"/>
                </a:solidFill>
                <a:latin typeface="Chiller" panose="04020404031007020602" pitchFamily="82" charset="0"/>
              </a:rPr>
              <a:t>Siete caracteres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59" y="3915777"/>
            <a:ext cx="367795" cy="52019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959409" y="3668043"/>
            <a:ext cx="6094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</a:rPr>
              <a:t>♀</a:t>
            </a:r>
            <a:endParaRPr lang="es-MX" sz="6000" b="1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603693" y="3621877"/>
            <a:ext cx="6306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rgbClr val="FF0000"/>
                </a:solidFill>
                <a:latin typeface="Chiller" panose="04020404031007020602" pitchFamily="82" charset="0"/>
              </a:rPr>
              <a:t>?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281551" y="3621877"/>
            <a:ext cx="6306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600" b="1" dirty="0">
                <a:solidFill>
                  <a:srgbClr val="FF0000"/>
                </a:solidFill>
                <a:latin typeface="Chiller" panose="04020404031007020602" pitchFamily="82" charset="0"/>
              </a:rPr>
              <a:t>?</a:t>
            </a:r>
          </a:p>
        </p:txBody>
      </p:sp>
      <p:sp>
        <p:nvSpPr>
          <p:cNvPr id="13" name="Flecha abajo 12"/>
          <p:cNvSpPr/>
          <p:nvPr/>
        </p:nvSpPr>
        <p:spPr>
          <a:xfrm>
            <a:off x="4065563" y="3465838"/>
            <a:ext cx="223939" cy="30342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abajo 13"/>
          <p:cNvSpPr/>
          <p:nvPr/>
        </p:nvSpPr>
        <p:spPr>
          <a:xfrm>
            <a:off x="4807050" y="3465838"/>
            <a:ext cx="223939" cy="30342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abajo 14"/>
          <p:cNvSpPr/>
          <p:nvPr/>
        </p:nvSpPr>
        <p:spPr>
          <a:xfrm>
            <a:off x="5480130" y="3465838"/>
            <a:ext cx="223939" cy="30342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 abajo 15"/>
          <p:cNvSpPr/>
          <p:nvPr/>
        </p:nvSpPr>
        <p:spPr>
          <a:xfrm>
            <a:off x="6150088" y="3465838"/>
            <a:ext cx="223939" cy="30342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8337884" y="1852863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RESPUESTA: </a:t>
            </a:r>
            <a:r>
              <a:rPr lang="es-MX" dirty="0" err="1" smtClean="0"/>
              <a:t>tartini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96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584200" y="0"/>
            <a:ext cx="4864100" cy="612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234950" y="1121708"/>
            <a:ext cx="3225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NIVEL 1</a:t>
            </a: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¿Qué ocurre aquí?</a:t>
            </a:r>
          </a:p>
          <a:p>
            <a:pPr algn="ctr"/>
            <a:r>
              <a:rPr lang="es-MX" sz="2000" dirty="0" smtClean="0">
                <a:solidFill>
                  <a:schemeClr val="bg1"/>
                </a:solidFill>
                <a:latin typeface="Chiller" panose="04020404031007020602" pitchFamily="82" charset="0"/>
              </a:rPr>
              <a:t>Trece caracteres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2" y="2066507"/>
            <a:ext cx="3284589" cy="978804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276538" y="1121708"/>
            <a:ext cx="5636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Pista:</a:t>
            </a:r>
          </a:p>
          <a:p>
            <a:r>
              <a:rPr lang="es-MX" dirty="0" smtClean="0"/>
              <a:t>Presta atención a su </a:t>
            </a:r>
            <a:r>
              <a:rPr lang="es-MX" dirty="0" smtClean="0"/>
              <a:t>centro</a:t>
            </a:r>
          </a:p>
          <a:p>
            <a:r>
              <a:rPr lang="es-MX" dirty="0" smtClean="0"/>
              <a:t>(si se puede, ocultar en el código de fuente)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RESPUESTA: </a:t>
            </a:r>
            <a:r>
              <a:rPr lang="es-MX" dirty="0" err="1" smtClean="0"/>
              <a:t>fusionnuclear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919412"/>
            <a:ext cx="1028700" cy="10191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836" y="2919412"/>
            <a:ext cx="1028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0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68348" y="0"/>
            <a:ext cx="11766551" cy="612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/>
          <p:cNvSpPr/>
          <p:nvPr/>
        </p:nvSpPr>
        <p:spPr>
          <a:xfrm>
            <a:off x="1451200" y="1067066"/>
            <a:ext cx="1800000" cy="180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2171200" y="1787066"/>
            <a:ext cx="360000" cy="36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4253047" y="1039924"/>
            <a:ext cx="1800000" cy="180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4973047" y="1759924"/>
            <a:ext cx="360000" cy="36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7054894" y="1067066"/>
            <a:ext cx="1800000" cy="180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7774894" y="1787066"/>
            <a:ext cx="360000" cy="36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10539547" y="1039924"/>
            <a:ext cx="1800000" cy="180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11259547" y="1759924"/>
            <a:ext cx="360000" cy="36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2171200" y="893533"/>
            <a:ext cx="360000" cy="36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4973047" y="2659924"/>
            <a:ext cx="360000" cy="36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/>
          <p:cNvSpPr/>
          <p:nvPr/>
        </p:nvSpPr>
        <p:spPr>
          <a:xfrm>
            <a:off x="7773350" y="893533"/>
            <a:ext cx="360000" cy="36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/>
          <p:cNvSpPr/>
          <p:nvPr/>
        </p:nvSpPr>
        <p:spPr>
          <a:xfrm>
            <a:off x="7773350" y="2664249"/>
            <a:ext cx="360000" cy="36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orchetes 2"/>
          <p:cNvSpPr/>
          <p:nvPr/>
        </p:nvSpPr>
        <p:spPr>
          <a:xfrm>
            <a:off x="1144949" y="876728"/>
            <a:ext cx="8191500" cy="2126391"/>
          </a:xfrm>
          <a:prstGeom prst="bracketPair">
            <a:avLst/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19"/>
          <p:cNvCxnSpPr/>
          <p:nvPr/>
        </p:nvCxnSpPr>
        <p:spPr>
          <a:xfrm>
            <a:off x="3733800" y="1669923"/>
            <a:ext cx="0" cy="540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3463800" y="1939923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271859" y="1780256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271859" y="2116776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9681526" y="1780256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9681526" y="2116776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errar llave 29"/>
          <p:cNvSpPr/>
          <p:nvPr/>
        </p:nvSpPr>
        <p:spPr>
          <a:xfrm rot="5400000">
            <a:off x="5001075" y="-455528"/>
            <a:ext cx="479248" cy="8191503"/>
          </a:xfrm>
          <a:prstGeom prst="rightBrace">
            <a:avLst>
              <a:gd name="adj1" fmla="val 0"/>
              <a:gd name="adj2" fmla="val 49821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482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6700" y="431800"/>
            <a:ext cx="4864100" cy="612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625850" y="1553508"/>
            <a:ext cx="3225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NIVEL 2</a:t>
            </a: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Chiller" panose="04020404031007020602" pitchFamily="82" charset="0"/>
              </a:rPr>
              <a:t>0, 88, 225, 365, 687, 4333, 10759, 30688, 60182, </a:t>
            </a:r>
            <a:r>
              <a:rPr lang="es-MX" sz="24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X</a:t>
            </a:r>
            <a:endParaRPr lang="es-MX" sz="2400" b="1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¿Qué?</a:t>
            </a:r>
          </a:p>
          <a:p>
            <a:pPr algn="ctr"/>
            <a:r>
              <a:rPr lang="es-MX" sz="2000" dirty="0" smtClean="0">
                <a:solidFill>
                  <a:schemeClr val="bg1"/>
                </a:solidFill>
                <a:latin typeface="Chiller" panose="04020404031007020602" pitchFamily="82" charset="0"/>
              </a:rPr>
              <a:t>Ocho caracteres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154649" y="1858780"/>
            <a:ext cx="5186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Pista:</a:t>
            </a:r>
          </a:p>
          <a:p>
            <a:r>
              <a:rPr lang="es-MX" dirty="0" smtClean="0"/>
              <a:t>Debería ser MUY </a:t>
            </a:r>
            <a:r>
              <a:rPr lang="es-MX" dirty="0" smtClean="0"/>
              <a:t>grande</a:t>
            </a:r>
          </a:p>
          <a:p>
            <a:r>
              <a:rPr lang="es-MX" dirty="0" smtClean="0"/>
              <a:t>(si se puede, ocultar en el código de fuente)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RESPUESTA: </a:t>
            </a:r>
            <a:r>
              <a:rPr lang="es-MX" dirty="0" err="1" smtClean="0"/>
              <a:t>planetax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50" y="4111398"/>
            <a:ext cx="1028700" cy="10191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79" y="4109584"/>
            <a:ext cx="1028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6700" y="431800"/>
            <a:ext cx="4864100" cy="612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625850" y="1553508"/>
            <a:ext cx="3225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NIVEL 3</a:t>
            </a: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¿</a:t>
            </a:r>
            <a:r>
              <a:rPr lang="es-MX" sz="3200" b="1" dirty="0" err="1" smtClean="0">
                <a:solidFill>
                  <a:schemeClr val="bg1"/>
                </a:solidFill>
                <a:latin typeface="Chiller" panose="04020404031007020602" pitchFamily="82" charset="0"/>
              </a:rPr>
              <a:t>Pseudo</a:t>
            </a:r>
            <a:r>
              <a:rPr lang="es-MX" sz="32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...?</a:t>
            </a:r>
          </a:p>
          <a:p>
            <a:pPr algn="ctr"/>
            <a:r>
              <a:rPr lang="es-MX" sz="2000" dirty="0" smtClean="0">
                <a:solidFill>
                  <a:schemeClr val="bg1"/>
                </a:solidFill>
                <a:latin typeface="Chiller" panose="04020404031007020602" pitchFamily="82" charset="0"/>
              </a:rPr>
              <a:t>Cinco caracteres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43" y="2486102"/>
            <a:ext cx="2775470" cy="21251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00" b="25420"/>
          <a:stretch/>
        </p:blipFill>
        <p:spPr>
          <a:xfrm>
            <a:off x="3910143" y="2486103"/>
            <a:ext cx="1221197" cy="158492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956755" y="2632587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RESPUESTA: </a:t>
            </a:r>
            <a:r>
              <a:rPr lang="es-MX" dirty="0" err="1" smtClean="0"/>
              <a:t>pseudociencia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814" y="3846443"/>
            <a:ext cx="1028700" cy="1019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307" y="3846443"/>
            <a:ext cx="1028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7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6700" y="431800"/>
            <a:ext cx="4864100" cy="612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625850" y="1553508"/>
            <a:ext cx="322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NIVEL </a:t>
            </a:r>
            <a:r>
              <a:rPr lang="es-MX" sz="3600" b="1" dirty="0">
                <a:solidFill>
                  <a:schemeClr val="bg1"/>
                </a:solidFill>
                <a:latin typeface="Chiller" panose="04020404031007020602" pitchFamily="82" charset="0"/>
              </a:rPr>
              <a:t>4</a:t>
            </a:r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¿Cuál falta?</a:t>
            </a:r>
          </a:p>
          <a:p>
            <a:pPr algn="ctr"/>
            <a:r>
              <a:rPr lang="es-MX" sz="2000" dirty="0" smtClean="0">
                <a:solidFill>
                  <a:schemeClr val="bg1"/>
                </a:solidFill>
                <a:latin typeface="Chiller" panose="04020404031007020602" pitchFamily="82" charset="0"/>
              </a:rPr>
              <a:t>Siete caracteres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56" y="2122714"/>
            <a:ext cx="1995188" cy="29718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919884" y="1924665"/>
            <a:ext cx="28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RESPUESTA: extraño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507" y="4065814"/>
            <a:ext cx="1028700" cy="1028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21" y="4065814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8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6700" y="-360217"/>
            <a:ext cx="9939482" cy="7439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Archivo:EstrellaEnRectángulo.svg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9933">
            <a:off x="4161122" y="2360494"/>
            <a:ext cx="1374775" cy="132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 abajo 1"/>
          <p:cNvSpPr/>
          <p:nvPr/>
        </p:nvSpPr>
        <p:spPr>
          <a:xfrm>
            <a:off x="4563193" y="5127273"/>
            <a:ext cx="1039091" cy="139930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abajo 5"/>
          <p:cNvSpPr/>
          <p:nvPr/>
        </p:nvSpPr>
        <p:spPr>
          <a:xfrm flipV="1">
            <a:off x="4547209" y="-51886"/>
            <a:ext cx="1039091" cy="139930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riángulo isósceles 2"/>
          <p:cNvSpPr/>
          <p:nvPr/>
        </p:nvSpPr>
        <p:spPr>
          <a:xfrm rot="18923174">
            <a:off x="4972513" y="2733371"/>
            <a:ext cx="252000" cy="12527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6609406" y="-676296"/>
            <a:ext cx="1167035" cy="775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≈</a:t>
            </a:r>
          </a:p>
          <a:p>
            <a:pPr algn="ctr"/>
            <a:r>
              <a:rPr lang="es-MX" sz="16600" b="1" dirty="0" smtClean="0">
                <a:solidFill>
                  <a:schemeClr val="bg1"/>
                </a:solidFill>
              </a:rPr>
              <a:t>≠</a:t>
            </a:r>
          </a:p>
          <a:p>
            <a:pPr algn="ctr"/>
            <a:r>
              <a:rPr lang="es-MX" sz="16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≈</a:t>
            </a:r>
            <a:endParaRPr lang="es-MX" sz="16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Datos almacenados 8"/>
          <p:cNvSpPr/>
          <p:nvPr/>
        </p:nvSpPr>
        <p:spPr>
          <a:xfrm rot="16200000">
            <a:off x="8647606" y="401715"/>
            <a:ext cx="1252452" cy="948570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Datos almacenados 10"/>
          <p:cNvSpPr/>
          <p:nvPr/>
        </p:nvSpPr>
        <p:spPr>
          <a:xfrm rot="16200000">
            <a:off x="8647683" y="5426070"/>
            <a:ext cx="1252452" cy="948570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abajo 11"/>
          <p:cNvSpPr/>
          <p:nvPr/>
        </p:nvSpPr>
        <p:spPr>
          <a:xfrm>
            <a:off x="9080699" y="-113847"/>
            <a:ext cx="386266" cy="41116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abajo 13"/>
          <p:cNvSpPr/>
          <p:nvPr/>
        </p:nvSpPr>
        <p:spPr>
          <a:xfrm>
            <a:off x="9080699" y="5941414"/>
            <a:ext cx="386266" cy="41116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8757735" y="2478413"/>
            <a:ext cx="9903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sz="10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4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6700" y="431800"/>
            <a:ext cx="4864100" cy="612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625850" y="1553508"/>
            <a:ext cx="3225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NIVEL 5</a:t>
            </a: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3600" b="1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endParaRPr lang="es-MX" sz="2400" dirty="0" smtClean="0">
              <a:solidFill>
                <a:schemeClr val="bg1"/>
              </a:solidFill>
              <a:latin typeface="Chiller" panose="04020404031007020602" pitchFamily="82" charset="0"/>
            </a:endParaRPr>
          </a:p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Chiller" panose="04020404031007020602" pitchFamily="82" charset="0"/>
              </a:rPr>
              <a:t>¿Qué tienen en común?</a:t>
            </a:r>
          </a:p>
          <a:p>
            <a:pPr algn="ctr"/>
            <a:r>
              <a:rPr lang="es-MX" sz="2000" dirty="0" smtClean="0">
                <a:solidFill>
                  <a:schemeClr val="bg1"/>
                </a:solidFill>
                <a:latin typeface="Chiller" panose="04020404031007020602" pitchFamily="82" charset="0"/>
              </a:rPr>
              <a:t>Cinco caracteres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49" y="1882775"/>
            <a:ext cx="2951901" cy="37909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266471" y="1882775"/>
            <a:ext cx="165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RESPUESTA: </a:t>
            </a:r>
            <a:r>
              <a:rPr lang="es-MX" dirty="0" err="1" smtClean="0"/>
              <a:t>klein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65" y="4188279"/>
            <a:ext cx="1028700" cy="1028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78" y="4188279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1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6699" y="-1910443"/>
            <a:ext cx="8949871" cy="9339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69"/>
          <a:stretch/>
        </p:blipFill>
        <p:spPr>
          <a:xfrm>
            <a:off x="4869770" y="2338692"/>
            <a:ext cx="530238" cy="17853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71" y="4764082"/>
            <a:ext cx="1578235" cy="85823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396466" y="-1046971"/>
            <a:ext cx="3906863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1</a:t>
            </a:r>
          </a:p>
          <a:p>
            <a:r>
              <a:rPr lang="es-MX" sz="1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1</a:t>
            </a:r>
          </a:p>
          <a:p>
            <a:r>
              <a:rPr lang="es-MX" sz="11500" b="1" dirty="0">
                <a:solidFill>
                  <a:schemeClr val="bg1"/>
                </a:solidFill>
                <a:latin typeface="arial" panose="020B0604020202020204" pitchFamily="34" charset="0"/>
              </a:rPr>
              <a:t>≈</a:t>
            </a:r>
          </a:p>
          <a:p>
            <a:r>
              <a:rPr lang="es-MX" sz="115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≈</a:t>
            </a:r>
            <a:endParaRPr lang="es-MX" sz="115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48" y="-491048"/>
            <a:ext cx="1331283" cy="70095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592112" y="698279"/>
            <a:ext cx="108555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990175" y="2538626"/>
            <a:ext cx="108555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990175" y="4262175"/>
            <a:ext cx="108555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456</Words>
  <Application>Microsoft Office PowerPoint</Application>
  <PresentationFormat>Panorámica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Chiller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42</cp:revision>
  <dcterms:created xsi:type="dcterms:W3CDTF">2020-05-29T03:29:52Z</dcterms:created>
  <dcterms:modified xsi:type="dcterms:W3CDTF">2020-06-03T04:27:08Z</dcterms:modified>
</cp:coreProperties>
</file>