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rcade Gamer"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4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4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50.png" Type="http://schemas.openxmlformats.org/officeDocument/2006/relationships/image"/><Relationship Id="rId3" Target="../media/image51.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42.png" Type="http://schemas.openxmlformats.org/officeDocument/2006/relationships/image"/><Relationship Id="rId9" Target="../media/image4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52.jpe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53.jpe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31.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3" Target="../media/image32.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31.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3" Target="../media/image32.sv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9.png" Type="http://schemas.openxmlformats.org/officeDocument/2006/relationships/image"/><Relationship Id="rId13" Target="../media/image30.pn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39.png" Type="http://schemas.openxmlformats.org/officeDocument/2006/relationships/image"/><Relationship Id="rId15" Target="../media/image40.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41.pn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46.png" Type="http://schemas.openxmlformats.org/officeDocument/2006/relationships/image"/><Relationship Id="rId7" Target="../media/image4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83299" y="7687654"/>
            <a:ext cx="2776001" cy="2599346"/>
          </a:xfrm>
          <a:custGeom>
            <a:avLst/>
            <a:gdLst/>
            <a:ahLst/>
            <a:cxnLst/>
            <a:rect r="r" b="b" t="t" l="l"/>
            <a:pathLst>
              <a:path h="2599346" w="2776001">
                <a:moveTo>
                  <a:pt x="0" y="0"/>
                </a:moveTo>
                <a:lnTo>
                  <a:pt x="2776001" y="0"/>
                </a:lnTo>
                <a:lnTo>
                  <a:pt x="2776001" y="2599346"/>
                </a:lnTo>
                <a:lnTo>
                  <a:pt x="0" y="25993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28700" y="7687654"/>
            <a:ext cx="2776001" cy="2599346"/>
          </a:xfrm>
          <a:custGeom>
            <a:avLst/>
            <a:gdLst/>
            <a:ahLst/>
            <a:cxnLst/>
            <a:rect r="r" b="b" t="t" l="l"/>
            <a:pathLst>
              <a:path h="2599346" w="2776001">
                <a:moveTo>
                  <a:pt x="2776001" y="0"/>
                </a:moveTo>
                <a:lnTo>
                  <a:pt x="0" y="0"/>
                </a:lnTo>
                <a:lnTo>
                  <a:pt x="0" y="2599346"/>
                </a:lnTo>
                <a:lnTo>
                  <a:pt x="2776001" y="2599346"/>
                </a:lnTo>
                <a:lnTo>
                  <a:pt x="27760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83296" y="6172200"/>
            <a:ext cx="845404" cy="4114800"/>
          </a:xfrm>
          <a:custGeom>
            <a:avLst/>
            <a:gdLst/>
            <a:ahLst/>
            <a:cxnLst/>
            <a:rect r="r" b="b" t="t" l="l"/>
            <a:pathLst>
              <a:path h="4114800" w="845404">
                <a:moveTo>
                  <a:pt x="0" y="0"/>
                </a:moveTo>
                <a:lnTo>
                  <a:pt x="845404" y="0"/>
                </a:lnTo>
                <a:lnTo>
                  <a:pt x="84540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7259300" y="6172200"/>
            <a:ext cx="845404" cy="4114800"/>
          </a:xfrm>
          <a:custGeom>
            <a:avLst/>
            <a:gdLst/>
            <a:ahLst/>
            <a:cxnLst/>
            <a:rect r="r" b="b" t="t" l="l"/>
            <a:pathLst>
              <a:path h="4114800" w="845404">
                <a:moveTo>
                  <a:pt x="845404" y="0"/>
                </a:moveTo>
                <a:lnTo>
                  <a:pt x="0" y="0"/>
                </a:lnTo>
                <a:lnTo>
                  <a:pt x="0" y="4114800"/>
                </a:lnTo>
                <a:lnTo>
                  <a:pt x="845404" y="4114800"/>
                </a:lnTo>
                <a:lnTo>
                  <a:pt x="84540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870875"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14148172"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1966874" y="2707062"/>
            <a:ext cx="14354252" cy="4654550"/>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Arcade Gamer"/>
                <a:ea typeface="Arcade Gamer"/>
                <a:cs typeface="Arcade Gamer"/>
                <a:sym typeface="Arcade Gamer"/>
              </a:rPr>
              <a:t>PROYECTO FINAL</a:t>
            </a:r>
          </a:p>
          <a:p>
            <a:pPr algn="ctr">
              <a:lnSpc>
                <a:spcPts val="9240"/>
              </a:lnSpc>
              <a:spcBef>
                <a:spcPct val="0"/>
              </a:spcBef>
            </a:pPr>
            <a:r>
              <a:rPr lang="en-US" sz="6600">
                <a:solidFill>
                  <a:srgbClr val="FFFFFF"/>
                </a:solidFill>
                <a:latin typeface="Arcade Gamer"/>
                <a:ea typeface="Arcade Gamer"/>
                <a:cs typeface="Arcade Gamer"/>
                <a:sym typeface="Arcade Gamer"/>
              </a:rPr>
              <a:t>WORD COUNT/TOKENIZER</a:t>
            </a:r>
          </a:p>
          <a:p>
            <a:pPr algn="ctr">
              <a:lnSpc>
                <a:spcPts val="4200"/>
              </a:lnSpc>
              <a:spcBef>
                <a:spcPct val="0"/>
              </a:spcBef>
            </a:pPr>
          </a:p>
          <a:p>
            <a:pPr algn="ctr">
              <a:lnSpc>
                <a:spcPts val="4200"/>
              </a:lnSpc>
              <a:spcBef>
                <a:spcPct val="0"/>
              </a:spcBef>
            </a:pPr>
            <a:r>
              <a:rPr lang="en-US" sz="3000">
                <a:solidFill>
                  <a:srgbClr val="FFFFFF"/>
                </a:solidFill>
                <a:latin typeface="Arcade Gamer"/>
                <a:ea typeface="Arcade Gamer"/>
                <a:cs typeface="Arcade Gamer"/>
                <a:sym typeface="Arcade Gamer"/>
              </a:rPr>
              <a:t>LUIS CARLO MENDOZA</a:t>
            </a:r>
          </a:p>
          <a:p>
            <a:pPr algn="ctr">
              <a:lnSpc>
                <a:spcPts val="4200"/>
              </a:lnSpc>
              <a:spcBef>
                <a:spcPct val="0"/>
              </a:spcBef>
            </a:pPr>
            <a:r>
              <a:rPr lang="en-US" sz="3000">
                <a:solidFill>
                  <a:srgbClr val="FFFFFF"/>
                </a:solidFill>
                <a:latin typeface="Arcade Gamer"/>
                <a:ea typeface="Arcade Gamer"/>
                <a:cs typeface="Arcade Gamer"/>
                <a:sym typeface="Arcade Gamer"/>
              </a:rPr>
              <a:t>CARLOS ANDRES ESPINAL</a:t>
            </a:r>
          </a:p>
        </p:txBody>
      </p:sp>
      <p:sp>
        <p:nvSpPr>
          <p:cNvPr name="Freeform 17" id="17"/>
          <p:cNvSpPr/>
          <p:nvPr/>
        </p:nvSpPr>
        <p:spPr>
          <a:xfrm flipH="false" flipV="false" rot="0">
            <a:off x="335317" y="2248104"/>
            <a:ext cx="2359993" cy="823852"/>
          </a:xfrm>
          <a:custGeom>
            <a:avLst/>
            <a:gdLst/>
            <a:ahLst/>
            <a:cxnLst/>
            <a:rect r="r" b="b" t="t" l="l"/>
            <a:pathLst>
              <a:path h="823852" w="2359993">
                <a:moveTo>
                  <a:pt x="0" y="0"/>
                </a:moveTo>
                <a:lnTo>
                  <a:pt x="2359994" y="0"/>
                </a:lnTo>
                <a:lnTo>
                  <a:pt x="2359994" y="823852"/>
                </a:lnTo>
                <a:lnTo>
                  <a:pt x="0" y="82385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true" flipV="false" rot="0">
            <a:off x="15744711" y="238991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71734" y="2910669"/>
            <a:ext cx="10491952" cy="6347631"/>
          </a:xfrm>
          <a:custGeom>
            <a:avLst/>
            <a:gdLst/>
            <a:ahLst/>
            <a:cxnLst/>
            <a:rect r="r" b="b" t="t" l="l"/>
            <a:pathLst>
              <a:path h="6347631" w="10491952">
                <a:moveTo>
                  <a:pt x="0" y="0"/>
                </a:moveTo>
                <a:lnTo>
                  <a:pt x="10491952" y="0"/>
                </a:lnTo>
                <a:lnTo>
                  <a:pt x="10491952" y="6347631"/>
                </a:lnTo>
                <a:lnTo>
                  <a:pt x="0" y="6347631"/>
                </a:lnTo>
                <a:lnTo>
                  <a:pt x="0" y="0"/>
                </a:lnTo>
                <a:close/>
              </a:path>
            </a:pathLst>
          </a:custGeom>
          <a:blipFill>
            <a:blip r:embed="rId6"/>
            <a:stretch>
              <a:fillRect l="0" t="0" r="0" b="0"/>
            </a:stretch>
          </a:blipFill>
          <a:ln w="38100" cap="sq">
            <a:solidFill>
              <a:srgbClr val="9D7DE6"/>
            </a:solidFill>
            <a:prstDash val="solid"/>
            <a:miter/>
          </a:ln>
        </p:spPr>
      </p:sp>
      <p:sp>
        <p:nvSpPr>
          <p:cNvPr name="TextBox 5" id="5"/>
          <p:cNvSpPr txBox="true"/>
          <p:nvPr/>
        </p:nvSpPr>
        <p:spPr>
          <a:xfrm rot="0">
            <a:off x="2175269" y="1745880"/>
            <a:ext cx="14506247" cy="802639"/>
          </a:xfrm>
          <a:prstGeom prst="rect">
            <a:avLst/>
          </a:prstGeom>
        </p:spPr>
        <p:txBody>
          <a:bodyPr anchor="t" rtlCol="false" tIns="0" lIns="0" bIns="0" rIns="0">
            <a:spAutoFit/>
          </a:bodyPr>
          <a:lstStyle/>
          <a:p>
            <a:pPr algn="l">
              <a:lnSpc>
                <a:spcPts val="6160"/>
              </a:lnSpc>
              <a:spcBef>
                <a:spcPct val="0"/>
              </a:spcBef>
            </a:pPr>
            <a:r>
              <a:rPr lang="en-US" sz="4400">
                <a:solidFill>
                  <a:srgbClr val="FFFFFF"/>
                </a:solidFill>
                <a:latin typeface="Arcade Gamer"/>
                <a:ea typeface="Arcade Gamer"/>
                <a:cs typeface="Arcade Gamer"/>
                <a:sym typeface="Arcade Gamer"/>
              </a:rPr>
              <a:t>EJECUCION DEL PREPROCESSING.JAVA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75269" y="3348619"/>
            <a:ext cx="14429782" cy="5032387"/>
          </a:xfrm>
          <a:custGeom>
            <a:avLst/>
            <a:gdLst/>
            <a:ahLst/>
            <a:cxnLst/>
            <a:rect r="r" b="b" t="t" l="l"/>
            <a:pathLst>
              <a:path h="5032387" w="14429782">
                <a:moveTo>
                  <a:pt x="0" y="0"/>
                </a:moveTo>
                <a:lnTo>
                  <a:pt x="14429783" y="0"/>
                </a:lnTo>
                <a:lnTo>
                  <a:pt x="14429783" y="5032386"/>
                </a:lnTo>
                <a:lnTo>
                  <a:pt x="0" y="5032386"/>
                </a:lnTo>
                <a:lnTo>
                  <a:pt x="0" y="0"/>
                </a:lnTo>
                <a:close/>
              </a:path>
            </a:pathLst>
          </a:custGeom>
          <a:blipFill>
            <a:blip r:embed="rId6"/>
            <a:stretch>
              <a:fillRect l="0" t="0" r="0" b="0"/>
            </a:stretch>
          </a:blipFill>
          <a:ln w="38100" cap="sq">
            <a:solidFill>
              <a:srgbClr val="9D7DE6"/>
            </a:solidFill>
            <a:prstDash val="solid"/>
            <a:miter/>
          </a:ln>
        </p:spPr>
      </p:sp>
      <p:sp>
        <p:nvSpPr>
          <p:cNvPr name="TextBox 5" id="5"/>
          <p:cNvSpPr txBox="true"/>
          <p:nvPr/>
        </p:nvSpPr>
        <p:spPr>
          <a:xfrm rot="0">
            <a:off x="2175269" y="1745880"/>
            <a:ext cx="14506247" cy="802639"/>
          </a:xfrm>
          <a:prstGeom prst="rect">
            <a:avLst/>
          </a:prstGeom>
        </p:spPr>
        <p:txBody>
          <a:bodyPr anchor="t" rtlCol="false" tIns="0" lIns="0" bIns="0" rIns="0">
            <a:spAutoFit/>
          </a:bodyPr>
          <a:lstStyle/>
          <a:p>
            <a:pPr algn="l">
              <a:lnSpc>
                <a:spcPts val="6160"/>
              </a:lnSpc>
              <a:spcBef>
                <a:spcPct val="0"/>
              </a:spcBef>
            </a:pPr>
            <a:r>
              <a:rPr lang="en-US" sz="4400">
                <a:solidFill>
                  <a:srgbClr val="FFFFFF"/>
                </a:solidFill>
                <a:latin typeface="Arcade Gamer"/>
                <a:ea typeface="Arcade Gamer"/>
                <a:cs typeface="Arcade Gamer"/>
                <a:sym typeface="Arcade Gamer"/>
              </a:rPr>
              <a:t>EJECUCION DEL PREPROCESSING.JAVA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7896386" y="466731"/>
            <a:ext cx="1821213" cy="9820269"/>
          </a:xfrm>
          <a:custGeom>
            <a:avLst/>
            <a:gdLst/>
            <a:ahLst/>
            <a:cxnLst/>
            <a:rect r="r" b="b" t="t" l="l"/>
            <a:pathLst>
              <a:path h="9820269" w="1821213">
                <a:moveTo>
                  <a:pt x="0" y="0"/>
                </a:moveTo>
                <a:lnTo>
                  <a:pt x="1821214" y="0"/>
                </a:lnTo>
                <a:lnTo>
                  <a:pt x="1821214" y="9820269"/>
                </a:lnTo>
                <a:lnTo>
                  <a:pt x="0" y="98202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979229" y="4628850"/>
            <a:ext cx="3775529" cy="5658150"/>
          </a:xfrm>
          <a:custGeom>
            <a:avLst/>
            <a:gdLst/>
            <a:ahLst/>
            <a:cxnLst/>
            <a:rect r="r" b="b" t="t" l="l"/>
            <a:pathLst>
              <a:path h="5658150" w="3775529">
                <a:moveTo>
                  <a:pt x="3775529" y="0"/>
                </a:moveTo>
                <a:lnTo>
                  <a:pt x="0" y="0"/>
                </a:lnTo>
                <a:lnTo>
                  <a:pt x="0" y="5658150"/>
                </a:lnTo>
                <a:lnTo>
                  <a:pt x="3775529" y="5658150"/>
                </a:lnTo>
                <a:lnTo>
                  <a:pt x="377552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743871" y="4416635"/>
            <a:ext cx="6269322" cy="5870365"/>
          </a:xfrm>
          <a:custGeom>
            <a:avLst/>
            <a:gdLst/>
            <a:ahLst/>
            <a:cxnLst/>
            <a:rect r="r" b="b" t="t" l="l"/>
            <a:pathLst>
              <a:path h="5870365" w="6269322">
                <a:moveTo>
                  <a:pt x="0" y="0"/>
                </a:moveTo>
                <a:lnTo>
                  <a:pt x="6269321" y="0"/>
                </a:lnTo>
                <a:lnTo>
                  <a:pt x="6269321" y="5870365"/>
                </a:lnTo>
                <a:lnTo>
                  <a:pt x="0" y="5870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546709" y="6681523"/>
            <a:ext cx="2025308" cy="3604917"/>
          </a:xfrm>
          <a:custGeom>
            <a:avLst/>
            <a:gdLst/>
            <a:ahLst/>
            <a:cxnLst/>
            <a:rect r="r" b="b" t="t" l="l"/>
            <a:pathLst>
              <a:path h="3604917" w="2025308">
                <a:moveTo>
                  <a:pt x="0" y="0"/>
                </a:moveTo>
                <a:lnTo>
                  <a:pt x="2025308" y="0"/>
                </a:lnTo>
                <a:lnTo>
                  <a:pt x="2025308" y="3604917"/>
                </a:lnTo>
                <a:lnTo>
                  <a:pt x="0" y="36049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859312" y="1827622"/>
            <a:ext cx="11431080" cy="1671319"/>
          </a:xfrm>
          <a:prstGeom prst="rect">
            <a:avLst/>
          </a:prstGeom>
        </p:spPr>
        <p:txBody>
          <a:bodyPr anchor="t" rtlCol="false" tIns="0" lIns="0" bIns="0" rIns="0">
            <a:spAutoFit/>
          </a:bodyPr>
          <a:lstStyle/>
          <a:p>
            <a:pPr algn="l">
              <a:lnSpc>
                <a:spcPts val="6580"/>
              </a:lnSpc>
              <a:spcBef>
                <a:spcPct val="0"/>
              </a:spcBef>
            </a:pPr>
            <a:r>
              <a:rPr lang="en-US" sz="4700">
                <a:solidFill>
                  <a:srgbClr val="FFFFFF"/>
                </a:solidFill>
                <a:latin typeface="Arcade Gamer"/>
                <a:ea typeface="Arcade Gamer"/>
                <a:cs typeface="Arcade Gamer"/>
                <a:sym typeface="Arcade Gamer"/>
              </a:rPr>
              <a:t>PASOS PARA LA EJECUCION DEL WORD COUNT</a:t>
            </a:r>
          </a:p>
        </p:txBody>
      </p:sp>
      <p:sp>
        <p:nvSpPr>
          <p:cNvPr name="Freeform 7" id="7"/>
          <p:cNvSpPr/>
          <p:nvPr/>
        </p:nvSpPr>
        <p:spPr>
          <a:xfrm flipH="false" flipV="false" rot="0">
            <a:off x="-1772811" y="9258300"/>
            <a:ext cx="4718258" cy="1372584"/>
          </a:xfrm>
          <a:custGeom>
            <a:avLst/>
            <a:gdLst/>
            <a:ahLst/>
            <a:cxnLst/>
            <a:rect r="r" b="b" t="t" l="l"/>
            <a:pathLst>
              <a:path h="1372584" w="4718258">
                <a:moveTo>
                  <a:pt x="0" y="0"/>
                </a:moveTo>
                <a:lnTo>
                  <a:pt x="4718258" y="0"/>
                </a:lnTo>
                <a:lnTo>
                  <a:pt x="4718258"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16447000" y="1549046"/>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true" flipV="false" rot="0">
            <a:off x="13909517" y="3131722"/>
            <a:ext cx="1914952" cy="341210"/>
          </a:xfrm>
          <a:custGeom>
            <a:avLst/>
            <a:gdLst/>
            <a:ahLst/>
            <a:cxnLst/>
            <a:rect r="r" b="b" t="t" l="l"/>
            <a:pathLst>
              <a:path h="341210" w="1914952">
                <a:moveTo>
                  <a:pt x="1914952" y="0"/>
                </a:moveTo>
                <a:lnTo>
                  <a:pt x="0" y="0"/>
                </a:lnTo>
                <a:lnTo>
                  <a:pt x="0" y="341210"/>
                </a:lnTo>
                <a:lnTo>
                  <a:pt x="1914952" y="341210"/>
                </a:lnTo>
                <a:lnTo>
                  <a:pt x="1914952"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1859312" y="3622255"/>
            <a:ext cx="10942269" cy="5581650"/>
          </a:xfrm>
          <a:prstGeom prst="rect">
            <a:avLst/>
          </a:prstGeom>
        </p:spPr>
        <p:txBody>
          <a:bodyPr anchor="t" rtlCol="false" tIns="0" lIns="0" bIns="0" rIns="0">
            <a:spAutoFit/>
          </a:bodyPr>
          <a:lstStyle/>
          <a:p>
            <a:pPr algn="l" marL="539748" indent="-269874" lvl="1">
              <a:lnSpc>
                <a:spcPts val="4249"/>
              </a:lnSpc>
              <a:buAutoNum type="arabicPeriod" startAt="1"/>
            </a:pPr>
            <a:r>
              <a:rPr lang="en-US" sz="2499">
                <a:solidFill>
                  <a:srgbClr val="FFFFFF"/>
                </a:solidFill>
                <a:latin typeface="Arcade Gamer"/>
                <a:ea typeface="Arcade Gamer"/>
                <a:cs typeface="Arcade Gamer"/>
                <a:sym typeface="Arcade Gamer"/>
              </a:rPr>
              <a:t>INSTALAR HADOOP</a:t>
            </a:r>
          </a:p>
          <a:p>
            <a:pPr algn="l" marL="539748" indent="-269874" lvl="1">
              <a:lnSpc>
                <a:spcPts val="4249"/>
              </a:lnSpc>
              <a:buAutoNum type="arabicPeriod" startAt="1"/>
            </a:pPr>
            <a:r>
              <a:rPr lang="en-US" sz="2499">
                <a:solidFill>
                  <a:srgbClr val="FFFFFF"/>
                </a:solidFill>
                <a:latin typeface="Arcade Gamer"/>
                <a:ea typeface="Arcade Gamer"/>
                <a:cs typeface="Arcade Gamer"/>
                <a:sym typeface="Arcade Gamer"/>
              </a:rPr>
              <a:t>CREAR UN REPOSITORIO PARA HADOOP DE LA SIGUIENTE MANERA</a:t>
            </a:r>
          </a:p>
          <a:p>
            <a:pPr algn="l" marL="993138" indent="-331046" lvl="2">
              <a:lnSpc>
                <a:spcPts val="3909"/>
              </a:lnSpc>
              <a:buAutoNum type="alphaLcPeriod" startAt="1"/>
            </a:pPr>
            <a:r>
              <a:rPr lang="en-US" sz="2299">
                <a:solidFill>
                  <a:srgbClr val="FFFFFF"/>
                </a:solidFill>
                <a:latin typeface="Arcade Gamer"/>
                <a:ea typeface="Arcade Gamer"/>
                <a:cs typeface="Arcade Gamer"/>
                <a:sym typeface="Arcade Gamer"/>
              </a:rPr>
              <a:t> HDFS DFS -MKDIR /RUTA-DE-LA-CARPETA</a:t>
            </a:r>
          </a:p>
          <a:p>
            <a:pPr algn="l" marL="539748" indent="-269874" lvl="1">
              <a:lnSpc>
                <a:spcPts val="4249"/>
              </a:lnSpc>
              <a:buAutoNum type="arabicPeriod" startAt="1"/>
            </a:pPr>
            <a:r>
              <a:rPr lang="en-US" sz="2499">
                <a:solidFill>
                  <a:srgbClr val="FFFFFF"/>
                </a:solidFill>
                <a:latin typeface="Arcade Gamer"/>
                <a:ea typeface="Arcade Gamer"/>
                <a:cs typeface="Arcade Gamer"/>
                <a:sym typeface="Arcade Gamer"/>
              </a:rPr>
              <a:t> PONER DATASET EN REPOSITORIO</a:t>
            </a:r>
          </a:p>
          <a:p>
            <a:pPr algn="l" marL="993138" indent="-331046" lvl="2">
              <a:lnSpc>
                <a:spcPts val="3909"/>
              </a:lnSpc>
              <a:buAutoNum type="alphaLcPeriod" startAt="1"/>
            </a:pPr>
            <a:r>
              <a:rPr lang="en-US" sz="2299">
                <a:solidFill>
                  <a:srgbClr val="FFFFFF"/>
                </a:solidFill>
                <a:latin typeface="Arcade Gamer"/>
                <a:ea typeface="Arcade Gamer"/>
                <a:cs typeface="Arcade Gamer"/>
                <a:sym typeface="Arcade Gamer"/>
              </a:rPr>
              <a:t>HDFS DFS -PUT /RUTA-DATASET//RUTA-CARPETA</a:t>
            </a:r>
          </a:p>
          <a:p>
            <a:pPr algn="l" marL="496569" indent="-248284" lvl="1">
              <a:lnSpc>
                <a:spcPts val="3909"/>
              </a:lnSpc>
              <a:buAutoNum type="arabicPeriod" startAt="1"/>
            </a:pPr>
            <a:r>
              <a:rPr lang="en-US" sz="2299">
                <a:solidFill>
                  <a:srgbClr val="FFFFFF"/>
                </a:solidFill>
                <a:latin typeface="Arcade Gamer"/>
                <a:ea typeface="Arcade Gamer"/>
                <a:cs typeface="Arcade Gamer"/>
                <a:sym typeface="Arcade Gamer"/>
              </a:rPr>
              <a:t> CORRER APLICACION WORDCOUNT</a:t>
            </a:r>
          </a:p>
          <a:p>
            <a:pPr algn="l" marL="474991" indent="-158330" lvl="2">
              <a:lnSpc>
                <a:spcPts val="1870"/>
              </a:lnSpc>
              <a:buAutoNum type="alphaLcPeriod" startAt="1"/>
            </a:pPr>
            <a:r>
              <a:rPr lang="en-US" sz="1100">
                <a:solidFill>
                  <a:srgbClr val="FFFFFF"/>
                </a:solidFill>
                <a:latin typeface="Arcade Gamer"/>
                <a:ea typeface="Arcade Gamer"/>
                <a:cs typeface="Arcade Gamer"/>
                <a:sym typeface="Arcade Gamer"/>
              </a:rPr>
              <a:t> HADOOP JAR /MNT/C/USERS/LUISC/.M2/REPOSITORY/COM/MYCOMPANY/WORDCOUNT2/1.0- SNAPSHOT/WORDCOUNT2-1.0-SNAPSHOT.JAR COM.MYCOMPANY.WORDCOUNT2.WORDCOUNT2 /INPUT/DATASETF.TXT /BIGRAM-OUTPUT </a:t>
            </a:r>
          </a:p>
          <a:p>
            <a:pPr algn="l" marL="539748" indent="-269874" lvl="1">
              <a:lnSpc>
                <a:spcPts val="4249"/>
              </a:lnSpc>
              <a:buAutoNum type="arabicPeriod" startAt="1"/>
            </a:pPr>
            <a:r>
              <a:rPr lang="en-US" sz="2499">
                <a:solidFill>
                  <a:srgbClr val="FFFFFF"/>
                </a:solidFill>
                <a:latin typeface="Arcade Gamer"/>
                <a:ea typeface="Arcade Gamer"/>
                <a:cs typeface="Arcade Gamer"/>
                <a:sym typeface="Arcade Gamer"/>
              </a:rPr>
              <a:t> CONVERTIR RESULTADOS A TEXTO</a:t>
            </a:r>
          </a:p>
          <a:p>
            <a:pPr algn="l" marL="734064" indent="-244688" lvl="2">
              <a:lnSpc>
                <a:spcPts val="2890"/>
              </a:lnSpc>
              <a:buAutoNum type="alphaLcPeriod" startAt="1"/>
            </a:pPr>
            <a:r>
              <a:rPr lang="en-US" sz="1700">
                <a:solidFill>
                  <a:srgbClr val="FFFFFF"/>
                </a:solidFill>
                <a:latin typeface="Arcade Gamer"/>
                <a:ea typeface="Arcade Gamer"/>
                <a:cs typeface="Arcade Gamer"/>
                <a:sym typeface="Arcade Gamer"/>
              </a:rPr>
              <a:t>  </a:t>
            </a:r>
            <a:r>
              <a:rPr lang="en-US" sz="1700">
                <a:solidFill>
                  <a:srgbClr val="FFFFFF"/>
                </a:solidFill>
                <a:latin typeface="Arcade Gamer"/>
                <a:ea typeface="Arcade Gamer"/>
                <a:cs typeface="Arcade Gamer"/>
                <a:sym typeface="Arcade Gamer"/>
              </a:rPr>
              <a:t>HADOOP FS -GET /BIGRAM-OUTPUT/PART-R-00000 ~/WORDCOUNT- RESULTS2.TXT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0989" y="2843205"/>
            <a:ext cx="2091147" cy="7931936"/>
          </a:xfrm>
          <a:custGeom>
            <a:avLst/>
            <a:gdLst/>
            <a:ahLst/>
            <a:cxnLst/>
            <a:rect r="r" b="b" t="t" l="l"/>
            <a:pathLst>
              <a:path h="7931936" w="2091147">
                <a:moveTo>
                  <a:pt x="0" y="0"/>
                </a:moveTo>
                <a:lnTo>
                  <a:pt x="2091147" y="0"/>
                </a:lnTo>
                <a:lnTo>
                  <a:pt x="2091147" y="7931936"/>
                </a:lnTo>
                <a:lnTo>
                  <a:pt x="0" y="7931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85576" y="4873659"/>
            <a:ext cx="1759715" cy="5901482"/>
          </a:xfrm>
          <a:custGeom>
            <a:avLst/>
            <a:gdLst/>
            <a:ahLst/>
            <a:cxnLst/>
            <a:rect r="r" b="b" t="t" l="l"/>
            <a:pathLst>
              <a:path h="5901482" w="1759715">
                <a:moveTo>
                  <a:pt x="0" y="0"/>
                </a:moveTo>
                <a:lnTo>
                  <a:pt x="1759714" y="0"/>
                </a:lnTo>
                <a:lnTo>
                  <a:pt x="1759714" y="5901482"/>
                </a:lnTo>
                <a:lnTo>
                  <a:pt x="0" y="5901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9839" y="204848"/>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90714" y="9085995"/>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46393" y="5807336"/>
            <a:ext cx="2479371" cy="4784752"/>
          </a:xfrm>
          <a:custGeom>
            <a:avLst/>
            <a:gdLst/>
            <a:ahLst/>
            <a:cxnLst/>
            <a:rect r="r" b="b" t="t" l="l"/>
            <a:pathLst>
              <a:path h="4784752" w="2479371">
                <a:moveTo>
                  <a:pt x="0" y="0"/>
                </a:moveTo>
                <a:lnTo>
                  <a:pt x="2479372" y="0"/>
                </a:lnTo>
                <a:lnTo>
                  <a:pt x="2479372" y="4784752"/>
                </a:lnTo>
                <a:lnTo>
                  <a:pt x="0" y="47847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671647" y="1496502"/>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16846393" y="4078773"/>
            <a:ext cx="1569844" cy="548018"/>
          </a:xfrm>
          <a:custGeom>
            <a:avLst/>
            <a:gdLst/>
            <a:ahLst/>
            <a:cxnLst/>
            <a:rect r="r" b="b" t="t" l="l"/>
            <a:pathLst>
              <a:path h="548018" w="1569844">
                <a:moveTo>
                  <a:pt x="1569845" y="0"/>
                </a:moveTo>
                <a:lnTo>
                  <a:pt x="0" y="0"/>
                </a:lnTo>
                <a:lnTo>
                  <a:pt x="0" y="548019"/>
                </a:lnTo>
                <a:lnTo>
                  <a:pt x="1569845" y="548019"/>
                </a:lnTo>
                <a:lnTo>
                  <a:pt x="156984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50154" y="2487675"/>
            <a:ext cx="15493867" cy="6003873"/>
          </a:xfrm>
          <a:custGeom>
            <a:avLst/>
            <a:gdLst/>
            <a:ahLst/>
            <a:cxnLst/>
            <a:rect r="r" b="b" t="t" l="l"/>
            <a:pathLst>
              <a:path h="6003873" w="15493867">
                <a:moveTo>
                  <a:pt x="0" y="0"/>
                </a:moveTo>
                <a:lnTo>
                  <a:pt x="15493867" y="0"/>
                </a:lnTo>
                <a:lnTo>
                  <a:pt x="15493867" y="6003874"/>
                </a:lnTo>
                <a:lnTo>
                  <a:pt x="0" y="6003874"/>
                </a:lnTo>
                <a:lnTo>
                  <a:pt x="0" y="0"/>
                </a:lnTo>
                <a:close/>
              </a:path>
            </a:pathLst>
          </a:custGeom>
          <a:blipFill>
            <a:blip r:embed="rId14"/>
            <a:stretch>
              <a:fillRect l="0" t="0" r="0" b="0"/>
            </a:stretch>
          </a:blipFill>
          <a:ln w="38100" cap="sq">
            <a:solidFill>
              <a:srgbClr val="8E68E6"/>
            </a:solidFill>
            <a:prstDash val="solid"/>
            <a:miter/>
          </a:ln>
        </p:spPr>
      </p:sp>
      <p:sp>
        <p:nvSpPr>
          <p:cNvPr name="TextBox 10" id="10"/>
          <p:cNvSpPr txBox="true"/>
          <p:nvPr/>
        </p:nvSpPr>
        <p:spPr>
          <a:xfrm rot="0">
            <a:off x="2073691" y="982005"/>
            <a:ext cx="14455759"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FREQUENCY ANALYSIS 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0989" y="2843205"/>
            <a:ext cx="2091147" cy="7931936"/>
          </a:xfrm>
          <a:custGeom>
            <a:avLst/>
            <a:gdLst/>
            <a:ahLst/>
            <a:cxnLst/>
            <a:rect r="r" b="b" t="t" l="l"/>
            <a:pathLst>
              <a:path h="7931936" w="2091147">
                <a:moveTo>
                  <a:pt x="0" y="0"/>
                </a:moveTo>
                <a:lnTo>
                  <a:pt x="2091147" y="0"/>
                </a:lnTo>
                <a:lnTo>
                  <a:pt x="2091147" y="7931936"/>
                </a:lnTo>
                <a:lnTo>
                  <a:pt x="0" y="7931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85576" y="4873659"/>
            <a:ext cx="1759715" cy="5901482"/>
          </a:xfrm>
          <a:custGeom>
            <a:avLst/>
            <a:gdLst/>
            <a:ahLst/>
            <a:cxnLst/>
            <a:rect r="r" b="b" t="t" l="l"/>
            <a:pathLst>
              <a:path h="5901482" w="1759715">
                <a:moveTo>
                  <a:pt x="0" y="0"/>
                </a:moveTo>
                <a:lnTo>
                  <a:pt x="1759714" y="0"/>
                </a:lnTo>
                <a:lnTo>
                  <a:pt x="1759714" y="5901482"/>
                </a:lnTo>
                <a:lnTo>
                  <a:pt x="0" y="5901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9839" y="204848"/>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90714" y="9085995"/>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46393" y="5807336"/>
            <a:ext cx="2479371" cy="4784752"/>
          </a:xfrm>
          <a:custGeom>
            <a:avLst/>
            <a:gdLst/>
            <a:ahLst/>
            <a:cxnLst/>
            <a:rect r="r" b="b" t="t" l="l"/>
            <a:pathLst>
              <a:path h="4784752" w="2479371">
                <a:moveTo>
                  <a:pt x="0" y="0"/>
                </a:moveTo>
                <a:lnTo>
                  <a:pt x="2479372" y="0"/>
                </a:lnTo>
                <a:lnTo>
                  <a:pt x="2479372" y="4784752"/>
                </a:lnTo>
                <a:lnTo>
                  <a:pt x="0" y="47847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671647" y="1496502"/>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16846393" y="4078773"/>
            <a:ext cx="1569844" cy="548018"/>
          </a:xfrm>
          <a:custGeom>
            <a:avLst/>
            <a:gdLst/>
            <a:ahLst/>
            <a:cxnLst/>
            <a:rect r="r" b="b" t="t" l="l"/>
            <a:pathLst>
              <a:path h="548018" w="1569844">
                <a:moveTo>
                  <a:pt x="1569845" y="0"/>
                </a:moveTo>
                <a:lnTo>
                  <a:pt x="0" y="0"/>
                </a:lnTo>
                <a:lnTo>
                  <a:pt x="0" y="548019"/>
                </a:lnTo>
                <a:lnTo>
                  <a:pt x="1569845" y="548019"/>
                </a:lnTo>
                <a:lnTo>
                  <a:pt x="156984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073691" y="2289956"/>
            <a:ext cx="14772703" cy="7164761"/>
          </a:xfrm>
          <a:custGeom>
            <a:avLst/>
            <a:gdLst/>
            <a:ahLst/>
            <a:cxnLst/>
            <a:rect r="r" b="b" t="t" l="l"/>
            <a:pathLst>
              <a:path h="7164761" w="14772703">
                <a:moveTo>
                  <a:pt x="0" y="0"/>
                </a:moveTo>
                <a:lnTo>
                  <a:pt x="14772702" y="0"/>
                </a:lnTo>
                <a:lnTo>
                  <a:pt x="14772702" y="7164760"/>
                </a:lnTo>
                <a:lnTo>
                  <a:pt x="0" y="7164760"/>
                </a:lnTo>
                <a:lnTo>
                  <a:pt x="0" y="0"/>
                </a:lnTo>
                <a:close/>
              </a:path>
            </a:pathLst>
          </a:custGeom>
          <a:blipFill>
            <a:blip r:embed="rId14"/>
            <a:stretch>
              <a:fillRect l="0" t="0" r="0" b="0"/>
            </a:stretch>
          </a:blipFill>
          <a:ln w="38100" cap="sq">
            <a:solidFill>
              <a:srgbClr val="9D7DE6"/>
            </a:solidFill>
            <a:prstDash val="solid"/>
            <a:miter/>
          </a:ln>
        </p:spPr>
      </p:sp>
      <p:sp>
        <p:nvSpPr>
          <p:cNvPr name="TextBox 10" id="10"/>
          <p:cNvSpPr txBox="true"/>
          <p:nvPr/>
        </p:nvSpPr>
        <p:spPr>
          <a:xfrm rot="0">
            <a:off x="2073691" y="982005"/>
            <a:ext cx="14455759"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FREQUENCY ANALYSIS 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64858" y="2613013"/>
            <a:ext cx="2023142" cy="7673987"/>
          </a:xfrm>
          <a:custGeom>
            <a:avLst/>
            <a:gdLst/>
            <a:ahLst/>
            <a:cxnLst/>
            <a:rect r="r" b="b" t="t" l="l"/>
            <a:pathLst>
              <a:path h="7673987" w="2023142">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8974" y="1028700"/>
            <a:ext cx="2104159" cy="9258300"/>
          </a:xfrm>
          <a:custGeom>
            <a:avLst/>
            <a:gdLst/>
            <a:ahLst/>
            <a:cxnLst/>
            <a:rect r="r" b="b" t="t" l="l"/>
            <a:pathLst>
              <a:path h="9258300" w="2104159">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284867" y="1028700"/>
            <a:ext cx="2104159" cy="9258300"/>
          </a:xfrm>
          <a:custGeom>
            <a:avLst/>
            <a:gdLst/>
            <a:ahLst/>
            <a:cxnLst/>
            <a:rect r="r" b="b" t="t" l="l"/>
            <a:pathLst>
              <a:path h="9258300" w="2104159">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900164" y="5088488"/>
            <a:ext cx="10487673" cy="1300649"/>
          </a:xfrm>
          <a:prstGeom prst="rect">
            <a:avLst/>
          </a:prstGeom>
        </p:spPr>
        <p:txBody>
          <a:bodyPr anchor="t" rtlCol="false" tIns="0" lIns="0" bIns="0" rIns="0">
            <a:spAutoFit/>
          </a:bodyPr>
          <a:lstStyle/>
          <a:p>
            <a:pPr algn="ctr">
              <a:lnSpc>
                <a:spcPts val="8925"/>
              </a:lnSpc>
            </a:pPr>
            <a:r>
              <a:rPr lang="en-US" sz="9597">
                <a:solidFill>
                  <a:srgbClr val="FFFFFF"/>
                </a:solidFill>
                <a:latin typeface="Arcade Gamer"/>
                <a:ea typeface="Arcade Gamer"/>
                <a:cs typeface="Arcade Gamer"/>
                <a:sym typeface="Arcade Gamer"/>
              </a:rPr>
              <a:t>RESULTADOS</a:t>
            </a:r>
          </a:p>
        </p:txBody>
      </p:sp>
      <p:sp>
        <p:nvSpPr>
          <p:cNvPr name="Freeform 8" id="8"/>
          <p:cNvSpPr/>
          <p:nvPr/>
        </p:nvSpPr>
        <p:spPr>
          <a:xfrm flipH="false" flipV="false" rot="0">
            <a:off x="4257771" y="1710223"/>
            <a:ext cx="1885630" cy="658256"/>
          </a:xfrm>
          <a:custGeom>
            <a:avLst/>
            <a:gdLst/>
            <a:ahLst/>
            <a:cxnLst/>
            <a:rect r="r" b="b" t="t" l="l"/>
            <a:pathLst>
              <a:path h="658256" w="1885630">
                <a:moveTo>
                  <a:pt x="0" y="0"/>
                </a:moveTo>
                <a:lnTo>
                  <a:pt x="1885631" y="0"/>
                </a:lnTo>
                <a:lnTo>
                  <a:pt x="1885631" y="658257"/>
                </a:lnTo>
                <a:lnTo>
                  <a:pt x="0" y="6582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2144598" y="1710223"/>
            <a:ext cx="1885630" cy="658256"/>
          </a:xfrm>
          <a:custGeom>
            <a:avLst/>
            <a:gdLst/>
            <a:ahLst/>
            <a:cxnLst/>
            <a:rect r="r" b="b" t="t" l="l"/>
            <a:pathLst>
              <a:path h="658256" w="1885630">
                <a:moveTo>
                  <a:pt x="1885631" y="0"/>
                </a:moveTo>
                <a:lnTo>
                  <a:pt x="0" y="0"/>
                </a:lnTo>
                <a:lnTo>
                  <a:pt x="0" y="658257"/>
                </a:lnTo>
                <a:lnTo>
                  <a:pt x="1885631" y="658257"/>
                </a:lnTo>
                <a:lnTo>
                  <a:pt x="18856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11215" y="631973"/>
            <a:ext cx="2996082" cy="533847"/>
          </a:xfrm>
          <a:custGeom>
            <a:avLst/>
            <a:gdLst/>
            <a:ahLst/>
            <a:cxnLst/>
            <a:rect r="r" b="b" t="t" l="l"/>
            <a:pathLst>
              <a:path h="533847" w="2996082">
                <a:moveTo>
                  <a:pt x="0" y="0"/>
                </a:moveTo>
                <a:lnTo>
                  <a:pt x="2996082" y="0"/>
                </a:lnTo>
                <a:lnTo>
                  <a:pt x="2996082" y="533847"/>
                </a:lnTo>
                <a:lnTo>
                  <a:pt x="0" y="5338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6003133" y="631973"/>
            <a:ext cx="2996082" cy="533847"/>
          </a:xfrm>
          <a:custGeom>
            <a:avLst/>
            <a:gdLst/>
            <a:ahLst/>
            <a:cxnLst/>
            <a:rect r="r" b="b" t="t" l="l"/>
            <a:pathLst>
              <a:path h="533847" w="2996082">
                <a:moveTo>
                  <a:pt x="2996082" y="0"/>
                </a:moveTo>
                <a:lnTo>
                  <a:pt x="0" y="0"/>
                </a:lnTo>
                <a:lnTo>
                  <a:pt x="0" y="533847"/>
                </a:lnTo>
                <a:lnTo>
                  <a:pt x="2996082" y="533847"/>
                </a:lnTo>
                <a:lnTo>
                  <a:pt x="299608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1202059"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true" flipV="false" rot="0">
            <a:off x="14816988"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740306" y="7167365"/>
            <a:ext cx="6266896" cy="4728658"/>
          </a:xfrm>
          <a:custGeom>
            <a:avLst/>
            <a:gdLst/>
            <a:ahLst/>
            <a:cxnLst/>
            <a:rect r="r" b="b" t="t" l="l"/>
            <a:pathLst>
              <a:path h="4728658" w="6266896">
                <a:moveTo>
                  <a:pt x="0" y="0"/>
                </a:moveTo>
                <a:lnTo>
                  <a:pt x="6266896" y="0"/>
                </a:lnTo>
                <a:lnTo>
                  <a:pt x="6266896" y="4728658"/>
                </a:lnTo>
                <a:lnTo>
                  <a:pt x="0" y="47286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043035" y="9841366"/>
            <a:ext cx="4473754" cy="1610551"/>
          </a:xfrm>
          <a:custGeom>
            <a:avLst/>
            <a:gdLst/>
            <a:ahLst/>
            <a:cxnLst/>
            <a:rect r="r" b="b" t="t" l="l"/>
            <a:pathLst>
              <a:path h="1610551" w="4473754">
                <a:moveTo>
                  <a:pt x="4473753" y="0"/>
                </a:moveTo>
                <a:lnTo>
                  <a:pt x="0" y="0"/>
                </a:lnTo>
                <a:lnTo>
                  <a:pt x="0" y="1610551"/>
                </a:lnTo>
                <a:lnTo>
                  <a:pt x="4473753" y="1610551"/>
                </a:lnTo>
                <a:lnTo>
                  <a:pt x="44737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7459" y="6237873"/>
            <a:ext cx="3775529" cy="5658150"/>
          </a:xfrm>
          <a:custGeom>
            <a:avLst/>
            <a:gdLst/>
            <a:ahLst/>
            <a:cxnLst/>
            <a:rect r="r" b="b" t="t" l="l"/>
            <a:pathLst>
              <a:path h="5658150" w="3775529">
                <a:moveTo>
                  <a:pt x="0" y="0"/>
                </a:moveTo>
                <a:lnTo>
                  <a:pt x="3775529" y="0"/>
                </a:lnTo>
                <a:lnTo>
                  <a:pt x="3775529" y="5658150"/>
                </a:lnTo>
                <a:lnTo>
                  <a:pt x="0" y="5658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775720" y="1664813"/>
            <a:ext cx="4823222"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TOP 10 PALABRAS</a:t>
            </a:r>
          </a:p>
        </p:txBody>
      </p:sp>
      <p:sp>
        <p:nvSpPr>
          <p:cNvPr name="Freeform 6" id="6"/>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8805125" y="1431789"/>
            <a:ext cx="677751" cy="67775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D70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1" id="11"/>
          <p:cNvSpPr txBox="true"/>
          <p:nvPr/>
        </p:nvSpPr>
        <p:spPr>
          <a:xfrm rot="0">
            <a:off x="8895945" y="1575920"/>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1</a:t>
            </a:r>
          </a:p>
        </p:txBody>
      </p:sp>
      <p:grpSp>
        <p:nvGrpSpPr>
          <p:cNvPr name="Group 12" id="12"/>
          <p:cNvGrpSpPr/>
          <p:nvPr/>
        </p:nvGrpSpPr>
        <p:grpSpPr>
          <a:xfrm rot="0">
            <a:off x="8805125" y="2254113"/>
            <a:ext cx="677751" cy="6777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867E74"/>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8895945" y="2398244"/>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2</a:t>
            </a:r>
          </a:p>
        </p:txBody>
      </p:sp>
      <p:grpSp>
        <p:nvGrpSpPr>
          <p:cNvPr name="Group 16" id="16"/>
          <p:cNvGrpSpPr/>
          <p:nvPr/>
        </p:nvGrpSpPr>
        <p:grpSpPr>
          <a:xfrm rot="0">
            <a:off x="8805125" y="3113427"/>
            <a:ext cx="677751" cy="67775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B85E25"/>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9" id="19"/>
          <p:cNvSpPr txBox="true"/>
          <p:nvPr/>
        </p:nvSpPr>
        <p:spPr>
          <a:xfrm rot="0">
            <a:off x="8895945" y="3257558"/>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3</a:t>
            </a:r>
          </a:p>
        </p:txBody>
      </p:sp>
      <p:grpSp>
        <p:nvGrpSpPr>
          <p:cNvPr name="Group 20" id="20"/>
          <p:cNvGrpSpPr/>
          <p:nvPr/>
        </p:nvGrpSpPr>
        <p:grpSpPr>
          <a:xfrm rot="0">
            <a:off x="8805125" y="3935752"/>
            <a:ext cx="677751" cy="6777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3" id="23"/>
          <p:cNvSpPr txBox="true"/>
          <p:nvPr/>
        </p:nvSpPr>
        <p:spPr>
          <a:xfrm rot="0">
            <a:off x="8895945" y="4079883"/>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4</a:t>
            </a:r>
          </a:p>
        </p:txBody>
      </p:sp>
      <p:grpSp>
        <p:nvGrpSpPr>
          <p:cNvPr name="Group 24" id="24"/>
          <p:cNvGrpSpPr/>
          <p:nvPr/>
        </p:nvGrpSpPr>
        <p:grpSpPr>
          <a:xfrm rot="0">
            <a:off x="8805125" y="4756377"/>
            <a:ext cx="677751" cy="67775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6" id="2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7" id="27"/>
          <p:cNvSpPr txBox="true"/>
          <p:nvPr/>
        </p:nvSpPr>
        <p:spPr>
          <a:xfrm rot="0">
            <a:off x="8895945" y="4900508"/>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5</a:t>
            </a:r>
          </a:p>
        </p:txBody>
      </p:sp>
      <p:grpSp>
        <p:nvGrpSpPr>
          <p:cNvPr name="Group 28" id="28"/>
          <p:cNvGrpSpPr/>
          <p:nvPr/>
        </p:nvGrpSpPr>
        <p:grpSpPr>
          <a:xfrm rot="0">
            <a:off x="8805125" y="5578702"/>
            <a:ext cx="677751" cy="67775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30" id="3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1" id="31"/>
          <p:cNvSpPr txBox="true"/>
          <p:nvPr/>
        </p:nvSpPr>
        <p:spPr>
          <a:xfrm rot="0">
            <a:off x="8895945" y="5722833"/>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6</a:t>
            </a:r>
          </a:p>
        </p:txBody>
      </p:sp>
      <p:grpSp>
        <p:nvGrpSpPr>
          <p:cNvPr name="Group 32" id="32"/>
          <p:cNvGrpSpPr/>
          <p:nvPr/>
        </p:nvGrpSpPr>
        <p:grpSpPr>
          <a:xfrm rot="0">
            <a:off x="8805125" y="6438015"/>
            <a:ext cx="677751" cy="67775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34" id="3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5" id="35"/>
          <p:cNvSpPr txBox="true"/>
          <p:nvPr/>
        </p:nvSpPr>
        <p:spPr>
          <a:xfrm rot="0">
            <a:off x="8895945" y="6582146"/>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7</a:t>
            </a:r>
          </a:p>
        </p:txBody>
      </p:sp>
      <p:grpSp>
        <p:nvGrpSpPr>
          <p:cNvPr name="Group 36" id="36"/>
          <p:cNvGrpSpPr/>
          <p:nvPr/>
        </p:nvGrpSpPr>
        <p:grpSpPr>
          <a:xfrm rot="0">
            <a:off x="8805125" y="7260340"/>
            <a:ext cx="677751" cy="67775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38" id="3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9" id="39"/>
          <p:cNvSpPr txBox="true"/>
          <p:nvPr/>
        </p:nvSpPr>
        <p:spPr>
          <a:xfrm rot="0">
            <a:off x="8895945" y="7404471"/>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8</a:t>
            </a:r>
          </a:p>
        </p:txBody>
      </p:sp>
      <p:grpSp>
        <p:nvGrpSpPr>
          <p:cNvPr name="Group 40" id="40"/>
          <p:cNvGrpSpPr/>
          <p:nvPr/>
        </p:nvGrpSpPr>
        <p:grpSpPr>
          <a:xfrm rot="0">
            <a:off x="8805125" y="8119065"/>
            <a:ext cx="677751" cy="677751"/>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42" id="4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43" id="43"/>
          <p:cNvSpPr txBox="true"/>
          <p:nvPr/>
        </p:nvSpPr>
        <p:spPr>
          <a:xfrm rot="0">
            <a:off x="8895945" y="8263196"/>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9</a:t>
            </a:r>
          </a:p>
        </p:txBody>
      </p:sp>
      <p:grpSp>
        <p:nvGrpSpPr>
          <p:cNvPr name="Group 44" id="44"/>
          <p:cNvGrpSpPr/>
          <p:nvPr/>
        </p:nvGrpSpPr>
        <p:grpSpPr>
          <a:xfrm rot="0">
            <a:off x="8805125" y="8941390"/>
            <a:ext cx="677751" cy="677751"/>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46" id="4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47" id="47"/>
          <p:cNvSpPr txBox="true"/>
          <p:nvPr/>
        </p:nvSpPr>
        <p:spPr>
          <a:xfrm rot="0">
            <a:off x="8895945" y="9085521"/>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10</a:t>
            </a:r>
          </a:p>
        </p:txBody>
      </p:sp>
      <p:sp>
        <p:nvSpPr>
          <p:cNvPr name="TextBox 48" id="48"/>
          <p:cNvSpPr txBox="true"/>
          <p:nvPr/>
        </p:nvSpPr>
        <p:spPr>
          <a:xfrm rot="0">
            <a:off x="9600643" y="1397486"/>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COMBAT - 291935</a:t>
            </a:r>
          </a:p>
        </p:txBody>
      </p:sp>
      <p:sp>
        <p:nvSpPr>
          <p:cNvPr name="TextBox 49" id="49"/>
          <p:cNvSpPr txBox="true"/>
          <p:nvPr/>
        </p:nvSpPr>
        <p:spPr>
          <a:xfrm rot="0">
            <a:off x="9600643" y="2219811"/>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WAR - 264819</a:t>
            </a:r>
          </a:p>
        </p:txBody>
      </p:sp>
      <p:sp>
        <p:nvSpPr>
          <p:cNvPr name="TextBox 50" id="50"/>
          <p:cNvSpPr txBox="true"/>
          <p:nvPr/>
        </p:nvSpPr>
        <p:spPr>
          <a:xfrm rot="0">
            <a:off x="9600643" y="3079124"/>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LIFE - 256782</a:t>
            </a:r>
          </a:p>
        </p:txBody>
      </p:sp>
      <p:sp>
        <p:nvSpPr>
          <p:cNvPr name="TextBox 51" id="51"/>
          <p:cNvSpPr txBox="true"/>
          <p:nvPr/>
        </p:nvSpPr>
        <p:spPr>
          <a:xfrm rot="0">
            <a:off x="9600643" y="3901449"/>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SPACE - 226740</a:t>
            </a:r>
          </a:p>
        </p:txBody>
      </p:sp>
      <p:sp>
        <p:nvSpPr>
          <p:cNvPr name="TextBox 52" id="52"/>
          <p:cNvSpPr txBox="true"/>
          <p:nvPr/>
        </p:nvSpPr>
        <p:spPr>
          <a:xfrm rot="0">
            <a:off x="9600643" y="4722074"/>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DEAD - 225805</a:t>
            </a:r>
          </a:p>
        </p:txBody>
      </p:sp>
      <p:sp>
        <p:nvSpPr>
          <p:cNvPr name="TextBox 53" id="53"/>
          <p:cNvSpPr txBox="true"/>
          <p:nvPr/>
        </p:nvSpPr>
        <p:spPr>
          <a:xfrm rot="0">
            <a:off x="9600643" y="5544399"/>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MUSIC - 223605</a:t>
            </a:r>
          </a:p>
        </p:txBody>
      </p:sp>
      <p:sp>
        <p:nvSpPr>
          <p:cNvPr name="TextBox 54" id="54"/>
          <p:cNvSpPr txBox="true"/>
          <p:nvPr/>
        </p:nvSpPr>
        <p:spPr>
          <a:xfrm rot="0">
            <a:off x="9600643" y="6407997"/>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RUN- 211493</a:t>
            </a:r>
          </a:p>
        </p:txBody>
      </p:sp>
      <p:sp>
        <p:nvSpPr>
          <p:cNvPr name="TextBox 55" id="55"/>
          <p:cNvSpPr txBox="true"/>
          <p:nvPr/>
        </p:nvSpPr>
        <p:spPr>
          <a:xfrm rot="0">
            <a:off x="9600643" y="7229329"/>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DARK - 204201</a:t>
            </a:r>
          </a:p>
        </p:txBody>
      </p:sp>
      <p:sp>
        <p:nvSpPr>
          <p:cNvPr name="TextBox 56" id="56"/>
          <p:cNvSpPr txBox="true"/>
          <p:nvPr/>
        </p:nvSpPr>
        <p:spPr>
          <a:xfrm rot="0">
            <a:off x="9600643" y="8084762"/>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WEAPONS - 203830</a:t>
            </a:r>
          </a:p>
        </p:txBody>
      </p:sp>
      <p:sp>
        <p:nvSpPr>
          <p:cNvPr name="TextBox 57" id="57"/>
          <p:cNvSpPr txBox="true"/>
          <p:nvPr/>
        </p:nvSpPr>
        <p:spPr>
          <a:xfrm rot="0">
            <a:off x="9600643" y="8938836"/>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SERIES- 197989</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true" flipV="false" rot="0">
            <a:off x="14567756" y="9481724"/>
            <a:ext cx="4473754" cy="1610551"/>
          </a:xfrm>
          <a:custGeom>
            <a:avLst/>
            <a:gdLst/>
            <a:ahLst/>
            <a:cxnLst/>
            <a:rect r="r" b="b" t="t" l="l"/>
            <a:pathLst>
              <a:path h="1610551" w="4473754">
                <a:moveTo>
                  <a:pt x="4473754" y="0"/>
                </a:moveTo>
                <a:lnTo>
                  <a:pt x="0" y="0"/>
                </a:lnTo>
                <a:lnTo>
                  <a:pt x="0" y="1610552"/>
                </a:lnTo>
                <a:lnTo>
                  <a:pt x="4473754" y="1610552"/>
                </a:lnTo>
                <a:lnTo>
                  <a:pt x="447375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05987" y="6709675"/>
            <a:ext cx="3775529" cy="5658150"/>
          </a:xfrm>
          <a:custGeom>
            <a:avLst/>
            <a:gdLst/>
            <a:ahLst/>
            <a:cxnLst/>
            <a:rect r="r" b="b" t="t" l="l"/>
            <a:pathLst>
              <a:path h="5658150" w="3775529">
                <a:moveTo>
                  <a:pt x="0" y="0"/>
                </a:moveTo>
                <a:lnTo>
                  <a:pt x="3775530" y="0"/>
                </a:lnTo>
                <a:lnTo>
                  <a:pt x="3775530" y="5658151"/>
                </a:lnTo>
                <a:lnTo>
                  <a:pt x="0" y="56581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382141" y="973834"/>
            <a:ext cx="4823222" cy="268287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TOP 10 PALABRAS EN PAR</a:t>
            </a:r>
          </a:p>
        </p:txBody>
      </p:sp>
      <p:sp>
        <p:nvSpPr>
          <p:cNvPr name="Freeform 5" id="5"/>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028700" y="1233563"/>
            <a:ext cx="677751" cy="67775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D700"/>
            </a:solidFill>
          </p:spPr>
        </p:sp>
        <p:sp>
          <p:nvSpPr>
            <p:cNvPr name="TextBox 9" id="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0" id="10"/>
          <p:cNvSpPr txBox="true"/>
          <p:nvPr/>
        </p:nvSpPr>
        <p:spPr>
          <a:xfrm rot="0">
            <a:off x="1119520" y="1377694"/>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1</a:t>
            </a:r>
          </a:p>
        </p:txBody>
      </p:sp>
      <p:grpSp>
        <p:nvGrpSpPr>
          <p:cNvPr name="Group 11" id="11"/>
          <p:cNvGrpSpPr/>
          <p:nvPr/>
        </p:nvGrpSpPr>
        <p:grpSpPr>
          <a:xfrm rot="0">
            <a:off x="1028700" y="2055887"/>
            <a:ext cx="677751" cy="67775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867E74"/>
            </a:soli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4" id="14"/>
          <p:cNvSpPr txBox="true"/>
          <p:nvPr/>
        </p:nvSpPr>
        <p:spPr>
          <a:xfrm rot="0">
            <a:off x="1119520" y="2200018"/>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2</a:t>
            </a:r>
          </a:p>
        </p:txBody>
      </p:sp>
      <p:grpSp>
        <p:nvGrpSpPr>
          <p:cNvPr name="Group 15" id="15"/>
          <p:cNvGrpSpPr/>
          <p:nvPr/>
        </p:nvGrpSpPr>
        <p:grpSpPr>
          <a:xfrm rot="0">
            <a:off x="1028700" y="2915201"/>
            <a:ext cx="677751" cy="677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B85E25"/>
            </a:soli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1119520" y="3059332"/>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3</a:t>
            </a:r>
          </a:p>
        </p:txBody>
      </p:sp>
      <p:grpSp>
        <p:nvGrpSpPr>
          <p:cNvPr name="Group 19" id="19"/>
          <p:cNvGrpSpPr/>
          <p:nvPr/>
        </p:nvGrpSpPr>
        <p:grpSpPr>
          <a:xfrm rot="0">
            <a:off x="1028700" y="3737526"/>
            <a:ext cx="677751" cy="67775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1119520" y="3881657"/>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4</a:t>
            </a:r>
          </a:p>
        </p:txBody>
      </p:sp>
      <p:grpSp>
        <p:nvGrpSpPr>
          <p:cNvPr name="Group 23" id="23"/>
          <p:cNvGrpSpPr/>
          <p:nvPr/>
        </p:nvGrpSpPr>
        <p:grpSpPr>
          <a:xfrm rot="0">
            <a:off x="1028700" y="4558151"/>
            <a:ext cx="677751" cy="6777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6" id="26"/>
          <p:cNvSpPr txBox="true"/>
          <p:nvPr/>
        </p:nvSpPr>
        <p:spPr>
          <a:xfrm rot="0">
            <a:off x="1119520" y="4702282"/>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5</a:t>
            </a:r>
          </a:p>
        </p:txBody>
      </p:sp>
      <p:grpSp>
        <p:nvGrpSpPr>
          <p:cNvPr name="Group 27" id="27"/>
          <p:cNvGrpSpPr/>
          <p:nvPr/>
        </p:nvGrpSpPr>
        <p:grpSpPr>
          <a:xfrm rot="0">
            <a:off x="1028700" y="5380476"/>
            <a:ext cx="677751" cy="67775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9" id="2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0" id="30"/>
          <p:cNvSpPr txBox="true"/>
          <p:nvPr/>
        </p:nvSpPr>
        <p:spPr>
          <a:xfrm rot="0">
            <a:off x="1119520" y="5524607"/>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6</a:t>
            </a:r>
          </a:p>
        </p:txBody>
      </p:sp>
      <p:grpSp>
        <p:nvGrpSpPr>
          <p:cNvPr name="Group 31" id="31"/>
          <p:cNvGrpSpPr/>
          <p:nvPr/>
        </p:nvGrpSpPr>
        <p:grpSpPr>
          <a:xfrm rot="0">
            <a:off x="1028700" y="6239789"/>
            <a:ext cx="677751" cy="67775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33" id="33"/>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4" id="34"/>
          <p:cNvSpPr txBox="true"/>
          <p:nvPr/>
        </p:nvSpPr>
        <p:spPr>
          <a:xfrm rot="0">
            <a:off x="1119520" y="6383920"/>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7</a:t>
            </a:r>
          </a:p>
        </p:txBody>
      </p:sp>
      <p:grpSp>
        <p:nvGrpSpPr>
          <p:cNvPr name="Group 35" id="35"/>
          <p:cNvGrpSpPr/>
          <p:nvPr/>
        </p:nvGrpSpPr>
        <p:grpSpPr>
          <a:xfrm rot="0">
            <a:off x="1028700" y="7062114"/>
            <a:ext cx="677751" cy="67775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37" id="3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38" id="38"/>
          <p:cNvSpPr txBox="true"/>
          <p:nvPr/>
        </p:nvSpPr>
        <p:spPr>
          <a:xfrm rot="0">
            <a:off x="1119520" y="7206245"/>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8</a:t>
            </a:r>
          </a:p>
        </p:txBody>
      </p:sp>
      <p:grpSp>
        <p:nvGrpSpPr>
          <p:cNvPr name="Group 39" id="39"/>
          <p:cNvGrpSpPr/>
          <p:nvPr/>
        </p:nvGrpSpPr>
        <p:grpSpPr>
          <a:xfrm rot="0">
            <a:off x="1028700" y="7920839"/>
            <a:ext cx="677751" cy="677751"/>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41" id="4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42" id="42"/>
          <p:cNvSpPr txBox="true"/>
          <p:nvPr/>
        </p:nvSpPr>
        <p:spPr>
          <a:xfrm rot="0">
            <a:off x="1119520" y="8064970"/>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9</a:t>
            </a:r>
          </a:p>
        </p:txBody>
      </p:sp>
      <p:grpSp>
        <p:nvGrpSpPr>
          <p:cNvPr name="Group 43" id="43"/>
          <p:cNvGrpSpPr/>
          <p:nvPr/>
        </p:nvGrpSpPr>
        <p:grpSpPr>
          <a:xfrm rot="0">
            <a:off x="1028700" y="8743164"/>
            <a:ext cx="677751" cy="677751"/>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45" id="4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46" id="46"/>
          <p:cNvSpPr txBox="true"/>
          <p:nvPr/>
        </p:nvSpPr>
        <p:spPr>
          <a:xfrm rot="0">
            <a:off x="1119520" y="8887295"/>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10</a:t>
            </a:r>
          </a:p>
        </p:txBody>
      </p:sp>
      <p:sp>
        <p:nvSpPr>
          <p:cNvPr name="TextBox 47" id="47"/>
          <p:cNvSpPr txBox="true"/>
          <p:nvPr/>
        </p:nvSpPr>
        <p:spPr>
          <a:xfrm rot="0">
            <a:off x="1824218" y="1202552"/>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CALL DUTY - 109606</a:t>
            </a:r>
          </a:p>
        </p:txBody>
      </p:sp>
      <p:sp>
        <p:nvSpPr>
          <p:cNvPr name="TextBox 48" id="48"/>
          <p:cNvSpPr txBox="true"/>
          <p:nvPr/>
        </p:nvSpPr>
        <p:spPr>
          <a:xfrm rot="0">
            <a:off x="1824218" y="1961375"/>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TOTAL WAR - 95580</a:t>
            </a:r>
          </a:p>
        </p:txBody>
      </p:sp>
      <p:sp>
        <p:nvSpPr>
          <p:cNvPr name="TextBox 49" id="49"/>
          <p:cNvSpPr txBox="true"/>
          <p:nvPr/>
        </p:nvSpPr>
        <p:spPr>
          <a:xfrm rot="0">
            <a:off x="1824218" y="2820688"/>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DARK SOULS - 93247</a:t>
            </a:r>
          </a:p>
        </p:txBody>
      </p:sp>
      <p:sp>
        <p:nvSpPr>
          <p:cNvPr name="TextBox 50" id="50"/>
          <p:cNvSpPr txBox="true"/>
          <p:nvPr/>
        </p:nvSpPr>
        <p:spPr>
          <a:xfrm rot="0">
            <a:off x="1824218" y="3643013"/>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LEFT DEAD - 73271</a:t>
            </a:r>
          </a:p>
        </p:txBody>
      </p:sp>
      <p:sp>
        <p:nvSpPr>
          <p:cNvPr name="TextBox 51" id="51"/>
          <p:cNvSpPr txBox="true"/>
          <p:nvPr/>
        </p:nvSpPr>
        <p:spPr>
          <a:xfrm rot="0">
            <a:off x="1824218" y="5297186"/>
            <a:ext cx="708087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VOICE ACTING - 67950</a:t>
            </a:r>
          </a:p>
        </p:txBody>
      </p:sp>
      <p:sp>
        <p:nvSpPr>
          <p:cNvPr name="TextBox 52" id="52"/>
          <p:cNvSpPr txBox="true"/>
          <p:nvPr/>
        </p:nvSpPr>
        <p:spPr>
          <a:xfrm rot="0">
            <a:off x="1824218" y="4523848"/>
            <a:ext cx="14260405"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GRAND THEFT - 65992</a:t>
            </a:r>
          </a:p>
        </p:txBody>
      </p:sp>
      <p:sp>
        <p:nvSpPr>
          <p:cNvPr name="TextBox 53" id="53"/>
          <p:cNvSpPr txBox="true"/>
          <p:nvPr/>
        </p:nvSpPr>
        <p:spPr>
          <a:xfrm rot="0">
            <a:off x="1824218" y="6151259"/>
            <a:ext cx="7631968"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ROCKET LEAGUE - 61472</a:t>
            </a:r>
          </a:p>
        </p:txBody>
      </p:sp>
      <p:sp>
        <p:nvSpPr>
          <p:cNvPr name="TextBox 54" id="54"/>
          <p:cNvSpPr txBox="true"/>
          <p:nvPr/>
        </p:nvSpPr>
        <p:spPr>
          <a:xfrm rot="0">
            <a:off x="1824218" y="6972591"/>
            <a:ext cx="8276364"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COUNTER STRIKE -  53632</a:t>
            </a:r>
          </a:p>
        </p:txBody>
      </p:sp>
      <p:sp>
        <p:nvSpPr>
          <p:cNvPr name="TextBox 55" id="55"/>
          <p:cNvSpPr txBox="true"/>
          <p:nvPr/>
        </p:nvSpPr>
        <p:spPr>
          <a:xfrm rot="0">
            <a:off x="1824218" y="7889828"/>
            <a:ext cx="8027299"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BINDING ISAAC- 53436</a:t>
            </a:r>
          </a:p>
        </p:txBody>
      </p:sp>
      <p:sp>
        <p:nvSpPr>
          <p:cNvPr name="TextBox 56" id="56"/>
          <p:cNvSpPr txBox="true"/>
          <p:nvPr/>
        </p:nvSpPr>
        <p:spPr>
          <a:xfrm rot="0">
            <a:off x="1824218" y="8715326"/>
            <a:ext cx="8027299" cy="634998"/>
          </a:xfrm>
          <a:prstGeom prst="rect">
            <a:avLst/>
          </a:prstGeom>
        </p:spPr>
        <p:txBody>
          <a:bodyPr anchor="t" rtlCol="false" tIns="0" lIns="0" bIns="0" rIns="0">
            <a:spAutoFit/>
          </a:bodyPr>
          <a:lstStyle/>
          <a:p>
            <a:pPr algn="l">
              <a:lnSpc>
                <a:spcPts val="4900"/>
              </a:lnSpc>
              <a:spcBef>
                <a:spcPct val="0"/>
              </a:spcBef>
            </a:pPr>
            <a:r>
              <a:rPr lang="en-US" sz="3500">
                <a:solidFill>
                  <a:srgbClr val="FFFFFF"/>
                </a:solidFill>
                <a:latin typeface="Arcade Gamer"/>
                <a:ea typeface="Arcade Gamer"/>
                <a:cs typeface="Arcade Gamer"/>
                <a:sym typeface="Arcade Gamer"/>
              </a:rPr>
              <a:t>STAR WARS - 51452</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64858" y="2613013"/>
            <a:ext cx="2023142" cy="7673987"/>
          </a:xfrm>
          <a:custGeom>
            <a:avLst/>
            <a:gdLst/>
            <a:ahLst/>
            <a:cxnLst/>
            <a:rect r="r" b="b" t="t" l="l"/>
            <a:pathLst>
              <a:path h="7673987" w="2023142">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8974" y="1028700"/>
            <a:ext cx="2104159" cy="9258300"/>
          </a:xfrm>
          <a:custGeom>
            <a:avLst/>
            <a:gdLst/>
            <a:ahLst/>
            <a:cxnLst/>
            <a:rect r="r" b="b" t="t" l="l"/>
            <a:pathLst>
              <a:path h="9258300" w="2104159">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284867" y="1028700"/>
            <a:ext cx="2104159" cy="9258300"/>
          </a:xfrm>
          <a:custGeom>
            <a:avLst/>
            <a:gdLst/>
            <a:ahLst/>
            <a:cxnLst/>
            <a:rect r="r" b="b" t="t" l="l"/>
            <a:pathLst>
              <a:path h="9258300" w="2104159">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900164" y="3233881"/>
            <a:ext cx="10487673" cy="3567599"/>
          </a:xfrm>
          <a:prstGeom prst="rect">
            <a:avLst/>
          </a:prstGeom>
        </p:spPr>
        <p:txBody>
          <a:bodyPr anchor="t" rtlCol="false" tIns="0" lIns="0" bIns="0" rIns="0">
            <a:spAutoFit/>
          </a:bodyPr>
          <a:lstStyle/>
          <a:p>
            <a:pPr algn="ctr">
              <a:lnSpc>
                <a:spcPts val="8925"/>
              </a:lnSpc>
            </a:pPr>
            <a:r>
              <a:rPr lang="en-US" sz="9597">
                <a:solidFill>
                  <a:srgbClr val="FFFFFF"/>
                </a:solidFill>
                <a:latin typeface="Arcade Gamer"/>
                <a:ea typeface="Arcade Gamer"/>
                <a:cs typeface="Arcade Gamer"/>
                <a:sym typeface="Arcade Gamer"/>
              </a:rPr>
              <a:t>GRACIAS POR SU ATENCION!</a:t>
            </a:r>
          </a:p>
        </p:txBody>
      </p:sp>
      <p:sp>
        <p:nvSpPr>
          <p:cNvPr name="Freeform 8" id="8"/>
          <p:cNvSpPr/>
          <p:nvPr/>
        </p:nvSpPr>
        <p:spPr>
          <a:xfrm flipH="false" flipV="false" rot="0">
            <a:off x="4257771" y="1710223"/>
            <a:ext cx="1885630" cy="658256"/>
          </a:xfrm>
          <a:custGeom>
            <a:avLst/>
            <a:gdLst/>
            <a:ahLst/>
            <a:cxnLst/>
            <a:rect r="r" b="b" t="t" l="l"/>
            <a:pathLst>
              <a:path h="658256" w="1885630">
                <a:moveTo>
                  <a:pt x="0" y="0"/>
                </a:moveTo>
                <a:lnTo>
                  <a:pt x="1885631" y="0"/>
                </a:lnTo>
                <a:lnTo>
                  <a:pt x="1885631" y="658257"/>
                </a:lnTo>
                <a:lnTo>
                  <a:pt x="0" y="6582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2144598" y="1710223"/>
            <a:ext cx="1885630" cy="658256"/>
          </a:xfrm>
          <a:custGeom>
            <a:avLst/>
            <a:gdLst/>
            <a:ahLst/>
            <a:cxnLst/>
            <a:rect r="r" b="b" t="t" l="l"/>
            <a:pathLst>
              <a:path h="658256" w="1885630">
                <a:moveTo>
                  <a:pt x="1885631" y="0"/>
                </a:moveTo>
                <a:lnTo>
                  <a:pt x="0" y="0"/>
                </a:lnTo>
                <a:lnTo>
                  <a:pt x="0" y="658257"/>
                </a:lnTo>
                <a:lnTo>
                  <a:pt x="1885631" y="658257"/>
                </a:lnTo>
                <a:lnTo>
                  <a:pt x="18856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11215" y="631973"/>
            <a:ext cx="2996082" cy="533847"/>
          </a:xfrm>
          <a:custGeom>
            <a:avLst/>
            <a:gdLst/>
            <a:ahLst/>
            <a:cxnLst/>
            <a:rect r="r" b="b" t="t" l="l"/>
            <a:pathLst>
              <a:path h="533847" w="2996082">
                <a:moveTo>
                  <a:pt x="0" y="0"/>
                </a:moveTo>
                <a:lnTo>
                  <a:pt x="2996082" y="0"/>
                </a:lnTo>
                <a:lnTo>
                  <a:pt x="2996082" y="533847"/>
                </a:lnTo>
                <a:lnTo>
                  <a:pt x="0" y="5338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6003133" y="631973"/>
            <a:ext cx="2996082" cy="533847"/>
          </a:xfrm>
          <a:custGeom>
            <a:avLst/>
            <a:gdLst/>
            <a:ahLst/>
            <a:cxnLst/>
            <a:rect r="r" b="b" t="t" l="l"/>
            <a:pathLst>
              <a:path h="533847" w="2996082">
                <a:moveTo>
                  <a:pt x="2996082" y="0"/>
                </a:moveTo>
                <a:lnTo>
                  <a:pt x="0" y="0"/>
                </a:lnTo>
                <a:lnTo>
                  <a:pt x="0" y="533847"/>
                </a:lnTo>
                <a:lnTo>
                  <a:pt x="2996082" y="533847"/>
                </a:lnTo>
                <a:lnTo>
                  <a:pt x="299608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1202059"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true" flipV="false" rot="0">
            <a:off x="14816988"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814399" y="5558342"/>
            <a:ext cx="6266896" cy="4728658"/>
          </a:xfrm>
          <a:custGeom>
            <a:avLst/>
            <a:gdLst/>
            <a:ahLst/>
            <a:cxnLst/>
            <a:rect r="r" b="b" t="t" l="l"/>
            <a:pathLst>
              <a:path h="4728658" w="6266896">
                <a:moveTo>
                  <a:pt x="0" y="0"/>
                </a:moveTo>
                <a:lnTo>
                  <a:pt x="6266897" y="0"/>
                </a:lnTo>
                <a:lnTo>
                  <a:pt x="6266897" y="4728658"/>
                </a:lnTo>
                <a:lnTo>
                  <a:pt x="0" y="47286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043035" y="8676449"/>
            <a:ext cx="4473754" cy="1610551"/>
          </a:xfrm>
          <a:custGeom>
            <a:avLst/>
            <a:gdLst/>
            <a:ahLst/>
            <a:cxnLst/>
            <a:rect r="r" b="b" t="t" l="l"/>
            <a:pathLst>
              <a:path h="1610551" w="4473754">
                <a:moveTo>
                  <a:pt x="4473753" y="0"/>
                </a:moveTo>
                <a:lnTo>
                  <a:pt x="0" y="0"/>
                </a:lnTo>
                <a:lnTo>
                  <a:pt x="0" y="1610551"/>
                </a:lnTo>
                <a:lnTo>
                  <a:pt x="4473753" y="1610551"/>
                </a:lnTo>
                <a:lnTo>
                  <a:pt x="44737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41552" y="4628850"/>
            <a:ext cx="3775529" cy="5658150"/>
          </a:xfrm>
          <a:custGeom>
            <a:avLst/>
            <a:gdLst/>
            <a:ahLst/>
            <a:cxnLst/>
            <a:rect r="r" b="b" t="t" l="l"/>
            <a:pathLst>
              <a:path h="5658150" w="3775529">
                <a:moveTo>
                  <a:pt x="0" y="0"/>
                </a:moveTo>
                <a:lnTo>
                  <a:pt x="3775530" y="0"/>
                </a:lnTo>
                <a:lnTo>
                  <a:pt x="3775530" y="5658150"/>
                </a:lnTo>
                <a:lnTo>
                  <a:pt x="0" y="56581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524485" y="8938950"/>
            <a:ext cx="2840719" cy="1348050"/>
          </a:xfrm>
          <a:custGeom>
            <a:avLst/>
            <a:gdLst/>
            <a:ahLst/>
            <a:cxnLst/>
            <a:rect r="r" b="b" t="t" l="l"/>
            <a:pathLst>
              <a:path h="1348050" w="2840719">
                <a:moveTo>
                  <a:pt x="0" y="0"/>
                </a:moveTo>
                <a:lnTo>
                  <a:pt x="2840719" y="0"/>
                </a:lnTo>
                <a:lnTo>
                  <a:pt x="2840719" y="1348050"/>
                </a:lnTo>
                <a:lnTo>
                  <a:pt x="0" y="13480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775720" y="1664813"/>
            <a:ext cx="4823222"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CONTENIDO</a:t>
            </a:r>
          </a:p>
        </p:txBody>
      </p:sp>
      <p:sp>
        <p:nvSpPr>
          <p:cNvPr name="Freeform 7" id="7"/>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8395988" y="1683863"/>
            <a:ext cx="7080874" cy="6643369"/>
          </a:xfrm>
          <a:prstGeom prst="rect">
            <a:avLst/>
          </a:prstGeom>
        </p:spPr>
        <p:txBody>
          <a:bodyPr anchor="t" rtlCol="false" tIns="0" lIns="0" bIns="0" rIns="0">
            <a:spAutoFit/>
          </a:bodyPr>
          <a:lstStyle/>
          <a:p>
            <a:pPr algn="l">
              <a:lnSpc>
                <a:spcPts val="6580"/>
              </a:lnSpc>
              <a:spcBef>
                <a:spcPct val="0"/>
              </a:spcBef>
            </a:pPr>
            <a:r>
              <a:rPr lang="en-US" sz="4700">
                <a:solidFill>
                  <a:srgbClr val="FFFFFF"/>
                </a:solidFill>
                <a:latin typeface="Arcade Gamer"/>
                <a:ea typeface="Arcade Gamer"/>
                <a:cs typeface="Arcade Gamer"/>
                <a:sym typeface="Arcade Gamer"/>
              </a:rPr>
              <a:t>1. INTRODUCCION</a:t>
            </a:r>
          </a:p>
          <a:p>
            <a:pPr algn="l">
              <a:lnSpc>
                <a:spcPts val="6580"/>
              </a:lnSpc>
              <a:spcBef>
                <a:spcPct val="0"/>
              </a:spcBef>
            </a:pPr>
            <a:r>
              <a:rPr lang="en-US" sz="4700">
                <a:solidFill>
                  <a:srgbClr val="FFFFFF"/>
                </a:solidFill>
                <a:latin typeface="Arcade Gamer"/>
                <a:ea typeface="Arcade Gamer"/>
                <a:cs typeface="Arcade Gamer"/>
                <a:sym typeface="Arcade Gamer"/>
              </a:rPr>
              <a:t>2. DATA SET</a:t>
            </a:r>
          </a:p>
          <a:p>
            <a:pPr algn="l">
              <a:lnSpc>
                <a:spcPts val="6580"/>
              </a:lnSpc>
              <a:spcBef>
                <a:spcPct val="0"/>
              </a:spcBef>
            </a:pPr>
            <a:r>
              <a:rPr lang="en-US" sz="4700">
                <a:solidFill>
                  <a:srgbClr val="FFFFFF"/>
                </a:solidFill>
                <a:latin typeface="Arcade Gamer"/>
                <a:ea typeface="Arcade Gamer"/>
                <a:cs typeface="Arcade Gamer"/>
                <a:sym typeface="Arcade Gamer"/>
              </a:rPr>
              <a:t>3. DICCIONARIO</a:t>
            </a:r>
          </a:p>
          <a:p>
            <a:pPr algn="l">
              <a:lnSpc>
                <a:spcPts val="6580"/>
              </a:lnSpc>
              <a:spcBef>
                <a:spcPct val="0"/>
              </a:spcBef>
            </a:pPr>
            <a:r>
              <a:rPr lang="en-US" sz="4700">
                <a:solidFill>
                  <a:srgbClr val="FFFFFF"/>
                </a:solidFill>
                <a:latin typeface="Arcade Gamer"/>
                <a:ea typeface="Arcade Gamer"/>
                <a:cs typeface="Arcade Gamer"/>
                <a:sym typeface="Arcade Gamer"/>
              </a:rPr>
              <a:t>4. APLICACIONES</a:t>
            </a:r>
          </a:p>
          <a:p>
            <a:pPr algn="l">
              <a:lnSpc>
                <a:spcPts val="6580"/>
              </a:lnSpc>
              <a:spcBef>
                <a:spcPct val="0"/>
              </a:spcBef>
            </a:pPr>
            <a:r>
              <a:rPr lang="en-US" sz="4700">
                <a:solidFill>
                  <a:srgbClr val="FFFFFF"/>
                </a:solidFill>
                <a:latin typeface="Arcade Gamer"/>
                <a:ea typeface="Arcade Gamer"/>
                <a:cs typeface="Arcade Gamer"/>
                <a:sym typeface="Arcade Gamer"/>
              </a:rPr>
              <a:t>5. EJECUCIÓN</a:t>
            </a:r>
          </a:p>
          <a:p>
            <a:pPr algn="l">
              <a:lnSpc>
                <a:spcPts val="6580"/>
              </a:lnSpc>
              <a:spcBef>
                <a:spcPct val="0"/>
              </a:spcBef>
            </a:pPr>
            <a:r>
              <a:rPr lang="en-US" sz="4700">
                <a:solidFill>
                  <a:srgbClr val="FFFFFF"/>
                </a:solidFill>
                <a:latin typeface="Arcade Gamer"/>
                <a:ea typeface="Arcade Gamer"/>
                <a:cs typeface="Arcade Gamer"/>
                <a:sym typeface="Arcade Gamer"/>
              </a:rPr>
              <a:t>6. RESULTADOS 1</a:t>
            </a:r>
          </a:p>
          <a:p>
            <a:pPr algn="l">
              <a:lnSpc>
                <a:spcPts val="6580"/>
              </a:lnSpc>
              <a:spcBef>
                <a:spcPct val="0"/>
              </a:spcBef>
            </a:pPr>
            <a:r>
              <a:rPr lang="en-US" sz="4700">
                <a:solidFill>
                  <a:srgbClr val="FFFFFF"/>
                </a:solidFill>
                <a:latin typeface="Arcade Gamer"/>
                <a:ea typeface="Arcade Gamer"/>
                <a:cs typeface="Arcade Gamer"/>
                <a:sym typeface="Arcade Gamer"/>
              </a:rPr>
              <a:t>7. RESULTADOS 2</a:t>
            </a:r>
          </a:p>
          <a:p>
            <a:pPr algn="l">
              <a:lnSpc>
                <a:spcPts val="6580"/>
              </a:lnSpc>
              <a:spcBef>
                <a:spcPct val="0"/>
              </a:spcBef>
            </a:pPr>
            <a:r>
              <a:rPr lang="en-US" sz="4700">
                <a:solidFill>
                  <a:srgbClr val="FFFFFF"/>
                </a:solidFill>
                <a:latin typeface="Arcade Gamer"/>
                <a:ea typeface="Arcade Gamer"/>
                <a:cs typeface="Arcade Gamer"/>
                <a:sym typeface="Arcade Gamer"/>
              </a:rPr>
              <a:t>8. CONCLUSIONES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0" y="9803205"/>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9507356"/>
            <a:ext cx="9144000" cy="1379913"/>
          </a:xfrm>
          <a:custGeom>
            <a:avLst/>
            <a:gdLst/>
            <a:ahLst/>
            <a:cxnLst/>
            <a:rect r="r" b="b" t="t" l="l"/>
            <a:pathLst>
              <a:path h="1379913" w="9144000">
                <a:moveTo>
                  <a:pt x="9144000" y="0"/>
                </a:moveTo>
                <a:lnTo>
                  <a:pt x="0" y="0"/>
                </a:lnTo>
                <a:lnTo>
                  <a:pt x="0" y="1379912"/>
                </a:lnTo>
                <a:lnTo>
                  <a:pt x="9144000" y="1379912"/>
                </a:lnTo>
                <a:lnTo>
                  <a:pt x="9144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4214" y="4433144"/>
            <a:ext cx="2882084" cy="5764168"/>
          </a:xfrm>
          <a:custGeom>
            <a:avLst/>
            <a:gdLst/>
            <a:ahLst/>
            <a:cxnLst/>
            <a:rect r="r" b="b" t="t" l="l"/>
            <a:pathLst>
              <a:path h="5764168" w="2882084">
                <a:moveTo>
                  <a:pt x="0" y="0"/>
                </a:moveTo>
                <a:lnTo>
                  <a:pt x="2882084" y="0"/>
                </a:lnTo>
                <a:lnTo>
                  <a:pt x="2882084" y="5764168"/>
                </a:lnTo>
                <a:lnTo>
                  <a:pt x="0" y="5764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413117" y="4722132"/>
            <a:ext cx="2882084" cy="5764168"/>
          </a:xfrm>
          <a:custGeom>
            <a:avLst/>
            <a:gdLst/>
            <a:ahLst/>
            <a:cxnLst/>
            <a:rect r="r" b="b" t="t" l="l"/>
            <a:pathLst>
              <a:path h="5764168" w="2882084">
                <a:moveTo>
                  <a:pt x="2882084" y="0"/>
                </a:moveTo>
                <a:lnTo>
                  <a:pt x="0" y="0"/>
                </a:lnTo>
                <a:lnTo>
                  <a:pt x="0" y="5764168"/>
                </a:lnTo>
                <a:lnTo>
                  <a:pt x="2882084" y="5764168"/>
                </a:lnTo>
                <a:lnTo>
                  <a:pt x="28820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228208" y="9258300"/>
            <a:ext cx="5426497" cy="2575119"/>
          </a:xfrm>
          <a:custGeom>
            <a:avLst/>
            <a:gdLst/>
            <a:ahLst/>
            <a:cxnLst/>
            <a:rect r="r" b="b" t="t" l="l"/>
            <a:pathLst>
              <a:path h="2575119" w="5426497">
                <a:moveTo>
                  <a:pt x="0" y="0"/>
                </a:moveTo>
                <a:lnTo>
                  <a:pt x="5426496" y="0"/>
                </a:lnTo>
                <a:lnTo>
                  <a:pt x="5426496" y="2575119"/>
                </a:lnTo>
                <a:lnTo>
                  <a:pt x="0" y="25751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359993" y="1402826"/>
            <a:ext cx="12334916" cy="1612324"/>
          </a:xfrm>
          <a:prstGeom prst="rect">
            <a:avLst/>
          </a:prstGeom>
        </p:spPr>
        <p:txBody>
          <a:bodyPr anchor="t" rtlCol="false" tIns="0" lIns="0" bIns="0" rIns="0">
            <a:spAutoFit/>
          </a:bodyPr>
          <a:lstStyle/>
          <a:p>
            <a:pPr algn="ctr">
              <a:lnSpc>
                <a:spcPts val="12676"/>
              </a:lnSpc>
              <a:spcBef>
                <a:spcPct val="0"/>
              </a:spcBef>
            </a:pPr>
            <a:r>
              <a:rPr lang="en-US" sz="9054">
                <a:solidFill>
                  <a:srgbClr val="FFFFFF"/>
                </a:solidFill>
                <a:latin typeface="Arcade Gamer"/>
                <a:ea typeface="Arcade Gamer"/>
                <a:cs typeface="Arcade Gamer"/>
                <a:sym typeface="Arcade Gamer"/>
              </a:rPr>
              <a:t>INTRODUCCION</a:t>
            </a:r>
          </a:p>
        </p:txBody>
      </p:sp>
      <p:sp>
        <p:nvSpPr>
          <p:cNvPr name="Freeform 8" id="8"/>
          <p:cNvSpPr/>
          <p:nvPr/>
        </p:nvSpPr>
        <p:spPr>
          <a:xfrm flipH="false" flipV="false" rot="0">
            <a:off x="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1377488" y="4770101"/>
            <a:ext cx="5035629" cy="2863046"/>
          </a:xfrm>
          <a:custGeom>
            <a:avLst/>
            <a:gdLst/>
            <a:ahLst/>
            <a:cxnLst/>
            <a:rect r="r" b="b" t="t" l="l"/>
            <a:pathLst>
              <a:path h="2863046" w="5035629">
                <a:moveTo>
                  <a:pt x="0" y="0"/>
                </a:moveTo>
                <a:lnTo>
                  <a:pt x="5035629" y="0"/>
                </a:lnTo>
                <a:lnTo>
                  <a:pt x="5035629" y="2863046"/>
                </a:lnTo>
                <a:lnTo>
                  <a:pt x="0" y="2863046"/>
                </a:lnTo>
                <a:lnTo>
                  <a:pt x="0" y="0"/>
                </a:lnTo>
                <a:close/>
              </a:path>
            </a:pathLst>
          </a:custGeom>
          <a:blipFill>
            <a:blip r:embed="rId12"/>
            <a:stretch>
              <a:fillRect l="0" t="-13005" r="0" b="0"/>
            </a:stretch>
          </a:blipFill>
          <a:ln w="209550" cap="rnd">
            <a:solidFill>
              <a:srgbClr val="8E68E6"/>
            </a:solidFill>
            <a:prstDash val="solid"/>
            <a:round/>
          </a:ln>
        </p:spPr>
      </p:sp>
      <p:sp>
        <p:nvSpPr>
          <p:cNvPr name="TextBox 13" id="13"/>
          <p:cNvSpPr txBox="true"/>
          <p:nvPr/>
        </p:nvSpPr>
        <p:spPr>
          <a:xfrm rot="0">
            <a:off x="3113223" y="3163998"/>
            <a:ext cx="7420753" cy="1790264"/>
          </a:xfrm>
          <a:prstGeom prst="rect">
            <a:avLst/>
          </a:prstGeom>
        </p:spPr>
        <p:txBody>
          <a:bodyPr anchor="t" rtlCol="false" tIns="0" lIns="0" bIns="0" rIns="0">
            <a:spAutoFit/>
          </a:bodyPr>
          <a:lstStyle/>
          <a:p>
            <a:pPr algn="l">
              <a:lnSpc>
                <a:spcPts val="2820"/>
              </a:lnSpc>
              <a:spcBef>
                <a:spcPct val="0"/>
              </a:spcBef>
            </a:pPr>
            <a:r>
              <a:rPr lang="en-US" sz="2014">
                <a:solidFill>
                  <a:srgbClr val="FFFFFF"/>
                </a:solidFill>
                <a:latin typeface="Arcade Gamer"/>
                <a:ea typeface="Arcade Gamer"/>
                <a:cs typeface="Arcade Gamer"/>
                <a:sym typeface="Arcade Gamer"/>
              </a:rPr>
              <a:t>EL OBJETIVO DE ESTE PROYECTO ES APLICAR LAS TÉCNICAS DE MAPREDUCE EN EL ENTORNO DE HADOOP PARA ANALIZAR LA FRECUENCIA DE APARICIÓN DE CONJUNTOS Y PALABRAS.</a:t>
            </a:r>
          </a:p>
        </p:txBody>
      </p:sp>
      <p:sp>
        <p:nvSpPr>
          <p:cNvPr name="Freeform 14" id="14"/>
          <p:cNvSpPr/>
          <p:nvPr/>
        </p:nvSpPr>
        <p:spPr>
          <a:xfrm flipH="false" flipV="false" rot="-423349">
            <a:off x="10959581" y="3403972"/>
            <a:ext cx="4731945" cy="1576944"/>
          </a:xfrm>
          <a:custGeom>
            <a:avLst/>
            <a:gdLst/>
            <a:ahLst/>
            <a:cxnLst/>
            <a:rect r="r" b="b" t="t" l="l"/>
            <a:pathLst>
              <a:path h="1576944" w="4731945">
                <a:moveTo>
                  <a:pt x="0" y="0"/>
                </a:moveTo>
                <a:lnTo>
                  <a:pt x="4731945" y="0"/>
                </a:lnTo>
                <a:lnTo>
                  <a:pt x="4731945" y="1576944"/>
                </a:lnTo>
                <a:lnTo>
                  <a:pt x="0" y="1576944"/>
                </a:lnTo>
                <a:lnTo>
                  <a:pt x="0" y="0"/>
                </a:lnTo>
                <a:close/>
              </a:path>
            </a:pathLst>
          </a:custGeom>
          <a:blipFill>
            <a:blip r:embed="rId13"/>
            <a:stretch>
              <a:fillRect l="0" t="0" r="0" b="-2992"/>
            </a:stretch>
          </a:blipFill>
        </p:spPr>
      </p:sp>
      <p:sp>
        <p:nvSpPr>
          <p:cNvPr name="TextBox 15" id="15"/>
          <p:cNvSpPr txBox="true"/>
          <p:nvPr/>
        </p:nvSpPr>
        <p:spPr>
          <a:xfrm rot="0">
            <a:off x="3113223" y="5303063"/>
            <a:ext cx="7912862" cy="3539761"/>
          </a:xfrm>
          <a:prstGeom prst="rect">
            <a:avLst/>
          </a:prstGeom>
        </p:spPr>
        <p:txBody>
          <a:bodyPr anchor="t" rtlCol="false" tIns="0" lIns="0" bIns="0" rIns="0">
            <a:spAutoFit/>
          </a:bodyPr>
          <a:lstStyle/>
          <a:p>
            <a:pPr algn="l">
              <a:lnSpc>
                <a:spcPts val="2820"/>
              </a:lnSpc>
            </a:pPr>
            <a:r>
              <a:rPr lang="en-US" sz="2014">
                <a:solidFill>
                  <a:srgbClr val="FFFFFF"/>
                </a:solidFill>
                <a:latin typeface="Arcade Gamer"/>
                <a:ea typeface="Arcade Gamer"/>
                <a:cs typeface="Arcade Gamer"/>
                <a:sym typeface="Arcade Gamer"/>
              </a:rPr>
              <a:t>PARA LOGRARLO, EL PROCESO SE DIVIDE EN DOS ETAPAS CLAVE: </a:t>
            </a:r>
          </a:p>
          <a:p>
            <a:pPr algn="l">
              <a:lnSpc>
                <a:spcPts val="2820"/>
              </a:lnSpc>
            </a:pPr>
            <a:r>
              <a:rPr lang="en-US" sz="2014">
                <a:solidFill>
                  <a:srgbClr val="FFFFFF"/>
                </a:solidFill>
                <a:latin typeface="Arcade Gamer"/>
                <a:ea typeface="Arcade Gamer"/>
                <a:cs typeface="Arcade Gamer"/>
                <a:sym typeface="Arcade Gamer"/>
              </a:rPr>
              <a:t>🔹 PREPROCESAMIENTO: SE ENCARGA DE LIMPIAR EL DATASET ELIMINANDO PALABRAS IRRELEVANTES Y SIGNOS NO ÚTILES.</a:t>
            </a:r>
          </a:p>
          <a:p>
            <a:pPr algn="l">
              <a:lnSpc>
                <a:spcPts val="2820"/>
              </a:lnSpc>
            </a:pPr>
          </a:p>
          <a:p>
            <a:pPr algn="l">
              <a:lnSpc>
                <a:spcPts val="2820"/>
              </a:lnSpc>
            </a:pPr>
            <a:r>
              <a:rPr lang="en-US" sz="2014">
                <a:solidFill>
                  <a:srgbClr val="FFFFFF"/>
                </a:solidFill>
                <a:latin typeface="Arcade Gamer"/>
                <a:ea typeface="Arcade Gamer"/>
                <a:cs typeface="Arcade Gamer"/>
                <a:sym typeface="Arcade Gamer"/>
              </a:rPr>
              <a:t>🔹 WORDCOUNT: ES EL ENCARGADO DE CONTAR EL NÚMERO DE APARICIONES DE CADA PALABRA DENTRO DEL DATASET.</a:t>
            </a:r>
          </a:p>
          <a:p>
            <a:pPr algn="l">
              <a:lnSpc>
                <a:spcPts val="282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0989" y="2843205"/>
            <a:ext cx="2091147" cy="7931936"/>
          </a:xfrm>
          <a:custGeom>
            <a:avLst/>
            <a:gdLst/>
            <a:ahLst/>
            <a:cxnLst/>
            <a:rect r="r" b="b" t="t" l="l"/>
            <a:pathLst>
              <a:path h="7931936" w="2091147">
                <a:moveTo>
                  <a:pt x="0" y="0"/>
                </a:moveTo>
                <a:lnTo>
                  <a:pt x="2091147" y="0"/>
                </a:lnTo>
                <a:lnTo>
                  <a:pt x="2091147" y="7931936"/>
                </a:lnTo>
                <a:lnTo>
                  <a:pt x="0" y="7931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85576" y="4873659"/>
            <a:ext cx="1759715" cy="5901482"/>
          </a:xfrm>
          <a:custGeom>
            <a:avLst/>
            <a:gdLst/>
            <a:ahLst/>
            <a:cxnLst/>
            <a:rect r="r" b="b" t="t" l="l"/>
            <a:pathLst>
              <a:path h="5901482" w="1759715">
                <a:moveTo>
                  <a:pt x="0" y="0"/>
                </a:moveTo>
                <a:lnTo>
                  <a:pt x="1759714" y="0"/>
                </a:lnTo>
                <a:lnTo>
                  <a:pt x="1759714" y="5901482"/>
                </a:lnTo>
                <a:lnTo>
                  <a:pt x="0" y="5901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9839" y="204848"/>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90714" y="9085995"/>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46393" y="5807336"/>
            <a:ext cx="2479371" cy="4784752"/>
          </a:xfrm>
          <a:custGeom>
            <a:avLst/>
            <a:gdLst/>
            <a:ahLst/>
            <a:cxnLst/>
            <a:rect r="r" b="b" t="t" l="l"/>
            <a:pathLst>
              <a:path h="4784752" w="2479371">
                <a:moveTo>
                  <a:pt x="0" y="0"/>
                </a:moveTo>
                <a:lnTo>
                  <a:pt x="2479372" y="0"/>
                </a:lnTo>
                <a:lnTo>
                  <a:pt x="2479372" y="4784752"/>
                </a:lnTo>
                <a:lnTo>
                  <a:pt x="0" y="47847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671647" y="1496502"/>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16846393" y="4078773"/>
            <a:ext cx="1569844" cy="548018"/>
          </a:xfrm>
          <a:custGeom>
            <a:avLst/>
            <a:gdLst/>
            <a:ahLst/>
            <a:cxnLst/>
            <a:rect r="r" b="b" t="t" l="l"/>
            <a:pathLst>
              <a:path h="548018" w="1569844">
                <a:moveTo>
                  <a:pt x="1569845" y="0"/>
                </a:moveTo>
                <a:lnTo>
                  <a:pt x="0" y="0"/>
                </a:lnTo>
                <a:lnTo>
                  <a:pt x="0" y="548019"/>
                </a:lnTo>
                <a:lnTo>
                  <a:pt x="1569845" y="548019"/>
                </a:lnTo>
                <a:lnTo>
                  <a:pt x="156984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993515" y="2528212"/>
            <a:ext cx="5612892" cy="3101123"/>
          </a:xfrm>
          <a:custGeom>
            <a:avLst/>
            <a:gdLst/>
            <a:ahLst/>
            <a:cxnLst/>
            <a:rect r="r" b="b" t="t" l="l"/>
            <a:pathLst>
              <a:path h="3101123" w="5612892">
                <a:moveTo>
                  <a:pt x="0" y="0"/>
                </a:moveTo>
                <a:lnTo>
                  <a:pt x="5612892" y="0"/>
                </a:lnTo>
                <a:lnTo>
                  <a:pt x="5612892" y="3101123"/>
                </a:lnTo>
                <a:lnTo>
                  <a:pt x="0" y="3101123"/>
                </a:lnTo>
                <a:lnTo>
                  <a:pt x="0" y="0"/>
                </a:lnTo>
                <a:close/>
              </a:path>
            </a:pathLst>
          </a:custGeom>
          <a:blipFill>
            <a:blip r:embed="rId14"/>
            <a:stretch>
              <a:fillRect l="0" t="0" r="0" b="0"/>
            </a:stretch>
          </a:blipFill>
        </p:spPr>
      </p:sp>
      <p:sp>
        <p:nvSpPr>
          <p:cNvPr name="Freeform 10" id="10"/>
          <p:cNvSpPr/>
          <p:nvPr/>
        </p:nvSpPr>
        <p:spPr>
          <a:xfrm flipH="false" flipV="false" rot="0">
            <a:off x="1993515" y="5867460"/>
            <a:ext cx="5653925" cy="2940041"/>
          </a:xfrm>
          <a:custGeom>
            <a:avLst/>
            <a:gdLst/>
            <a:ahLst/>
            <a:cxnLst/>
            <a:rect r="r" b="b" t="t" l="l"/>
            <a:pathLst>
              <a:path h="2940041" w="5653925">
                <a:moveTo>
                  <a:pt x="0" y="0"/>
                </a:moveTo>
                <a:lnTo>
                  <a:pt x="5653925" y="0"/>
                </a:lnTo>
                <a:lnTo>
                  <a:pt x="5653925" y="2940041"/>
                </a:lnTo>
                <a:lnTo>
                  <a:pt x="0" y="2940041"/>
                </a:lnTo>
                <a:lnTo>
                  <a:pt x="0" y="0"/>
                </a:lnTo>
                <a:close/>
              </a:path>
            </a:pathLst>
          </a:custGeom>
          <a:blipFill>
            <a:blip r:embed="rId15"/>
            <a:stretch>
              <a:fillRect l="0" t="0" r="0" b="0"/>
            </a:stretch>
          </a:blipFill>
        </p:spPr>
      </p:sp>
      <p:sp>
        <p:nvSpPr>
          <p:cNvPr name="TextBox 11" id="11"/>
          <p:cNvSpPr txBox="true"/>
          <p:nvPr/>
        </p:nvSpPr>
        <p:spPr>
          <a:xfrm rot="0">
            <a:off x="2645290" y="1378732"/>
            <a:ext cx="4130212"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DATA SET</a:t>
            </a:r>
          </a:p>
        </p:txBody>
      </p:sp>
      <p:sp>
        <p:nvSpPr>
          <p:cNvPr name="TextBox 12" id="12"/>
          <p:cNvSpPr txBox="true"/>
          <p:nvPr/>
        </p:nvSpPr>
        <p:spPr>
          <a:xfrm rot="0">
            <a:off x="8790714" y="3005445"/>
            <a:ext cx="6248003" cy="4582160"/>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Arcade Gamer"/>
                <a:ea typeface="Arcade Gamer"/>
                <a:cs typeface="Arcade Gamer"/>
                <a:sym typeface="Arcade Gamer"/>
              </a:rPr>
              <a:t>NUESTRO CONJUNTO DE DATOS RECOPILA TODAS LAS RESEÑAS DE VIDEOJUEGOS PUBLICADAS EN LA PLATAFORMA STEAM. DADO QUE STEAM CUENTA CON UNA COMUNIDAD DIVERSA, EL DATASET REFLEJA UNA AMPLIA VARIEDAD DE OPINIONES.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0989" y="2843205"/>
            <a:ext cx="2091147" cy="7931936"/>
          </a:xfrm>
          <a:custGeom>
            <a:avLst/>
            <a:gdLst/>
            <a:ahLst/>
            <a:cxnLst/>
            <a:rect r="r" b="b" t="t" l="l"/>
            <a:pathLst>
              <a:path h="7931936" w="2091147">
                <a:moveTo>
                  <a:pt x="0" y="0"/>
                </a:moveTo>
                <a:lnTo>
                  <a:pt x="2091147" y="0"/>
                </a:lnTo>
                <a:lnTo>
                  <a:pt x="2091147" y="7931936"/>
                </a:lnTo>
                <a:lnTo>
                  <a:pt x="0" y="79319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85576" y="4873659"/>
            <a:ext cx="1759715" cy="5901482"/>
          </a:xfrm>
          <a:custGeom>
            <a:avLst/>
            <a:gdLst/>
            <a:ahLst/>
            <a:cxnLst/>
            <a:rect r="r" b="b" t="t" l="l"/>
            <a:pathLst>
              <a:path h="5901482" w="1759715">
                <a:moveTo>
                  <a:pt x="0" y="0"/>
                </a:moveTo>
                <a:lnTo>
                  <a:pt x="1759714" y="0"/>
                </a:lnTo>
                <a:lnTo>
                  <a:pt x="1759714" y="5901482"/>
                </a:lnTo>
                <a:lnTo>
                  <a:pt x="0" y="5901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9839" y="204848"/>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790714" y="9085995"/>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846393" y="5807336"/>
            <a:ext cx="2479371" cy="4784752"/>
          </a:xfrm>
          <a:custGeom>
            <a:avLst/>
            <a:gdLst/>
            <a:ahLst/>
            <a:cxnLst/>
            <a:rect r="r" b="b" t="t" l="l"/>
            <a:pathLst>
              <a:path h="4784752" w="2479371">
                <a:moveTo>
                  <a:pt x="0" y="0"/>
                </a:moveTo>
                <a:lnTo>
                  <a:pt x="2479372" y="0"/>
                </a:lnTo>
                <a:lnTo>
                  <a:pt x="2479372" y="4784752"/>
                </a:lnTo>
                <a:lnTo>
                  <a:pt x="0" y="47847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671647" y="1496502"/>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true" flipV="false" rot="0">
            <a:off x="16846393" y="4078773"/>
            <a:ext cx="1569844" cy="548018"/>
          </a:xfrm>
          <a:custGeom>
            <a:avLst/>
            <a:gdLst/>
            <a:ahLst/>
            <a:cxnLst/>
            <a:rect r="r" b="b" t="t" l="l"/>
            <a:pathLst>
              <a:path h="548018" w="1569844">
                <a:moveTo>
                  <a:pt x="1569845" y="0"/>
                </a:moveTo>
                <a:lnTo>
                  <a:pt x="0" y="0"/>
                </a:lnTo>
                <a:lnTo>
                  <a:pt x="0" y="548019"/>
                </a:lnTo>
                <a:lnTo>
                  <a:pt x="1569845" y="548019"/>
                </a:lnTo>
                <a:lnTo>
                  <a:pt x="156984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883460" y="2113760"/>
            <a:ext cx="12160918" cy="7144540"/>
          </a:xfrm>
          <a:custGeom>
            <a:avLst/>
            <a:gdLst/>
            <a:ahLst/>
            <a:cxnLst/>
            <a:rect r="r" b="b" t="t" l="l"/>
            <a:pathLst>
              <a:path h="7144540" w="12160918">
                <a:moveTo>
                  <a:pt x="0" y="0"/>
                </a:moveTo>
                <a:lnTo>
                  <a:pt x="12160919" y="0"/>
                </a:lnTo>
                <a:lnTo>
                  <a:pt x="12160919" y="7144540"/>
                </a:lnTo>
                <a:lnTo>
                  <a:pt x="0" y="7144540"/>
                </a:lnTo>
                <a:lnTo>
                  <a:pt x="0" y="0"/>
                </a:lnTo>
                <a:close/>
              </a:path>
            </a:pathLst>
          </a:custGeom>
          <a:blipFill>
            <a:blip r:embed="rId14"/>
            <a:stretch>
              <a:fillRect l="0" t="0" r="0" b="0"/>
            </a:stretch>
          </a:blipFill>
        </p:spPr>
      </p:sp>
      <p:sp>
        <p:nvSpPr>
          <p:cNvPr name="TextBox 10" id="10"/>
          <p:cNvSpPr txBox="true"/>
          <p:nvPr/>
        </p:nvSpPr>
        <p:spPr>
          <a:xfrm rot="0">
            <a:off x="2073691" y="982005"/>
            <a:ext cx="14455759"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DATA SET ANTES DE PREPROCESAR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2956747" y="2895951"/>
            <a:ext cx="7631878" cy="7631878"/>
          </a:xfrm>
          <a:custGeom>
            <a:avLst/>
            <a:gdLst/>
            <a:ahLst/>
            <a:cxnLst/>
            <a:rect r="r" b="b" t="t" l="l"/>
            <a:pathLst>
              <a:path h="7631878" w="7631878">
                <a:moveTo>
                  <a:pt x="0" y="0"/>
                </a:moveTo>
                <a:lnTo>
                  <a:pt x="7631878" y="0"/>
                </a:lnTo>
                <a:lnTo>
                  <a:pt x="7631878" y="7631878"/>
                </a:lnTo>
                <a:lnTo>
                  <a:pt x="0" y="76318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02548" y="6413029"/>
            <a:ext cx="2311769" cy="4114800"/>
          </a:xfrm>
          <a:custGeom>
            <a:avLst/>
            <a:gdLst/>
            <a:ahLst/>
            <a:cxnLst/>
            <a:rect r="r" b="b" t="t" l="l"/>
            <a:pathLst>
              <a:path h="4114800" w="2311769">
                <a:moveTo>
                  <a:pt x="0" y="0"/>
                </a:moveTo>
                <a:lnTo>
                  <a:pt x="2311769" y="0"/>
                </a:lnTo>
                <a:lnTo>
                  <a:pt x="231176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977327" y="1984727"/>
            <a:ext cx="6054336"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DICCIONARIO</a:t>
            </a:r>
          </a:p>
        </p:txBody>
      </p:sp>
      <p:grpSp>
        <p:nvGrpSpPr>
          <p:cNvPr name="Group 5" id="5"/>
          <p:cNvGrpSpPr/>
          <p:nvPr/>
        </p:nvGrpSpPr>
        <p:grpSpPr>
          <a:xfrm rot="0">
            <a:off x="1977327" y="3152002"/>
            <a:ext cx="677751" cy="6777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2068147" y="3296133"/>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01</a:t>
            </a:r>
          </a:p>
        </p:txBody>
      </p:sp>
      <p:grpSp>
        <p:nvGrpSpPr>
          <p:cNvPr name="Group 9" id="9"/>
          <p:cNvGrpSpPr/>
          <p:nvPr/>
        </p:nvGrpSpPr>
        <p:grpSpPr>
          <a:xfrm rot="0">
            <a:off x="1977327" y="4390778"/>
            <a:ext cx="677751" cy="67775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1" id="1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2" id="12"/>
          <p:cNvSpPr txBox="true"/>
          <p:nvPr/>
        </p:nvSpPr>
        <p:spPr>
          <a:xfrm rot="0">
            <a:off x="2068147" y="4538201"/>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02</a:t>
            </a:r>
          </a:p>
        </p:txBody>
      </p:sp>
      <p:grpSp>
        <p:nvGrpSpPr>
          <p:cNvPr name="Group 13" id="13"/>
          <p:cNvGrpSpPr/>
          <p:nvPr/>
        </p:nvGrpSpPr>
        <p:grpSpPr>
          <a:xfrm rot="0">
            <a:off x="1977327" y="5630504"/>
            <a:ext cx="677751" cy="67775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5" id="1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6" id="16"/>
          <p:cNvSpPr txBox="true"/>
          <p:nvPr/>
        </p:nvSpPr>
        <p:spPr>
          <a:xfrm rot="0">
            <a:off x="2068147" y="5773379"/>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03</a:t>
            </a:r>
          </a:p>
        </p:txBody>
      </p:sp>
      <p:sp>
        <p:nvSpPr>
          <p:cNvPr name="Freeform 17" id="17"/>
          <p:cNvSpPr/>
          <p:nvPr/>
        </p:nvSpPr>
        <p:spPr>
          <a:xfrm flipH="true" flipV="false" rot="0">
            <a:off x="9144000" y="1263081"/>
            <a:ext cx="2283604" cy="797185"/>
          </a:xfrm>
          <a:custGeom>
            <a:avLst/>
            <a:gdLst/>
            <a:ahLst/>
            <a:cxnLst/>
            <a:rect r="r" b="b" t="t" l="l"/>
            <a:pathLst>
              <a:path h="797185" w="2283604">
                <a:moveTo>
                  <a:pt x="2283604" y="0"/>
                </a:moveTo>
                <a:lnTo>
                  <a:pt x="0" y="0"/>
                </a:lnTo>
                <a:lnTo>
                  <a:pt x="0" y="797185"/>
                </a:lnTo>
                <a:lnTo>
                  <a:pt x="2283604" y="797185"/>
                </a:lnTo>
                <a:lnTo>
                  <a:pt x="22836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977327" y="6870229"/>
            <a:ext cx="677751" cy="677751"/>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1" id="21"/>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2068147" y="7013104"/>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04</a:t>
            </a:r>
          </a:p>
        </p:txBody>
      </p:sp>
      <p:grpSp>
        <p:nvGrpSpPr>
          <p:cNvPr name="Group 23" id="23"/>
          <p:cNvGrpSpPr/>
          <p:nvPr/>
        </p:nvGrpSpPr>
        <p:grpSpPr>
          <a:xfrm rot="0">
            <a:off x="1977327" y="8109955"/>
            <a:ext cx="677751" cy="67775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5" id="2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6" id="26"/>
          <p:cNvSpPr txBox="true"/>
          <p:nvPr/>
        </p:nvSpPr>
        <p:spPr>
          <a:xfrm rot="0">
            <a:off x="2068147" y="8252830"/>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05</a:t>
            </a:r>
          </a:p>
        </p:txBody>
      </p:sp>
      <p:sp>
        <p:nvSpPr>
          <p:cNvPr name="TextBox 27" id="27"/>
          <p:cNvSpPr txBox="true"/>
          <p:nvPr/>
        </p:nvSpPr>
        <p:spPr>
          <a:xfrm rot="0">
            <a:off x="2783875" y="3014436"/>
            <a:ext cx="7691212" cy="815316"/>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STOP WORDS</a:t>
            </a:r>
          </a:p>
          <a:p>
            <a:pPr algn="l">
              <a:lnSpc>
                <a:spcPts val="1751"/>
              </a:lnSpc>
              <a:spcBef>
                <a:spcPct val="0"/>
              </a:spcBef>
            </a:pPr>
            <a:r>
              <a:rPr lang="en-US" sz="1250">
                <a:solidFill>
                  <a:srgbClr val="FFFFFF"/>
                </a:solidFill>
                <a:latin typeface="Arcade Gamer"/>
                <a:ea typeface="Arcade Gamer"/>
                <a:cs typeface="Arcade Gamer"/>
                <a:sym typeface="Arcade Gamer"/>
              </a:rPr>
              <a:t>PALABRAS O FRASES QUE SE USAN CON FRECUENCIA Y QUE, EN SU GRAN MAOYORIA NO AGREGAN UN SIGNIFICADO PARTICULAR A UNA ORACION</a:t>
            </a:r>
          </a:p>
        </p:txBody>
      </p:sp>
      <p:sp>
        <p:nvSpPr>
          <p:cNvPr name="TextBox 28" id="28"/>
          <p:cNvSpPr txBox="true"/>
          <p:nvPr/>
        </p:nvSpPr>
        <p:spPr>
          <a:xfrm rot="0">
            <a:off x="2783875" y="4253213"/>
            <a:ext cx="7823711" cy="1034391"/>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CONJUNCIONES, PREOPSICIONES, PRENOMBRES</a:t>
            </a:r>
          </a:p>
          <a:p>
            <a:pPr algn="l">
              <a:lnSpc>
                <a:spcPts val="1751"/>
              </a:lnSpc>
              <a:spcBef>
                <a:spcPct val="0"/>
              </a:spcBef>
            </a:pPr>
            <a:r>
              <a:rPr lang="en-US" sz="1250">
                <a:solidFill>
                  <a:srgbClr val="FFFFFF"/>
                </a:solidFill>
                <a:latin typeface="Arcade Gamer"/>
                <a:ea typeface="Arcade Gamer"/>
                <a:cs typeface="Arcade Gamer"/>
                <a:sym typeface="Arcade Gamer"/>
              </a:rPr>
              <a:t>SON P</a:t>
            </a:r>
            <a:r>
              <a:rPr lang="en-US" sz="1250">
                <a:solidFill>
                  <a:srgbClr val="FFFFFF"/>
                </a:solidFill>
                <a:latin typeface="Arcade Gamer"/>
                <a:ea typeface="Arcade Gamer"/>
                <a:cs typeface="Arcade Gamer"/>
                <a:sym typeface="Arcade Gamer"/>
              </a:rPr>
              <a:t>ALABRAS QUE CONECTAN FRASES U ORACIONES, ESTABLECIENDO RELACIONES ESPACIALES, TEMPORALES O LÓGICAS, Y EVITANDO REPETICIONES AL SUSTITUIR SUSTANTIVOS.</a:t>
            </a:r>
          </a:p>
        </p:txBody>
      </p:sp>
      <p:sp>
        <p:nvSpPr>
          <p:cNvPr name="TextBox 29" id="29"/>
          <p:cNvSpPr txBox="true"/>
          <p:nvPr/>
        </p:nvSpPr>
        <p:spPr>
          <a:xfrm rot="0">
            <a:off x="2783875" y="5487629"/>
            <a:ext cx="7691212" cy="815316"/>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PALABRAS SOECES</a:t>
            </a:r>
          </a:p>
          <a:p>
            <a:pPr algn="l">
              <a:lnSpc>
                <a:spcPts val="1751"/>
              </a:lnSpc>
              <a:spcBef>
                <a:spcPct val="0"/>
              </a:spcBef>
            </a:pPr>
            <a:r>
              <a:rPr lang="en-US" sz="1250">
                <a:solidFill>
                  <a:srgbClr val="FFFFFF"/>
                </a:solidFill>
                <a:latin typeface="Arcade Gamer"/>
                <a:ea typeface="Arcade Gamer"/>
                <a:cs typeface="Arcade Gamer"/>
                <a:sym typeface="Arcade Gamer"/>
              </a:rPr>
              <a:t>TERMINOS OFENSIVOS, VULGARES O INAPROPIADOS QUE PUEDEN GENERAR INCOMODIDAD O SER VISTOS COMO INADECUADOS.</a:t>
            </a:r>
          </a:p>
        </p:txBody>
      </p:sp>
      <p:sp>
        <p:nvSpPr>
          <p:cNvPr name="TextBox 30" id="30"/>
          <p:cNvSpPr txBox="true"/>
          <p:nvPr/>
        </p:nvSpPr>
        <p:spPr>
          <a:xfrm rot="0">
            <a:off x="2783875" y="6732664"/>
            <a:ext cx="7691212" cy="815316"/>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CARACTERES ESPECIALES Y NUMEROS</a:t>
            </a:r>
          </a:p>
          <a:p>
            <a:pPr algn="l">
              <a:lnSpc>
                <a:spcPts val="1751"/>
              </a:lnSpc>
              <a:spcBef>
                <a:spcPct val="0"/>
              </a:spcBef>
            </a:pPr>
            <a:r>
              <a:rPr lang="en-US" sz="1250">
                <a:solidFill>
                  <a:srgbClr val="FFFFFF"/>
                </a:solidFill>
                <a:latin typeface="Arcade Gamer"/>
                <a:ea typeface="Arcade Gamer"/>
                <a:cs typeface="Arcade Gamer"/>
                <a:sym typeface="Arcade Gamer"/>
              </a:rPr>
              <a:t>CARACTERES UTILIZADOSE EN EL LENGUAJE ESCRITO Y EN LA NUMERACION, COMO LOS SIGNOS DE PUNTUACION Y MATEMATICOS.</a:t>
            </a:r>
          </a:p>
        </p:txBody>
      </p:sp>
      <p:sp>
        <p:nvSpPr>
          <p:cNvPr name="TextBox 31" id="31"/>
          <p:cNvSpPr txBox="true"/>
          <p:nvPr/>
        </p:nvSpPr>
        <p:spPr>
          <a:xfrm rot="0">
            <a:off x="2783875" y="7967080"/>
            <a:ext cx="7691212" cy="815316"/>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STOP WORDS</a:t>
            </a:r>
          </a:p>
          <a:p>
            <a:pPr algn="l">
              <a:lnSpc>
                <a:spcPts val="1751"/>
              </a:lnSpc>
              <a:spcBef>
                <a:spcPct val="0"/>
              </a:spcBef>
            </a:pPr>
            <a:r>
              <a:rPr lang="en-US" sz="1250">
                <a:solidFill>
                  <a:srgbClr val="FFFFFF"/>
                </a:solidFill>
                <a:latin typeface="Arcade Gamer"/>
                <a:ea typeface="Arcade Gamer"/>
                <a:cs typeface="Arcade Gamer"/>
                <a:sym typeface="Arcade Gamer"/>
              </a:rPr>
              <a:t>ICONOS EXPRESIVOS DIGITALES QUE SE USAN PARA REPRESENTAR EMOCIONES, ESTADOS DE ANIMO O CONCEPTOS EN EL TEXTO.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4231049" y="2363400"/>
            <a:ext cx="8462097" cy="7923600"/>
          </a:xfrm>
          <a:custGeom>
            <a:avLst/>
            <a:gdLst/>
            <a:ahLst/>
            <a:cxnLst/>
            <a:rect r="r" b="b" t="t" l="l"/>
            <a:pathLst>
              <a:path h="7923600" w="8462097">
                <a:moveTo>
                  <a:pt x="0" y="0"/>
                </a:moveTo>
                <a:lnTo>
                  <a:pt x="8462098" y="0"/>
                </a:lnTo>
                <a:lnTo>
                  <a:pt x="8462098" y="7923600"/>
                </a:lnTo>
                <a:lnTo>
                  <a:pt x="0" y="7923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21479" y="-413826"/>
            <a:ext cx="2494479" cy="2494479"/>
          </a:xfrm>
          <a:custGeom>
            <a:avLst/>
            <a:gdLst/>
            <a:ahLst/>
            <a:cxnLst/>
            <a:rect r="r" b="b" t="t" l="l"/>
            <a:pathLst>
              <a:path h="2494479" w="2494479">
                <a:moveTo>
                  <a:pt x="0" y="0"/>
                </a:moveTo>
                <a:lnTo>
                  <a:pt x="2494478" y="0"/>
                </a:lnTo>
                <a:lnTo>
                  <a:pt x="2494478" y="2494479"/>
                </a:lnTo>
                <a:lnTo>
                  <a:pt x="0" y="24944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725760" y="1256800"/>
            <a:ext cx="2359993" cy="823852"/>
          </a:xfrm>
          <a:custGeom>
            <a:avLst/>
            <a:gdLst/>
            <a:ahLst/>
            <a:cxnLst/>
            <a:rect r="r" b="b" t="t" l="l"/>
            <a:pathLst>
              <a:path h="823852" w="2359993">
                <a:moveTo>
                  <a:pt x="2359993" y="0"/>
                </a:moveTo>
                <a:lnTo>
                  <a:pt x="0" y="0"/>
                </a:lnTo>
                <a:lnTo>
                  <a:pt x="0" y="823853"/>
                </a:lnTo>
                <a:lnTo>
                  <a:pt x="2359993" y="823853"/>
                </a:lnTo>
                <a:lnTo>
                  <a:pt x="23599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901945" y="574331"/>
            <a:ext cx="2908065" cy="518164"/>
          </a:xfrm>
          <a:custGeom>
            <a:avLst/>
            <a:gdLst/>
            <a:ahLst/>
            <a:cxnLst/>
            <a:rect r="r" b="b" t="t" l="l"/>
            <a:pathLst>
              <a:path h="518164" w="2908065">
                <a:moveTo>
                  <a:pt x="2908065" y="0"/>
                </a:moveTo>
                <a:lnTo>
                  <a:pt x="0" y="0"/>
                </a:lnTo>
                <a:lnTo>
                  <a:pt x="0" y="518164"/>
                </a:lnTo>
                <a:lnTo>
                  <a:pt x="2908065" y="518164"/>
                </a:lnTo>
                <a:lnTo>
                  <a:pt x="290806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691893" y="8914416"/>
            <a:ext cx="4718258" cy="1372584"/>
          </a:xfrm>
          <a:custGeom>
            <a:avLst/>
            <a:gdLst/>
            <a:ahLst/>
            <a:cxnLst/>
            <a:rect r="r" b="b" t="t" l="l"/>
            <a:pathLst>
              <a:path h="1372584" w="4718258">
                <a:moveTo>
                  <a:pt x="0" y="0"/>
                </a:moveTo>
                <a:lnTo>
                  <a:pt x="4718258" y="0"/>
                </a:lnTo>
                <a:lnTo>
                  <a:pt x="4718258"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4231049" y="1516326"/>
            <a:ext cx="6508620"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APLICACIONES DESAROLLADAS</a:t>
            </a:r>
          </a:p>
        </p:txBody>
      </p:sp>
      <p:grpSp>
        <p:nvGrpSpPr>
          <p:cNvPr name="Group 8" id="8"/>
          <p:cNvGrpSpPr/>
          <p:nvPr/>
        </p:nvGrpSpPr>
        <p:grpSpPr>
          <a:xfrm rot="0">
            <a:off x="4231049" y="3717238"/>
            <a:ext cx="677751" cy="67775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1" id="11"/>
          <p:cNvSpPr txBox="true"/>
          <p:nvPr/>
        </p:nvSpPr>
        <p:spPr>
          <a:xfrm rot="0">
            <a:off x="4321869" y="3861369"/>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01</a:t>
            </a:r>
          </a:p>
        </p:txBody>
      </p:sp>
      <p:grpSp>
        <p:nvGrpSpPr>
          <p:cNvPr name="Group 12" id="12"/>
          <p:cNvGrpSpPr/>
          <p:nvPr/>
        </p:nvGrpSpPr>
        <p:grpSpPr>
          <a:xfrm rot="0">
            <a:off x="4231049" y="4956015"/>
            <a:ext cx="677751" cy="6777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4321869" y="5103438"/>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02</a:t>
            </a:r>
          </a:p>
        </p:txBody>
      </p:sp>
      <p:grpSp>
        <p:nvGrpSpPr>
          <p:cNvPr name="Group 16" id="16"/>
          <p:cNvGrpSpPr/>
          <p:nvPr/>
        </p:nvGrpSpPr>
        <p:grpSpPr>
          <a:xfrm rot="0">
            <a:off x="4231049" y="6195741"/>
            <a:ext cx="677751" cy="67775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8" id="18"/>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19" id="19"/>
          <p:cNvSpPr txBox="true"/>
          <p:nvPr/>
        </p:nvSpPr>
        <p:spPr>
          <a:xfrm rot="0">
            <a:off x="4321869" y="6338616"/>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03</a:t>
            </a:r>
          </a:p>
        </p:txBody>
      </p:sp>
      <p:grpSp>
        <p:nvGrpSpPr>
          <p:cNvPr name="Group 20" id="20"/>
          <p:cNvGrpSpPr/>
          <p:nvPr/>
        </p:nvGrpSpPr>
        <p:grpSpPr>
          <a:xfrm rot="0">
            <a:off x="4231049" y="7435466"/>
            <a:ext cx="677751" cy="6777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22" id="22"/>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3" id="23"/>
          <p:cNvSpPr txBox="true"/>
          <p:nvPr/>
        </p:nvSpPr>
        <p:spPr>
          <a:xfrm rot="0">
            <a:off x="4321869" y="7578341"/>
            <a:ext cx="496110" cy="32575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Arcade Gamer"/>
                <a:ea typeface="Arcade Gamer"/>
                <a:cs typeface="Arcade Gamer"/>
                <a:sym typeface="Arcade Gamer"/>
              </a:rPr>
              <a:t>04</a:t>
            </a:r>
          </a:p>
        </p:txBody>
      </p:sp>
      <p:sp>
        <p:nvSpPr>
          <p:cNvPr name="TextBox 24" id="24"/>
          <p:cNvSpPr txBox="true"/>
          <p:nvPr/>
        </p:nvSpPr>
        <p:spPr>
          <a:xfrm rot="0">
            <a:off x="5004049" y="4883422"/>
            <a:ext cx="9867989" cy="1034391"/>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WORDCOUNT</a:t>
            </a:r>
          </a:p>
          <a:p>
            <a:pPr algn="l">
              <a:lnSpc>
                <a:spcPts val="1751"/>
              </a:lnSpc>
              <a:spcBef>
                <a:spcPct val="0"/>
              </a:spcBef>
            </a:pPr>
            <a:r>
              <a:rPr lang="en-US" sz="1250">
                <a:solidFill>
                  <a:srgbClr val="FFFFFF"/>
                </a:solidFill>
                <a:latin typeface="Arcade Gamer"/>
                <a:ea typeface="Arcade Gamer"/>
                <a:cs typeface="Arcade Gamer"/>
                <a:sym typeface="Arcade Gamer"/>
              </a:rPr>
              <a:t>APLICACION PROGRAMADA EN JAVA, CON LAS BIBLIOTECAS DE HADOOP, QUE CUENTA LAS OCURRENCIAS DE PALABRAS. TIENE DOS VARIANTES, LA QUE CUENTA PALABRAS INDIVIDUALES Y LA OTRA CUENTA PARES, AMBOS VARIANTES TOMANDO EN CUENTA EL SOPORTE MINIMO</a:t>
            </a:r>
          </a:p>
        </p:txBody>
      </p:sp>
      <p:sp>
        <p:nvSpPr>
          <p:cNvPr name="TextBox 25" id="25"/>
          <p:cNvSpPr txBox="true"/>
          <p:nvPr/>
        </p:nvSpPr>
        <p:spPr>
          <a:xfrm rot="0">
            <a:off x="5004049" y="3660088"/>
            <a:ext cx="9867989" cy="1034391"/>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PREPROCESS</a:t>
            </a:r>
          </a:p>
          <a:p>
            <a:pPr algn="l">
              <a:lnSpc>
                <a:spcPts val="1751"/>
              </a:lnSpc>
              <a:spcBef>
                <a:spcPct val="0"/>
              </a:spcBef>
            </a:pPr>
            <a:r>
              <a:rPr lang="en-US" sz="1250">
                <a:solidFill>
                  <a:srgbClr val="FFFFFF"/>
                </a:solidFill>
                <a:latin typeface="Arcade Gamer"/>
                <a:ea typeface="Arcade Gamer"/>
                <a:cs typeface="Arcade Gamer"/>
                <a:sym typeface="Arcade Gamer"/>
              </a:rPr>
              <a:t>APLICACION DESAROLLADA EN JAVA, ELIMINA TODA LA INFORMACION QUE NO SEA RELEFANTE AL OBJETIVO DEL PROYECTO. NO SE TOMARON EN CUENTA LAS COLUMNAS INNECESARIAS Y SE FILTRARON PALABRAS EN BASE A UN DICCIONARIO DE PALABRAS PROHIBIDAS</a:t>
            </a:r>
          </a:p>
        </p:txBody>
      </p:sp>
      <p:sp>
        <p:nvSpPr>
          <p:cNvPr name="TextBox 26" id="26"/>
          <p:cNvSpPr txBox="true"/>
          <p:nvPr/>
        </p:nvSpPr>
        <p:spPr>
          <a:xfrm rot="0">
            <a:off x="5004049" y="6108313"/>
            <a:ext cx="9867989" cy="1034391"/>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FREQUENCY ANALYSIS</a:t>
            </a:r>
          </a:p>
          <a:p>
            <a:pPr algn="l">
              <a:lnSpc>
                <a:spcPts val="1751"/>
              </a:lnSpc>
              <a:spcBef>
                <a:spcPct val="0"/>
              </a:spcBef>
            </a:pPr>
            <a:r>
              <a:rPr lang="en-US" sz="1250">
                <a:solidFill>
                  <a:srgbClr val="FFFFFF"/>
                </a:solidFill>
                <a:latin typeface="Arcade Gamer"/>
                <a:ea typeface="Arcade Gamer"/>
                <a:cs typeface="Arcade Gamer"/>
                <a:sym typeface="Arcade Gamer"/>
              </a:rPr>
              <a:t>APLICACION PROGRAMADA EN JAVA, ES LA ENCARGADA DE ORDENAR EL ARCHIVO QUE DEVUELVE EL WORDCOUNT. LO ORDENA DE MAYOR A MENOR. SIEPRE CON DOS VARIANTES, UNA PARA LAS PALABRAS SOLAS Y LA OTRA PARA LAS QUE VAN EN PAR</a:t>
            </a:r>
          </a:p>
        </p:txBody>
      </p:sp>
      <p:sp>
        <p:nvSpPr>
          <p:cNvPr name="TextBox 27" id="27"/>
          <p:cNvSpPr txBox="true"/>
          <p:nvPr/>
        </p:nvSpPr>
        <p:spPr>
          <a:xfrm rot="0">
            <a:off x="5004049" y="7338109"/>
            <a:ext cx="9867989" cy="815316"/>
          </a:xfrm>
          <a:prstGeom prst="rect">
            <a:avLst/>
          </a:prstGeom>
        </p:spPr>
        <p:txBody>
          <a:bodyPr anchor="t" rtlCol="false" tIns="0" lIns="0" bIns="0" rIns="0">
            <a:spAutoFit/>
          </a:bodyPr>
          <a:lstStyle/>
          <a:p>
            <a:pPr algn="l">
              <a:lnSpc>
                <a:spcPts val="2871"/>
              </a:lnSpc>
            </a:pPr>
            <a:r>
              <a:rPr lang="en-US" sz="2050">
                <a:solidFill>
                  <a:srgbClr val="FFFFFF"/>
                </a:solidFill>
                <a:latin typeface="Arcade Gamer"/>
                <a:ea typeface="Arcade Gamer"/>
                <a:cs typeface="Arcade Gamer"/>
                <a:sym typeface="Arcade Gamer"/>
              </a:rPr>
              <a:t>TOP 20</a:t>
            </a:r>
          </a:p>
          <a:p>
            <a:pPr algn="l">
              <a:lnSpc>
                <a:spcPts val="1751"/>
              </a:lnSpc>
              <a:spcBef>
                <a:spcPct val="0"/>
              </a:spcBef>
            </a:pPr>
            <a:r>
              <a:rPr lang="en-US" sz="1250">
                <a:solidFill>
                  <a:srgbClr val="FFFFFF"/>
                </a:solidFill>
                <a:latin typeface="Arcade Gamer"/>
                <a:ea typeface="Arcade Gamer"/>
                <a:cs typeface="Arcade Gamer"/>
                <a:sym typeface="Arcade Gamer"/>
              </a:rPr>
              <a:t>SCRIPT PROGRAMADO EN PYTHON PARA EXTRAER LAS TOP 20 PALABRAS MAS REPETIDAS, FUNCIONA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1115675" y="1028700"/>
            <a:ext cx="4797483" cy="9258300"/>
          </a:xfrm>
          <a:custGeom>
            <a:avLst/>
            <a:gdLst/>
            <a:ahLst/>
            <a:cxnLst/>
            <a:rect r="r" b="b" t="t" l="l"/>
            <a:pathLst>
              <a:path h="9258300" w="4797483">
                <a:moveTo>
                  <a:pt x="0" y="0"/>
                </a:moveTo>
                <a:lnTo>
                  <a:pt x="4797483" y="0"/>
                </a:lnTo>
                <a:lnTo>
                  <a:pt x="4797483"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8959" y="9129204"/>
            <a:ext cx="2684476" cy="1024982"/>
          </a:xfrm>
          <a:custGeom>
            <a:avLst/>
            <a:gdLst/>
            <a:ahLst/>
            <a:cxnLst/>
            <a:rect r="r" b="b" t="t" l="l"/>
            <a:pathLst>
              <a:path h="1024982" w="2684476">
                <a:moveTo>
                  <a:pt x="0" y="0"/>
                </a:moveTo>
                <a:lnTo>
                  <a:pt x="2684476" y="0"/>
                </a:lnTo>
                <a:lnTo>
                  <a:pt x="2684476" y="1024982"/>
                </a:lnTo>
                <a:lnTo>
                  <a:pt x="0" y="10249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932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03157" y="3086100"/>
            <a:ext cx="1556143" cy="4114800"/>
          </a:xfrm>
          <a:custGeom>
            <a:avLst/>
            <a:gdLst/>
            <a:ahLst/>
            <a:cxnLst/>
            <a:rect r="r" b="b" t="t" l="l"/>
            <a:pathLst>
              <a:path h="4114800" w="1556143">
                <a:moveTo>
                  <a:pt x="0" y="0"/>
                </a:moveTo>
                <a:lnTo>
                  <a:pt x="1556143" y="0"/>
                </a:lnTo>
                <a:lnTo>
                  <a:pt x="155614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258093" y="7998182"/>
            <a:ext cx="1144409" cy="2288818"/>
          </a:xfrm>
          <a:custGeom>
            <a:avLst/>
            <a:gdLst/>
            <a:ahLst/>
            <a:cxnLst/>
            <a:rect r="r" b="b" t="t" l="l"/>
            <a:pathLst>
              <a:path h="2288818" w="1144409">
                <a:moveTo>
                  <a:pt x="0" y="0"/>
                </a:moveTo>
                <a:lnTo>
                  <a:pt x="1144409" y="0"/>
                </a:lnTo>
                <a:lnTo>
                  <a:pt x="1144409" y="2288818"/>
                </a:lnTo>
                <a:lnTo>
                  <a:pt x="0" y="22888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287750"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3287978" y="4991100"/>
            <a:ext cx="4786127"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EJECUCION</a:t>
            </a:r>
          </a:p>
        </p:txBody>
      </p:sp>
      <p:sp>
        <p:nvSpPr>
          <p:cNvPr name="Freeform 9" id="9"/>
          <p:cNvSpPr/>
          <p:nvPr/>
        </p:nvSpPr>
        <p:spPr>
          <a:xfrm flipH="false" flipV="false" rot="0">
            <a:off x="16929112" y="-224599"/>
            <a:ext cx="1796695" cy="1796695"/>
          </a:xfrm>
          <a:custGeom>
            <a:avLst/>
            <a:gdLst/>
            <a:ahLst/>
            <a:cxnLst/>
            <a:rect r="r" b="b" t="t" l="l"/>
            <a:pathLst>
              <a:path h="1796695" w="1796695">
                <a:moveTo>
                  <a:pt x="0" y="0"/>
                </a:moveTo>
                <a:lnTo>
                  <a:pt x="1796695" y="0"/>
                </a:lnTo>
                <a:lnTo>
                  <a:pt x="1796695" y="1796695"/>
                </a:lnTo>
                <a:lnTo>
                  <a:pt x="0" y="17966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9197" y="978701"/>
            <a:ext cx="1699829" cy="593395"/>
          </a:xfrm>
          <a:custGeom>
            <a:avLst/>
            <a:gdLst/>
            <a:ahLst/>
            <a:cxnLst/>
            <a:rect r="r" b="b" t="t" l="l"/>
            <a:pathLst>
              <a:path h="593395" w="1699829">
                <a:moveTo>
                  <a:pt x="0" y="0"/>
                </a:moveTo>
                <a:lnTo>
                  <a:pt x="1699830" y="0"/>
                </a:lnTo>
                <a:lnTo>
                  <a:pt x="1699830"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106743" y="978701"/>
            <a:ext cx="2908065" cy="518164"/>
          </a:xfrm>
          <a:custGeom>
            <a:avLst/>
            <a:gdLst/>
            <a:ahLst/>
            <a:cxnLst/>
            <a:rect r="r" b="b" t="t" l="l"/>
            <a:pathLst>
              <a:path h="518164" w="2908065">
                <a:moveTo>
                  <a:pt x="0" y="0"/>
                </a:moveTo>
                <a:lnTo>
                  <a:pt x="2908065" y="0"/>
                </a:lnTo>
                <a:lnTo>
                  <a:pt x="2908065" y="518165"/>
                </a:lnTo>
                <a:lnTo>
                  <a:pt x="0" y="51816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9832269" y="2039392"/>
            <a:ext cx="1699829" cy="593395"/>
          </a:xfrm>
          <a:custGeom>
            <a:avLst/>
            <a:gdLst/>
            <a:ahLst/>
            <a:cxnLst/>
            <a:rect r="r" b="b" t="t" l="l"/>
            <a:pathLst>
              <a:path h="593395" w="1699829">
                <a:moveTo>
                  <a:pt x="0" y="0"/>
                </a:moveTo>
                <a:lnTo>
                  <a:pt x="1699829" y="0"/>
                </a:lnTo>
                <a:lnTo>
                  <a:pt x="1699829"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true" flipV="false" rot="0">
            <a:off x="4804259" y="757234"/>
            <a:ext cx="2908065" cy="518164"/>
          </a:xfrm>
          <a:custGeom>
            <a:avLst/>
            <a:gdLst/>
            <a:ahLst/>
            <a:cxnLst/>
            <a:rect r="r" b="b" t="t" l="l"/>
            <a:pathLst>
              <a:path h="518164" w="2908065">
                <a:moveTo>
                  <a:pt x="2908065" y="0"/>
                </a:moveTo>
                <a:lnTo>
                  <a:pt x="0" y="0"/>
                </a:lnTo>
                <a:lnTo>
                  <a:pt x="0" y="518165"/>
                </a:lnTo>
                <a:lnTo>
                  <a:pt x="2908065" y="518165"/>
                </a:lnTo>
                <a:lnTo>
                  <a:pt x="2908065"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329034" y="2953126"/>
            <a:ext cx="12861693" cy="4006543"/>
          </a:xfrm>
          <a:custGeom>
            <a:avLst/>
            <a:gdLst/>
            <a:ahLst/>
            <a:cxnLst/>
            <a:rect r="r" b="b" t="t" l="l"/>
            <a:pathLst>
              <a:path h="4006543" w="12861693">
                <a:moveTo>
                  <a:pt x="0" y="0"/>
                </a:moveTo>
                <a:lnTo>
                  <a:pt x="12861693" y="0"/>
                </a:lnTo>
                <a:lnTo>
                  <a:pt x="12861693" y="4006543"/>
                </a:lnTo>
                <a:lnTo>
                  <a:pt x="0" y="4006543"/>
                </a:lnTo>
                <a:lnTo>
                  <a:pt x="0" y="0"/>
                </a:lnTo>
                <a:close/>
              </a:path>
            </a:pathLst>
          </a:custGeom>
          <a:blipFill>
            <a:blip r:embed="rId6"/>
            <a:stretch>
              <a:fillRect l="-1067" t="0" r="-1067" b="0"/>
            </a:stretch>
          </a:blipFill>
          <a:ln w="38100" cap="sq">
            <a:solidFill>
              <a:srgbClr val="9D7DE6"/>
            </a:solidFill>
            <a:prstDash val="solid"/>
            <a:miter/>
          </a:ln>
        </p:spPr>
      </p:sp>
      <p:sp>
        <p:nvSpPr>
          <p:cNvPr name="Freeform 5" id="5"/>
          <p:cNvSpPr/>
          <p:nvPr/>
        </p:nvSpPr>
        <p:spPr>
          <a:xfrm flipH="false" flipV="false" rot="0">
            <a:off x="3889468" y="7156062"/>
            <a:ext cx="11301259" cy="2486277"/>
          </a:xfrm>
          <a:custGeom>
            <a:avLst/>
            <a:gdLst/>
            <a:ahLst/>
            <a:cxnLst/>
            <a:rect r="r" b="b" t="t" l="l"/>
            <a:pathLst>
              <a:path h="2486277" w="11301259">
                <a:moveTo>
                  <a:pt x="0" y="0"/>
                </a:moveTo>
                <a:lnTo>
                  <a:pt x="11301259" y="0"/>
                </a:lnTo>
                <a:lnTo>
                  <a:pt x="11301259" y="2486277"/>
                </a:lnTo>
                <a:lnTo>
                  <a:pt x="0" y="2486277"/>
                </a:lnTo>
                <a:lnTo>
                  <a:pt x="0" y="0"/>
                </a:lnTo>
                <a:close/>
              </a:path>
            </a:pathLst>
          </a:custGeom>
          <a:blipFill>
            <a:blip r:embed="rId7"/>
            <a:stretch>
              <a:fillRect l="0" t="0" r="0" b="0"/>
            </a:stretch>
          </a:blipFill>
          <a:ln w="38100" cap="sq">
            <a:solidFill>
              <a:srgbClr val="9D7DE6"/>
            </a:solidFill>
            <a:prstDash val="solid"/>
            <a:miter/>
          </a:ln>
        </p:spPr>
      </p:sp>
      <p:sp>
        <p:nvSpPr>
          <p:cNvPr name="TextBox 6" id="6"/>
          <p:cNvSpPr txBox="true"/>
          <p:nvPr/>
        </p:nvSpPr>
        <p:spPr>
          <a:xfrm rot="0">
            <a:off x="2175269" y="1745880"/>
            <a:ext cx="14506247" cy="802639"/>
          </a:xfrm>
          <a:prstGeom prst="rect">
            <a:avLst/>
          </a:prstGeom>
        </p:spPr>
        <p:txBody>
          <a:bodyPr anchor="t" rtlCol="false" tIns="0" lIns="0" bIns="0" rIns="0">
            <a:spAutoFit/>
          </a:bodyPr>
          <a:lstStyle/>
          <a:p>
            <a:pPr algn="l">
              <a:lnSpc>
                <a:spcPts val="6160"/>
              </a:lnSpc>
              <a:spcBef>
                <a:spcPct val="0"/>
              </a:spcBef>
            </a:pPr>
            <a:r>
              <a:rPr lang="en-US" sz="4400">
                <a:solidFill>
                  <a:srgbClr val="FFFFFF"/>
                </a:solidFill>
                <a:latin typeface="Arcade Gamer"/>
                <a:ea typeface="Arcade Gamer"/>
                <a:cs typeface="Arcade Gamer"/>
                <a:sym typeface="Arcade Gamer"/>
              </a:rPr>
              <a:t>EJECUCION DEL PREPROCESSING.JAVA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DAGixoDMQ1w</dc:identifier>
  <dcterms:modified xsi:type="dcterms:W3CDTF">2011-08-01T06:04:30Z</dcterms:modified>
  <cp:revision>1</cp:revision>
  <dc:title>ConcurrenciaProyectoFinal_LuisCarlo_CarlosEspinal</dc:title>
</cp:coreProperties>
</file>