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57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694"/>
  </p:normalViewPr>
  <p:slideViewPr>
    <p:cSldViewPr snapToGrid="0">
      <p:cViewPr varScale="1">
        <p:scale>
          <a:sx n="151" d="100"/>
          <a:sy n="151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059F0-BD0E-C74C-B559-5EFA565605D8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4EFCA-FC38-3547-873E-C1318526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3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4EFCA-FC38-3547-873E-C1318526CC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4EFCA-FC38-3547-873E-C1318526CC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for next steps:</a:t>
            </a:r>
          </a:p>
          <a:p>
            <a:r>
              <a:rPr lang="en-US" dirty="0"/>
              <a:t>- Use elastic/Milvus (</a:t>
            </a:r>
            <a:r>
              <a:rPr lang="en-US" dirty="0" err="1"/>
              <a:t>defo</a:t>
            </a:r>
            <a:r>
              <a:rPr lang="en-US" dirty="0"/>
              <a:t> include hybrid search incl keywords)</a:t>
            </a:r>
          </a:p>
          <a:p>
            <a:r>
              <a:rPr lang="en-US" dirty="0"/>
              <a:t>- Weight with citations</a:t>
            </a:r>
          </a:p>
          <a:p>
            <a:r>
              <a:rPr lang="en-US" dirty="0"/>
              <a:t>- Try </a:t>
            </a:r>
            <a:r>
              <a:rPr lang="en-US" dirty="0" err="1"/>
              <a:t>SemSchol</a:t>
            </a:r>
            <a:r>
              <a:rPr lang="en-US" dirty="0"/>
              <a:t> embeddings (using model to embed query and then query </a:t>
            </a:r>
            <a:r>
              <a:rPr lang="en-US" dirty="0" err="1"/>
              <a:t>SemSchol</a:t>
            </a:r>
            <a:r>
              <a:rPr lang="en-US" dirty="0"/>
              <a:t> using embedding vector)</a:t>
            </a:r>
          </a:p>
          <a:p>
            <a:r>
              <a:rPr lang="en-US" dirty="0"/>
              <a:t>- Incl error bars to mean F1/</a:t>
            </a:r>
            <a:r>
              <a:rPr lang="en-US" dirty="0" err="1"/>
              <a:t>prec</a:t>
            </a:r>
            <a:r>
              <a:rPr lang="en-US" dirty="0"/>
              <a:t>/recall papers</a:t>
            </a:r>
          </a:p>
          <a:p>
            <a:r>
              <a:rPr lang="en-US" dirty="0"/>
              <a:t>- Test scores on papers </a:t>
            </a:r>
            <a:r>
              <a:rPr lang="en-US" dirty="0" err="1"/>
              <a:t>categorised</a:t>
            </a:r>
            <a:r>
              <a:rPr lang="en-US" dirty="0"/>
              <a:t> by citation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4EFCA-FC38-3547-873E-C1318526CC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0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93F0-3487-ED52-C66D-7C4DD6B5A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2F007-FBC4-ABAF-A283-AFD2CB6DA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F878-082B-5CB8-F62E-4AF8C02C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3673-071B-9E86-8016-C9312991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9505-0C65-3566-99C5-EB148730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BEE3-0E3C-FC2A-D633-E3830161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4D5D3-D132-C065-B843-737A6654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809E-8C1D-80F3-07A8-4064019F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DD5F-AD38-5DC9-1807-1A7EEFDD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668E-1749-76DB-B6A4-AB8BFA8A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36008-51B7-4931-1588-64B6FCA58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AA20-AB7A-E11A-EECD-F4BA52C9F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D6FB-2BA4-A23B-889A-BF06C498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EBAE-B986-7D7D-EDB7-80222F16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0205-42C8-6782-99F1-3DEC51C4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AF5-5889-B418-F2A2-72A5EEA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7B51-2DAF-7067-79AB-7D7F9EDE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FC1F4-8AC8-E086-1B99-4B0B31C7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2F43-B1FD-66B1-B67F-7642A643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B1361-0D09-0075-9802-69DDFB63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AD44-3F5C-9E63-234D-D38568A7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0A392-D5D1-61DE-69EB-102A2BD1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73C75-1A69-89CE-5684-D75B6D37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2BCA-2C2D-7C77-29F5-0627EDC7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D151-4F1C-3877-0E5D-771377F1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3091-CE2F-C3B4-6675-9EA111EB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26E2-3BE8-8583-6C3E-66E50D25E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31700-62C4-9D55-64A0-E55498C8D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D0F5C-5C41-EF37-C5DC-1C61D21B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2122-6DC4-E278-8DB8-B8C331F0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A52A2-BC4B-93A3-B31C-66401868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2155-D622-D6C0-B576-5B16492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478E-18DE-EA57-93C7-5B5E5DEB4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52BBE-A47C-BDC3-36BA-BA03B087F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BEC67-0D01-25C1-B0F3-0C440B865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032DA-3877-76ED-E063-249C4F8B7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7DE2C-39F2-F63A-61A0-3812950B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DB2B3-79CF-3085-EDB7-BE2A40DD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39EA3-808D-B5CE-2BE4-AE29D16D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3A83-902C-5C29-85FF-841D0BB3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E6001-1339-91A0-962F-D986D9B1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90CC5-9A5E-A6ED-3AC1-5E9BE456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601BA-6AC1-6B11-1C9D-2E59587C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2556E-CCC3-9618-B031-078AE3E9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0B009-03E7-A898-B381-2AB2F39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6B635-58CD-EE91-7413-CDE4644B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410E-23A0-BA4D-C3D0-B810F068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6E4B-D3F3-3239-586B-867CB0B5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16F43-2927-F857-57E0-3C8888903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49E23-BB4B-1239-8457-5DD34DC2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0ABC2-EA5B-E337-C788-996C5991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BE01-9356-049E-44A5-2A4F3C3A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FC7-F514-EB58-8A1D-BF4A1D5C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14BCA-EC12-5CED-AB4C-7EE6167B5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C0D6C-90C6-1521-9B4D-2B530D11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98720-FFCA-7BB3-CF35-BD640A36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86495-D113-8C07-60D1-72E25657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7C0A2-3029-89E6-B562-D573ADB6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1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5C3FD-645A-EE6E-7BFC-BDFF81D8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9D18-735A-4EAF-A307-F1F6BCA7C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F46B-2525-67B5-C6FE-E2407369B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1CC9E-BC14-CB40-AD3F-C172CF49A280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277D-6EF7-3635-D26A-28D1BC680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0E47A-741F-07E6-D010-82238D7EC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12879-64A1-AE49-AE68-C6892FB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83379-95D0-50A6-8D45-9E9D953D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E080-E049-CA4E-477C-67B4E428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5A28-AF94-D8F0-3B61-87938A3A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4"/>
            <a:ext cx="10515600" cy="5032375"/>
          </a:xfrm>
        </p:spPr>
        <p:txBody>
          <a:bodyPr/>
          <a:lstStyle/>
          <a:p>
            <a:r>
              <a:rPr lang="en-US" dirty="0"/>
              <a:t>Goal: Find relevant papers given written context (multiple sentence – whole paragraphs)</a:t>
            </a:r>
          </a:p>
          <a:p>
            <a:r>
              <a:rPr lang="en-US" dirty="0"/>
              <a:t>Benchmark setup: Given the abstract of paper </a:t>
            </a:r>
            <a:r>
              <a:rPr lang="en-US" i="1" dirty="0"/>
              <a:t>x</a:t>
            </a:r>
            <a:r>
              <a:rPr lang="en-US" dirty="0"/>
              <a:t>, predict its references </a:t>
            </a:r>
            <a:r>
              <a:rPr lang="en-US" i="1" dirty="0" err="1"/>
              <a:t>y_i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Baselines:</a:t>
            </a:r>
          </a:p>
          <a:p>
            <a:pPr lvl="1"/>
            <a:r>
              <a:rPr lang="en-US" dirty="0" err="1"/>
              <a:t>OpenAlex</a:t>
            </a:r>
            <a:r>
              <a:rPr lang="en-US" dirty="0"/>
              <a:t> search		APIs sometimes unresponsive</a:t>
            </a:r>
          </a:p>
          <a:p>
            <a:pPr lvl="1"/>
            <a:r>
              <a:rPr lang="en-US" dirty="0" err="1"/>
              <a:t>SemanticScholar</a:t>
            </a:r>
            <a:r>
              <a:rPr lang="en-US" dirty="0"/>
              <a:t> search	only work on keywords, not paragraphs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-&gt; Build local vector database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BA4FC15-4209-A530-725E-814B3B1113A2}"/>
              </a:ext>
            </a:extLst>
          </p:cNvPr>
          <p:cNvSpPr/>
          <p:nvPr/>
        </p:nvSpPr>
        <p:spPr>
          <a:xfrm>
            <a:off x="4942114" y="4234543"/>
            <a:ext cx="228600" cy="130628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09C8B-80A9-4D5A-5F1F-33690F75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1563-DA94-A0C6-BBFA-BE1D1833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Database: Data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B6D0-FCB2-FB4A-3D27-6B3AC820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8629" cy="4351338"/>
          </a:xfrm>
        </p:spPr>
        <p:txBody>
          <a:bodyPr/>
          <a:lstStyle/>
          <a:p>
            <a:r>
              <a:rPr lang="en-US" dirty="0"/>
              <a:t>Scraped references and metadata using multiple open-source APIs</a:t>
            </a:r>
          </a:p>
          <a:p>
            <a:pPr lvl="1"/>
            <a:r>
              <a:rPr lang="en-US" dirty="0" err="1"/>
              <a:t>OpenAlex</a:t>
            </a:r>
            <a:endParaRPr lang="en-US" dirty="0"/>
          </a:p>
          <a:p>
            <a:pPr lvl="1"/>
            <a:r>
              <a:rPr lang="en-US" dirty="0" err="1"/>
              <a:t>SemanticScholar</a:t>
            </a:r>
            <a:endParaRPr lang="en-US" dirty="0"/>
          </a:p>
          <a:p>
            <a:pPr lvl="1"/>
            <a:r>
              <a:rPr lang="en-US" dirty="0" err="1"/>
              <a:t>Crossref</a:t>
            </a:r>
            <a:endParaRPr lang="en-US" dirty="0"/>
          </a:p>
          <a:p>
            <a:endParaRPr lang="en-US" dirty="0"/>
          </a:p>
          <a:p>
            <a:r>
              <a:rPr lang="en-US" dirty="0"/>
              <a:t>Scraped data</a:t>
            </a:r>
          </a:p>
          <a:p>
            <a:pPr lvl="1"/>
            <a:r>
              <a:rPr lang="en-US" dirty="0"/>
              <a:t>Identifier (DOI, API-specific IDs)</a:t>
            </a:r>
          </a:p>
          <a:p>
            <a:pPr lvl="1"/>
            <a:r>
              <a:rPr lang="en-US" dirty="0"/>
              <a:t>Abstract</a:t>
            </a:r>
          </a:p>
          <a:p>
            <a:pPr lvl="1"/>
            <a:r>
              <a:rPr lang="en-US" dirty="0"/>
              <a:t>Various metadata (e.g. text type, topic, field)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51A7-5F0E-9A2C-5EB7-E63FA288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Database: 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5FE1B-0168-A6F1-8F2C-20320337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1.1k CVPR papers (parsed via </a:t>
            </a:r>
            <a:r>
              <a:rPr lang="en-US" dirty="0" err="1"/>
              <a:t>Docling</a:t>
            </a:r>
            <a:r>
              <a:rPr lang="en-US" dirty="0"/>
              <a:t>)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60k referenced papers</a:t>
            </a:r>
          </a:p>
          <a:p>
            <a:pPr lvl="1"/>
            <a:r>
              <a:rPr lang="en-US" dirty="0"/>
              <a:t>30k unique papers with </a:t>
            </a:r>
            <a:r>
              <a:rPr lang="en-US" dirty="0" err="1"/>
              <a:t>OpenAlex</a:t>
            </a:r>
            <a:r>
              <a:rPr lang="en-US" dirty="0"/>
              <a:t> metadata available</a:t>
            </a:r>
          </a:p>
          <a:p>
            <a:pPr lvl="1"/>
            <a:r>
              <a:rPr lang="en-US" dirty="0"/>
              <a:t>25k unique papers with clean metadata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5C0FE-3511-4EB4-4837-385DBBEF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06" y="4572000"/>
            <a:ext cx="9245301" cy="21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ECF70-F651-95EA-F59D-55E377140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9E60-1C19-EBE8-FE45-9DFC02F7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Database: Local 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51465-D3F4-D0F9-EA02-6B976B3B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Embeddings created by HF models</a:t>
            </a:r>
          </a:p>
          <a:p>
            <a:pPr lvl="1"/>
            <a:r>
              <a:rPr lang="en-US" dirty="0"/>
              <a:t>FAISS index</a:t>
            </a:r>
          </a:p>
          <a:p>
            <a:pPr lvl="1"/>
            <a:r>
              <a:rPr lang="en-US" dirty="0"/>
              <a:t>Metadata stored in Parquet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4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85C7A-2CA4-AD87-FE97-58FBB0ACE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15E6A5-B47C-E4E7-D006-193A5546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284"/>
            <a:ext cx="10515600" cy="4351338"/>
          </a:xfrm>
        </p:spPr>
        <p:txBody>
          <a:bodyPr/>
          <a:lstStyle/>
          <a:p>
            <a:r>
              <a:rPr lang="en-US" dirty="0"/>
              <a:t>Comparison of different embeddings</a:t>
            </a:r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Best model in more detail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2B4B4-8472-FC1B-445E-4CF00E22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model benchmarking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16AF6-874E-9248-84F4-EC7D34400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164" y="3749763"/>
            <a:ext cx="4388979" cy="2743112"/>
          </a:xfrm>
          <a:prstGeom prst="rect">
            <a:avLst/>
          </a:prstGeom>
        </p:spPr>
      </p:pic>
      <p:pic>
        <p:nvPicPr>
          <p:cNvPr id="7" name="Picture 6" descr="A screenshot of a data&#10;&#10;AI-generated content may be incorrect.">
            <a:extLst>
              <a:ext uri="{FF2B5EF4-FFF2-40B4-BE49-F238E27FC236}">
                <a16:creationId xmlns:a16="http://schemas.microsoft.com/office/drawing/2014/main" id="{2988C7F2-4C93-58E7-7FB9-6C29A87CF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941" y="2051303"/>
            <a:ext cx="6131560" cy="1116440"/>
          </a:xfrm>
          <a:prstGeom prst="rect">
            <a:avLst/>
          </a:prstGeom>
        </p:spPr>
      </p:pic>
      <p:pic>
        <p:nvPicPr>
          <p:cNvPr id="9" name="Picture 8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54810282-9DF8-972A-E029-C6BDD889E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242" y="2247245"/>
            <a:ext cx="4096404" cy="8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4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F1BEA-36FD-B393-08EB-9ED756516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4BBA-6C6B-EDE8-368A-B9A68C58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Database: 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6DF78-E9FB-F2C2-5D72-581D26AAD34F}"/>
              </a:ext>
            </a:extLst>
          </p:cNvPr>
          <p:cNvSpPr txBox="1">
            <a:spLocks/>
          </p:cNvSpPr>
          <p:nvPr/>
        </p:nvSpPr>
        <p:spPr>
          <a:xfrm>
            <a:off x="990600" y="16296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 RAG approach:</a:t>
            </a:r>
          </a:p>
          <a:p>
            <a:pPr lvl="1"/>
            <a:r>
              <a:rPr lang="en-US" dirty="0"/>
              <a:t>Use LLM to extract keywords from paragraph, then use APIs for search</a:t>
            </a:r>
          </a:p>
          <a:p>
            <a:endParaRPr lang="en-US" dirty="0"/>
          </a:p>
          <a:p>
            <a:r>
              <a:rPr lang="en-US" dirty="0"/>
              <a:t>Build local </a:t>
            </a:r>
            <a:r>
              <a:rPr lang="en-US" dirty="0" err="1"/>
              <a:t>reranker</a:t>
            </a:r>
            <a:endParaRPr lang="en-US" dirty="0"/>
          </a:p>
          <a:p>
            <a:pPr lvl="1"/>
            <a:r>
              <a:rPr lang="en-US" dirty="0"/>
              <a:t>Extract relevant chunks from body of papers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on-demand embeddings for user-given papers</a:t>
            </a:r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261</Words>
  <Application>Microsoft Macintosh PowerPoint</Application>
  <PresentationFormat>Widescreen</PresentationFormat>
  <Paragraphs>57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Citation Retrieval</vt:lpstr>
      <vt:lpstr>Vector Database: Data Retrieval</vt:lpstr>
      <vt:lpstr>Vector Database: Data Overview</vt:lpstr>
      <vt:lpstr>Vector Database: Local implementation</vt:lpstr>
      <vt:lpstr>Embedding model benchmarking</vt:lpstr>
      <vt:lpstr>Vector Database: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Carretero Lopez  Luis</dc:creator>
  <cp:lastModifiedBy>Carretero Lopez  Luis</cp:lastModifiedBy>
  <cp:revision>12</cp:revision>
  <dcterms:created xsi:type="dcterms:W3CDTF">2025-05-05T11:01:52Z</dcterms:created>
  <dcterms:modified xsi:type="dcterms:W3CDTF">2025-05-07T11:14:26Z</dcterms:modified>
</cp:coreProperties>
</file>