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335DD5"/>
    <a:srgbClr val="FF66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46" autoAdjust="0"/>
  </p:normalViewPr>
  <p:slideViewPr>
    <p:cSldViewPr snapToGrid="0">
      <p:cViewPr>
        <p:scale>
          <a:sx n="66" d="100"/>
          <a:sy n="66" d="100"/>
        </p:scale>
        <p:origin x="8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C54DE-9794-411A-B919-C7FD4C4B6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9A2187-4016-4150-B83A-1BD7FBCE3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9422DD-A78C-4E73-A96E-7D70F6FF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566E-CD57-439A-91F3-361AAC58BCC0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6CD99D-B0CD-46EA-92D3-E670EEE5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40E48E-B510-4047-BCB3-388EC846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468-869E-41A3-8CC5-D22EBFF640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120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58D5C-15CA-429A-9ACC-F906E825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771416-53DA-4E55-BFD0-AAFFAF116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4F4557-CDAE-43B4-AECD-BBA07299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566E-CD57-439A-91F3-361AAC58BCC0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5DBE84-09FA-48D8-8BEF-693FAB32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82BADE-E053-499C-90D8-15B1BD42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468-869E-41A3-8CC5-D22EBFF640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348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A2628E-D81D-4DF8-AEE1-336C9B454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5961FF-1CB8-4429-BB20-47582ACE7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63DD53-9AB6-4BF0-A7AA-0E7B6144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566E-CD57-439A-91F3-361AAC58BCC0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12A9A2-3DDF-4FB8-85D5-B1FA3A3F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CE5F12-4CD5-4FD0-BB11-8C837382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468-869E-41A3-8CC5-D22EBFF640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844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D2A3D-03D2-41B1-9BD0-BE5883B5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E00177-4B50-47D8-B2FE-141313D06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1ECBD-2C61-43D0-A151-FC5F55FC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566E-CD57-439A-91F3-361AAC58BCC0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53A169-9B00-49DB-A3B1-A0BDB2A7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ECE5B5-1A94-412C-8D61-A6138437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468-869E-41A3-8CC5-D22EBFF640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338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3C3BE-AAB4-4D2F-A70D-9F5A3E39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D82305-1949-420A-9978-1F2E44C1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18F07F-BC85-4D3F-B413-64183322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566E-CD57-439A-91F3-361AAC58BCC0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1638F7-CA62-41F3-B9F3-C0F846E1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7E3C55-8AD6-4082-BB59-FAF2EE10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468-869E-41A3-8CC5-D22EBFF640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53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B1116-189C-4035-8E70-2AD2A205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235128-5A5F-46AE-A28A-20E8AA219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37D7A7-3B0C-43CE-B85E-C9F98511D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9B60AD-9D8D-4A19-B476-D9DCFACB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566E-CD57-439A-91F3-361AAC58BCC0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857A1D-3750-4B98-8AEE-BC14A95C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979F58-3D34-416D-939E-14A6857C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468-869E-41A3-8CC5-D22EBFF640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835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3EF4E-5ACB-40E4-82D9-7B80D1AF9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2FD3E4-C053-4B0D-AF96-3428EC2B7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EE7201-36DA-400D-A203-1F64C17F5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17CF68-7DC3-479E-AD60-2011F94CC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FF20AE-628B-442C-9CB5-1AB36DD53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8D1E09-6999-49A4-97E8-ED9BC970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566E-CD57-439A-91F3-361AAC58BCC0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519EB0B-7369-489D-A2B6-F8C7D375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E49922-F152-400E-9738-503055BF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468-869E-41A3-8CC5-D22EBFF640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582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8BC26-24F0-4612-A8E3-A9E2C89A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2D76E3-EBE7-4AFC-A6D2-ED5C876B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566E-CD57-439A-91F3-361AAC58BCC0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0DC343-B21F-4ED0-8BFF-DD3C6B5E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746275-236A-435D-90D2-E43239FC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468-869E-41A3-8CC5-D22EBFF640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336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79C536-C650-430D-B1AF-9CB03608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566E-CD57-439A-91F3-361AAC58BCC0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8F3676-8F9B-4E8A-AEBA-3C5DD94A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DF3522-E453-49E6-8231-7CA133BD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468-869E-41A3-8CC5-D22EBFF640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90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5C3BE-BDC0-44F4-B151-3FCDE456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F94613-408E-4965-AF84-CC42C92B0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6B3E0F-5608-4E1E-89FE-FD34AF765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9198AC-40D4-4EC4-ABD8-35033061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566E-CD57-439A-91F3-361AAC58BCC0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F59890-1214-4F13-A95C-6F64EB3B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8C4E0F-E5DD-461D-9C09-8DBE4B0E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468-869E-41A3-8CC5-D22EBFF640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544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C8BAB-0F06-43CC-A177-A3174790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E80480-E586-4044-BC91-8AEBF0F5C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D7B9B3-7250-45E8-B187-365527CAC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26A011-FEB2-4E9C-8E15-7B41CFF0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566E-CD57-439A-91F3-361AAC58BCC0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D62054-08FE-4AC8-A2FD-7DFE9B4A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23098E-878C-4E47-A29B-71F192B6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468-869E-41A3-8CC5-D22EBFF640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795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24B832-241A-448D-A572-CCD94A6F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374F80-A836-4E40-A814-C4A6072EC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A8C93B-BB83-4944-81AC-EC657C933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5566E-CD57-439A-91F3-361AAC58BCC0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B524D5-F663-4342-9DC2-B9C9F82C4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8A301B-3A0A-474D-9DB9-3B306C684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3B468-869E-41A3-8CC5-D22EBFF640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802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8048FB-F92F-4E8C-A76F-03A40CB1D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7354" y="5648078"/>
            <a:ext cx="4090202" cy="1141851"/>
          </a:xfrm>
          <a:noFill/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080808"/>
                </a:solidFill>
              </a:rPr>
              <a:t>Luis Daniel Villarreal Ramírez</a:t>
            </a:r>
          </a:p>
          <a:p>
            <a:r>
              <a:rPr lang="es-ES" b="1" dirty="0">
                <a:solidFill>
                  <a:srgbClr val="080808"/>
                </a:solidFill>
              </a:rPr>
              <a:t>IBM 3°A</a:t>
            </a:r>
            <a:endParaRPr lang="es-MX" b="1" dirty="0">
              <a:solidFill>
                <a:srgbClr val="080808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1BCA8C-8573-42BD-A409-E4BD809275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4937" y="517907"/>
            <a:ext cx="5822185" cy="5822185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8B2F55-8756-4F60-BED4-531771922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ES" b="1" dirty="0" err="1">
                <a:solidFill>
                  <a:srgbClr val="335DD5"/>
                </a:solidFill>
              </a:rPr>
              <a:t>Class</a:t>
            </a:r>
            <a:r>
              <a:rPr lang="es-ES" b="1" dirty="0">
                <a:solidFill>
                  <a:srgbClr val="080808"/>
                </a:solidFill>
              </a:rPr>
              <a:t> en Python</a:t>
            </a:r>
            <a:endParaRPr lang="es-MX" b="1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1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723831-95F6-466E-A977-5B6F82CED6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1" b="10033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C8C6492-41FA-4C78-AD94-DD08B447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latin typeface="Algerian" panose="04020705040A02060702" pitchFamily="82" charset="0"/>
              </a:rPr>
              <a:t> </a:t>
            </a:r>
            <a:r>
              <a:rPr lang="es-ES" dirty="0">
                <a:solidFill>
                  <a:srgbClr val="FF6600"/>
                </a:solidFill>
                <a:latin typeface="Algerian" panose="04020705040A02060702" pitchFamily="82" charset="0"/>
              </a:rPr>
              <a:t> </a:t>
            </a:r>
            <a:r>
              <a:rPr lang="es-ES" dirty="0">
                <a:solidFill>
                  <a:srgbClr val="335DD5"/>
                </a:solidFill>
                <a:latin typeface="Algerian" panose="04020705040A02060702" pitchFamily="82" charset="0"/>
              </a:rPr>
              <a:t>Clases y objetos</a:t>
            </a:r>
            <a:endParaRPr lang="es-MX" dirty="0">
              <a:solidFill>
                <a:srgbClr val="335DD5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4AB742-E3E1-48D9-AE2B-EFF08EC66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dirty="0"/>
              <a:t>Una clase es un tipo de dato definido por el usuario, y al crear instancias de una clase hace relación a la creación de objetos de ese tipo.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Las clases y los objetos son considerados los principales bloques de desarrollo para Python.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Con las clases serás capaz de crear tus propios tipos de datos, y con los objetos serás capaz de crear instancias de estos tipos de datos. Las clases también se componen de atributos (propiedades) y métodos que son acciones que realizamos en dichos atributos.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MX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5BE93921-4D0E-4220-A482-CE0433A47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F45A96-71CE-476C-AACF-5A404756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solidFill>
                  <a:srgbClr val="00FF00"/>
                </a:solidFill>
              </a:rPr>
              <a:t>“¿Como se crea?”</a:t>
            </a:r>
            <a:endParaRPr lang="es-MX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357EAD-1855-4BBB-9B89-DC2AE90AD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519892"/>
            <a:ext cx="6891187" cy="4393982"/>
          </a:xfrm>
        </p:spPr>
        <p:txBody>
          <a:bodyPr>
            <a:normAutofit/>
          </a:bodyPr>
          <a:lstStyle/>
          <a:p>
            <a:r>
              <a:rPr lang="es-ES" sz="2000" b="1" dirty="0"/>
              <a:t>La estructura de clase más simple en Python luciría de la siguiente manera:</a:t>
            </a:r>
          </a:p>
          <a:p>
            <a:pPr marL="0" indent="0">
              <a:buNone/>
            </a:pPr>
            <a:endParaRPr lang="es-MX" sz="2000" b="1" dirty="0"/>
          </a:p>
          <a:p>
            <a:pPr marL="0" indent="0">
              <a:buNone/>
            </a:pPr>
            <a:endParaRPr lang="es-MX" sz="2000" b="1" dirty="0"/>
          </a:p>
          <a:p>
            <a:pPr marL="0" indent="0">
              <a:buNone/>
            </a:pPr>
            <a:r>
              <a:rPr lang="es-ES" sz="2000" b="1" dirty="0"/>
              <a:t>La definición de una clase comienza con la palabra clave </a:t>
            </a:r>
            <a:r>
              <a:rPr lang="es-ES" sz="2000" b="1" dirty="0" err="1"/>
              <a:t>class</a:t>
            </a:r>
            <a:r>
              <a:rPr lang="es-ES" sz="2000" b="1" dirty="0"/>
              <a:t>, y </a:t>
            </a:r>
            <a:r>
              <a:rPr lang="es-ES" sz="2000" b="1" dirty="0" err="1"/>
              <a:t>ClassName</a:t>
            </a:r>
            <a:r>
              <a:rPr lang="es-ES" sz="2000" b="1" dirty="0"/>
              <a:t> sería el nombre de la clase (identificador). El nombre de la clase sigue las mismas reglas que los nombres de variables en Python.</a:t>
            </a:r>
          </a:p>
          <a:p>
            <a:pPr marL="0" indent="0">
              <a:buNone/>
            </a:pPr>
            <a:r>
              <a:rPr lang="es-ES" sz="2000" b="1" dirty="0"/>
              <a:t>Para crear un objeto solo debemos escribir el nombre de la clase, seguido de unos paréntesis.</a:t>
            </a:r>
          </a:p>
          <a:p>
            <a:pPr marL="0" indent="0">
              <a:buNone/>
            </a:pPr>
            <a:endParaRPr lang="es-MX" sz="2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986AF7-5E81-449A-B5F9-6CDEB87A7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578" y="2178956"/>
            <a:ext cx="2470483" cy="88477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class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ClassName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b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</a:b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   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statements</a:t>
            </a: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34416ED-ACCB-47AA-B9A9-0C9CA6AB2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577" y="4959185"/>
            <a:ext cx="2470483" cy="108482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class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Alumno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</a:br>
            <a:r>
              <a:rPr kumimoji="0" lang="es-MX" altLang="es-MX" sz="16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    Daniel=Alumno()</a:t>
            </a:r>
            <a:endParaRPr kumimoji="0" lang="es-MX" altLang="es-MX" sz="4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3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3BC0749-EAB7-4AA5-A8E8-707B767261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60" r="1" b="1"/>
          <a:stretch/>
        </p:blipFill>
        <p:spPr>
          <a:xfrm>
            <a:off x="0" y="10"/>
            <a:ext cx="12196243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DA8AACA-F904-4EA5-A26E-92DF0C88B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</a:rPr>
              <a:t>#Atributos</a:t>
            </a:r>
            <a:endParaRPr lang="es-MX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CA54DA-9FE9-4A3E-AAA0-97C823F4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Los atributos son como propiedades que queremos añadir a la clase (tipo).  </a:t>
            </a:r>
          </a:p>
          <a:p>
            <a:pPr marL="0" indent="0">
              <a:buNone/>
            </a:pPr>
            <a:r>
              <a:rPr lang="es-ES" sz="2400" b="1" dirty="0"/>
              <a:t>Para nuestra clase Alumno, vamos a añadir dos atributos:</a:t>
            </a:r>
          </a:p>
          <a:p>
            <a:pPr marL="0" indent="0">
              <a:buNone/>
            </a:pPr>
            <a:endParaRPr lang="es-MX" sz="2000" b="1" dirty="0"/>
          </a:p>
          <a:p>
            <a:pPr marL="0" indent="0">
              <a:buNone/>
            </a:pPr>
            <a:endParaRPr lang="es-MX" sz="2000" b="1" dirty="0"/>
          </a:p>
          <a:p>
            <a:pPr marL="0" indent="0">
              <a:buNone/>
            </a:pPr>
            <a:endParaRPr lang="es-MX" sz="2000" b="1" dirty="0"/>
          </a:p>
          <a:p>
            <a:pPr marL="0" indent="0">
              <a:buNone/>
            </a:pPr>
            <a:endParaRPr lang="es-MX" sz="2000" b="1" dirty="0"/>
          </a:p>
          <a:p>
            <a:pPr marL="0" indent="0">
              <a:buNone/>
            </a:pPr>
            <a:r>
              <a:rPr lang="es-ES" sz="2400" b="1" dirty="0"/>
              <a:t>Ahora, vamos a crear un nuevo objeto del tipo Alumno con más detalle, completando estos atributos que acabamos de añadir:</a:t>
            </a:r>
          </a:p>
          <a:p>
            <a:pPr marL="0" indent="0">
              <a:buNone/>
            </a:pPr>
            <a:endParaRPr lang="es-E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B98F16-6A4A-4D0F-8A30-0D08DB592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76318"/>
            <a:ext cx="2017295" cy="113099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class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Alumno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b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</a:b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    Nombre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‘   '</a:t>
            </a:r>
            <a:b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</a:b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    Materia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‘  '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4942E3-069F-489F-ABB7-CE1208993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084994"/>
            <a:ext cx="3669632" cy="110021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s-MX" altLang="es-MX" dirty="0">
                <a:solidFill>
                  <a:srgbClr val="000000"/>
                </a:solidFill>
                <a:latin typeface="Menlo"/>
              </a:rPr>
              <a:t>Daniel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Alumno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b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</a:b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abder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Nombre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‘Daniel'</a:t>
            </a:r>
            <a:b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</a:b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abder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lang="es-MX" altLang="es-MX" dirty="0" err="1">
                <a:solidFill>
                  <a:srgbClr val="000000"/>
                </a:solidFill>
                <a:latin typeface="Menlo"/>
              </a:rPr>
              <a:t>Materia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‘Español’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'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8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5E519-67F6-4A42-89EF-A765DCD7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5" y="150012"/>
            <a:ext cx="5131306" cy="761271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/>
              <a:t>Métodos</a:t>
            </a:r>
            <a:endParaRPr lang="es-MX" sz="3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8E048D-CC06-44FA-A4A1-704931C5C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87" y="894809"/>
            <a:ext cx="5327861" cy="3192111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es-ES" sz="2110" b="1" dirty="0"/>
              <a:t>Los métodos se definen con la palabra clave </a:t>
            </a:r>
            <a:r>
              <a:rPr lang="es-ES" sz="2110" b="1" dirty="0" err="1"/>
              <a:t>def</a:t>
            </a:r>
            <a:r>
              <a:rPr lang="es-ES" sz="2110" b="1" dirty="0"/>
              <a:t> y cuentan con el mismo formato que las funciones. En nuestra clase, vamos a definir un método que imprima el nombre y la materia de un alumno.</a:t>
            </a:r>
          </a:p>
          <a:p>
            <a:pPr marL="0" indent="0" algn="just">
              <a:buNone/>
            </a:pPr>
            <a:r>
              <a:rPr lang="es-ES" sz="2110" b="1" dirty="0"/>
              <a:t>Los métodos necesitan tener un argumento convenientemente llamado </a:t>
            </a:r>
            <a:r>
              <a:rPr lang="es-ES" sz="2110" b="1" dirty="0" err="1"/>
              <a:t>self</a:t>
            </a:r>
            <a:r>
              <a:rPr lang="es-ES" sz="2110" b="1" dirty="0"/>
              <a:t>, que se refiere al objeto del método que está siendo llamado (Daniel). En una llamada al método, no necesitamos pasar </a:t>
            </a:r>
            <a:r>
              <a:rPr lang="es-ES" sz="2110" b="1" dirty="0" err="1"/>
              <a:t>self</a:t>
            </a:r>
            <a:r>
              <a:rPr lang="es-ES" sz="2110" b="1" dirty="0"/>
              <a:t> como un argumento.</a:t>
            </a:r>
            <a:endParaRPr lang="es-MX" sz="211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7383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151D1D0-C934-462B-8478-EBB56075F0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13" b="95509" l="10000" r="90000">
                        <a14:foregroundMark x1="51979" y1="19907" x2="55599" y2="9861"/>
                        <a14:foregroundMark x1="55599" y1="9861" x2="55182" y2="14213"/>
                        <a14:foregroundMark x1="59896" y1="4259" x2="57578" y2="5833"/>
                        <a14:foregroundMark x1="64167" y1="92731" x2="57578" y2="95556"/>
                        <a14:foregroundMark x1="57578" y1="95556" x2="50286" y2="93380"/>
                        <a14:foregroundMark x1="50286" y1="93380" x2="43542" y2="95509"/>
                        <a14:foregroundMark x1="43542" y1="95509" x2="37682" y2="92731"/>
                      </a14:backgroundRemoval>
                    </a14:imgEffect>
                  </a14:imgLayer>
                </a14:imgProps>
              </a:ext>
            </a:extLst>
          </a:blip>
          <a:srcRect l="21307" r="22431" b="-21"/>
          <a:stretch/>
        </p:blipFill>
        <p:spPr>
          <a:xfrm>
            <a:off x="5711259" y="280641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196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688F15FA-110C-4128-9176-60126DF530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9714" y1="33796" x2="42571" y2="29861"/>
                        <a14:foregroundMark x1="42571" y1="29861" x2="43571" y2="32176"/>
                        <a14:foregroundMark x1="45143" y1="21759" x2="43714" y2="17593"/>
                        <a14:foregroundMark x1="36857" y1="42593" x2="36429" y2="55324"/>
                        <a14:foregroundMark x1="64286" y1="57639" x2="64143" y2="39815"/>
                        <a14:backgroundMark x1="45286" y1="28935" x2="45286" y2="28935"/>
                        <a14:backgroundMark x1="55143" y1="28704" x2="55143" y2="28704"/>
                      </a14:backgroundRemoval>
                    </a14:imgEffect>
                  </a14:imgLayer>
                </a14:imgProps>
              </a:ext>
            </a:extLst>
          </a:blip>
          <a:srcRect l="19317" r="18969"/>
          <a:stretch/>
        </p:blipFill>
        <p:spPr>
          <a:xfrm>
            <a:off x="5846472" y="2708547"/>
            <a:ext cx="2914582" cy="2914582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7352F27-D5D9-463A-892E-00C1A649320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093" b="98140" l="10000" r="90000">
                        <a14:foregroundMark x1="60263" y1="13721" x2="46053" y2="13488"/>
                        <a14:foregroundMark x1="46053" y1="13488" x2="48026" y2="2326"/>
                        <a14:foregroundMark x1="48026" y1="2326" x2="61316" y2="6977"/>
                        <a14:foregroundMark x1="61316" y1="6977" x2="55395" y2="13023"/>
                        <a14:foregroundMark x1="55395" y1="13023" x2="48553" y2="9070"/>
                        <a14:foregroundMark x1="48553" y1="9070" x2="42368" y2="11395"/>
                        <a14:foregroundMark x1="53026" y1="93488" x2="49342" y2="93488"/>
                        <a14:foregroundMark x1="49342" y1="93488" x2="51184" y2="98140"/>
                        <a14:foregroundMark x1="51842" y1="3023" x2="45132" y2="2326"/>
                        <a14:foregroundMark x1="45132" y1="2326" x2="52237" y2="2093"/>
                        <a14:foregroundMark x1="52237" y1="2093" x2="57632" y2="2326"/>
                      </a14:backgroundRemoval>
                    </a14:imgEffect>
                  </a14:imgLayer>
                </a14:imgProps>
              </a:ext>
            </a:extLst>
          </a:blip>
          <a:srcRect l="17555" r="15066" b="-1"/>
          <a:stretch/>
        </p:blipFill>
        <p:spPr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00930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40CCAE-325C-4DD0-BB26-38BF690F3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0935"/>
            <a:ext cx="1732108" cy="2175118"/>
          </a:xfrm>
          <a:custGeom>
            <a:avLst/>
            <a:gdLst>
              <a:gd name="connsiteX0" fmla="*/ 644549 w 1732108"/>
              <a:gd name="connsiteY0" fmla="*/ 0 h 2175118"/>
              <a:gd name="connsiteX1" fmla="*/ 1732108 w 1732108"/>
              <a:gd name="connsiteY1" fmla="*/ 1087559 h 2175118"/>
              <a:gd name="connsiteX2" fmla="*/ 644549 w 1732108"/>
              <a:gd name="connsiteY2" fmla="*/ 2175118 h 2175118"/>
              <a:gd name="connsiteX3" fmla="*/ 36485 w 1732108"/>
              <a:gd name="connsiteY3" fmla="*/ 1989380 h 2175118"/>
              <a:gd name="connsiteX4" fmla="*/ 0 w 1732108"/>
              <a:gd name="connsiteY4" fmla="*/ 1959278 h 2175118"/>
              <a:gd name="connsiteX5" fmla="*/ 0 w 1732108"/>
              <a:gd name="connsiteY5" fmla="*/ 215841 h 2175118"/>
              <a:gd name="connsiteX6" fmla="*/ 36485 w 1732108"/>
              <a:gd name="connsiteY6" fmla="*/ 185738 h 2175118"/>
              <a:gd name="connsiteX7" fmla="*/ 644549 w 1732108"/>
              <a:gd name="connsiteY7" fmla="*/ 0 h 217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108" h="2175118">
                <a:moveTo>
                  <a:pt x="644549" y="0"/>
                </a:moveTo>
                <a:cubicBezTo>
                  <a:pt x="1245191" y="0"/>
                  <a:pt x="1732108" y="486917"/>
                  <a:pt x="1732108" y="1087559"/>
                </a:cubicBezTo>
                <a:cubicBezTo>
                  <a:pt x="1732108" y="1688201"/>
                  <a:pt x="1245191" y="2175118"/>
                  <a:pt x="644549" y="2175118"/>
                </a:cubicBezTo>
                <a:cubicBezTo>
                  <a:pt x="419308" y="2175118"/>
                  <a:pt x="210060" y="2106646"/>
                  <a:pt x="36485" y="1989380"/>
                </a:cubicBezTo>
                <a:lnTo>
                  <a:pt x="0" y="1959278"/>
                </a:lnTo>
                <a:lnTo>
                  <a:pt x="0" y="215841"/>
                </a:lnTo>
                <a:lnTo>
                  <a:pt x="36485" y="185738"/>
                </a:lnTo>
                <a:cubicBezTo>
                  <a:pt x="210060" y="68473"/>
                  <a:pt x="419308" y="0"/>
                  <a:pt x="64454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A115B0E-5D86-493B-A930-2BDA4BC8528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065" b="93750" l="10000" r="90000">
                        <a14:foregroundMark x1="48802" y1="19907" x2="49948" y2="12176"/>
                        <a14:foregroundMark x1="49948" y1="12176" x2="53984" y2="12176"/>
                        <a14:foregroundMark x1="53984" y1="12176" x2="52786" y2="5046"/>
                        <a14:foregroundMark x1="52786" y1="5046" x2="48516" y2="6065"/>
                        <a14:foregroundMark x1="48516" y1="6065" x2="45208" y2="10972"/>
                        <a14:foregroundMark x1="45208" y1="10972" x2="44167" y2="14398"/>
                        <a14:foregroundMark x1="39401" y1="47407" x2="43490" y2="34491"/>
                        <a14:foregroundMark x1="43490" y1="34491" x2="43802" y2="30463"/>
                        <a14:foregroundMark x1="43568" y1="76620" x2="39766" y2="68565"/>
                        <a14:foregroundMark x1="56536" y1="80417" x2="53177" y2="84861"/>
                        <a14:foregroundMark x1="53177" y1="84861" x2="49193" y2="87176"/>
                        <a14:foregroundMark x1="49193" y1="87176" x2="45026" y2="86296"/>
                        <a14:foregroundMark x1="45026" y1="86296" x2="43802" y2="82963"/>
                        <a14:foregroundMark x1="63464" y1="91204" x2="59297" y2="93750"/>
                        <a14:foregroundMark x1="59297" y1="93750" x2="57500" y2="90139"/>
                      </a14:backgroundRemoval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25711" r="26534" b="-3"/>
          <a:stretch/>
        </p:blipFill>
        <p:spPr>
          <a:xfrm>
            <a:off x="20" y="4414950"/>
            <a:ext cx="1568072" cy="1847088"/>
          </a:xfrm>
          <a:custGeom>
            <a:avLst/>
            <a:gdLst/>
            <a:ahLst/>
            <a:cxnLst/>
            <a:rect l="l" t="t" r="r" b="b"/>
            <a:pathLst>
              <a:path w="1568092" h="1847088">
                <a:moveTo>
                  <a:pt x="644548" y="0"/>
                </a:moveTo>
                <a:cubicBezTo>
                  <a:pt x="1154607" y="0"/>
                  <a:pt x="1568092" y="413485"/>
                  <a:pt x="1568092" y="923544"/>
                </a:cubicBezTo>
                <a:cubicBezTo>
                  <a:pt x="1568092" y="1433603"/>
                  <a:pt x="1154607" y="1847088"/>
                  <a:pt x="644548" y="1847088"/>
                </a:cubicBezTo>
                <a:cubicBezTo>
                  <a:pt x="453276" y="1847088"/>
                  <a:pt x="275584" y="1788942"/>
                  <a:pt x="128186" y="1689361"/>
                </a:cubicBezTo>
                <a:lnTo>
                  <a:pt x="0" y="1583598"/>
                </a:lnTo>
                <a:lnTo>
                  <a:pt x="0" y="263490"/>
                </a:lnTo>
                <a:lnTo>
                  <a:pt x="128186" y="157727"/>
                </a:lnTo>
                <a:cubicBezTo>
                  <a:pt x="275584" y="58147"/>
                  <a:pt x="453276" y="0"/>
                  <a:pt x="644548" y="0"/>
                </a:cubicBezTo>
                <a:close/>
              </a:path>
            </a:pathLst>
          </a:cu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1958D555-0E39-4D1A-AC6A-B1F3FF68D2B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69800" y1="41400" x2="73400" y2="30600"/>
                        <a14:foregroundMark x1="73400" y1="30600" x2="66400" y2="22200"/>
                        <a14:foregroundMark x1="66400" y1="22200" x2="56200" y2="25200"/>
                        <a14:foregroundMark x1="56200" y1="25200" x2="48800" y2="32600"/>
                        <a14:foregroundMark x1="48800" y1="32600" x2="47400" y2="43400"/>
                        <a14:foregroundMark x1="47400" y1="43400" x2="57400" y2="46600"/>
                        <a14:foregroundMark x1="57400" y1="46600" x2="67600" y2="46800"/>
                        <a14:foregroundMark x1="67600" y1="46800" x2="78000" y2="44600"/>
                        <a14:foregroundMark x1="78000" y1="44600" x2="79800" y2="18600"/>
                        <a14:foregroundMark x1="38400" y1="45400" x2="38400" y2="34400"/>
                        <a14:foregroundMark x1="38400" y1="34400" x2="30400" y2="28400"/>
                        <a14:foregroundMark x1="30400" y1="28400" x2="20400" y2="30200"/>
                        <a14:foregroundMark x1="20400" y1="30200" x2="20200" y2="40600"/>
                        <a14:foregroundMark x1="20200" y1="40600" x2="28600" y2="46200"/>
                        <a14:foregroundMark x1="28600" y1="46200" x2="38400" y2="46600"/>
                        <a14:foregroundMark x1="38800" y1="55800" x2="27200" y2="54800"/>
                        <a14:foregroundMark x1="27200" y1="54800" x2="20200" y2="62800"/>
                        <a14:foregroundMark x1="20200" y1="62800" x2="23600" y2="72400"/>
                        <a14:foregroundMark x1="23600" y1="72400" x2="34200" y2="74000"/>
                        <a14:foregroundMark x1="34200" y1="74000" x2="39000" y2="64600"/>
                        <a14:foregroundMark x1="39000" y1="64600" x2="38800" y2="57800"/>
                      </a14:backgroundRemoval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23881" r="-5" b="23246"/>
          <a:stretch/>
        </p:blipFill>
        <p:spPr>
          <a:xfrm>
            <a:off x="1866382" y="4769536"/>
            <a:ext cx="3950208" cy="2088462"/>
          </a:xfrm>
          <a:custGeom>
            <a:avLst/>
            <a:gdLst/>
            <a:ahLst/>
            <a:cxnLst/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952F50D5-BE79-4C6D-9D88-FCCE7FBD561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7422" b="90625" l="8594" r="92188">
                        <a14:foregroundMark x1="10156" y1="60547" x2="8594" y2="40039"/>
                        <a14:foregroundMark x1="8594" y1="40039" x2="8594" y2="40039"/>
                        <a14:foregroundMark x1="64063" y1="10352" x2="42188" y2="9961"/>
                        <a14:foregroundMark x1="56836" y1="8203" x2="46094" y2="7422"/>
                        <a14:foregroundMark x1="89648" y1="62500" x2="92188" y2="52148"/>
                        <a14:foregroundMark x1="92188" y1="52148" x2="89063" y2="35938"/>
                        <a14:foregroundMark x1="63477" y1="90430" x2="36328" y2="90625"/>
                      </a14:backgroundRemoval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10848" r="3" b="3388"/>
          <a:stretch/>
        </p:blipFill>
        <p:spPr>
          <a:xfrm>
            <a:off x="9009416" y="4131544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310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BB0DC64-6563-4516-80ED-4B879DFDD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793"/>
          <a:stretch/>
        </p:blipFill>
        <p:spPr>
          <a:xfrm>
            <a:off x="-545422" y="-454724"/>
            <a:ext cx="13282843" cy="7471599"/>
          </a:xfrm>
          <a:prstGeom prst="rect">
            <a:avLst/>
          </a:prstGeom>
        </p:spPr>
      </p:pic>
      <p:sp>
        <p:nvSpPr>
          <p:cNvPr id="23" name="Freeform: Shape 8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4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5524D8-633D-4CCF-8BB8-82D966E76C22}"/>
              </a:ext>
            </a:extLst>
          </p:cNvPr>
          <p:cNvSpPr txBox="1"/>
          <p:nvPr/>
        </p:nvSpPr>
        <p:spPr>
          <a:xfrm>
            <a:off x="2273022" y="561473"/>
            <a:ext cx="9208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FF6600"/>
                </a:solidFill>
              </a:rPr>
              <a:t>class</a:t>
            </a:r>
            <a:r>
              <a:rPr lang="es-MX" dirty="0">
                <a:solidFill>
                  <a:srgbClr val="FF6600"/>
                </a:solidFill>
              </a:rPr>
              <a:t> </a:t>
            </a:r>
            <a:r>
              <a:rPr lang="es-MX" dirty="0">
                <a:solidFill>
                  <a:srgbClr val="335DD5"/>
                </a:solidFill>
              </a:rPr>
              <a:t>Alumno</a:t>
            </a:r>
            <a:r>
              <a:rPr lang="es-MX" dirty="0"/>
              <a:t>: </a:t>
            </a:r>
            <a:r>
              <a:rPr lang="es-MX" dirty="0">
                <a:solidFill>
                  <a:srgbClr val="FF0000"/>
                </a:solidFill>
              </a:rPr>
              <a:t>#Creamos la clase</a:t>
            </a:r>
          </a:p>
          <a:p>
            <a:r>
              <a:rPr lang="es-MX" dirty="0"/>
              <a:t>    Nombre = </a:t>
            </a:r>
            <a:r>
              <a:rPr lang="es-MX" dirty="0">
                <a:solidFill>
                  <a:srgbClr val="00FF00"/>
                </a:solidFill>
              </a:rPr>
              <a:t>'' </a:t>
            </a:r>
            <a:r>
              <a:rPr lang="es-MX" dirty="0"/>
              <a:t>    </a:t>
            </a:r>
            <a:r>
              <a:rPr lang="es-MX" dirty="0">
                <a:solidFill>
                  <a:srgbClr val="FF0000"/>
                </a:solidFill>
              </a:rPr>
              <a:t>#Añadimos nuestro atributos</a:t>
            </a:r>
          </a:p>
          <a:p>
            <a:r>
              <a:rPr lang="es-MX" dirty="0"/>
              <a:t>    Materia = </a:t>
            </a:r>
            <a:r>
              <a:rPr lang="es-MX" dirty="0">
                <a:solidFill>
                  <a:srgbClr val="00FF00"/>
                </a:solidFill>
              </a:rPr>
              <a:t>''</a:t>
            </a:r>
          </a:p>
          <a:p>
            <a:r>
              <a:rPr lang="es-MX" dirty="0"/>
              <a:t>     </a:t>
            </a:r>
          </a:p>
          <a:p>
            <a:r>
              <a:rPr lang="es-MX" dirty="0"/>
              <a:t>    </a:t>
            </a:r>
            <a:r>
              <a:rPr lang="es-MX" dirty="0" err="1">
                <a:solidFill>
                  <a:srgbClr val="FF6600"/>
                </a:solidFill>
              </a:rPr>
              <a:t>def</a:t>
            </a:r>
            <a:r>
              <a:rPr lang="es-MX" dirty="0"/>
              <a:t> </a:t>
            </a:r>
            <a:r>
              <a:rPr lang="es-MX" dirty="0" err="1">
                <a:solidFill>
                  <a:srgbClr val="335DD5"/>
                </a:solidFill>
              </a:rPr>
              <a:t>print_information</a:t>
            </a:r>
            <a:r>
              <a:rPr lang="es-MX" dirty="0"/>
              <a:t>(</a:t>
            </a:r>
            <a:r>
              <a:rPr lang="es-MX" dirty="0" err="1"/>
              <a:t>self</a:t>
            </a:r>
            <a:r>
              <a:rPr lang="es-MX" dirty="0"/>
              <a:t>, Nombre, Materia): </a:t>
            </a:r>
            <a:r>
              <a:rPr lang="es-MX" dirty="0">
                <a:solidFill>
                  <a:srgbClr val="FF0000"/>
                </a:solidFill>
              </a:rPr>
              <a:t>#Definimos </a:t>
            </a:r>
            <a:r>
              <a:rPr lang="es-MX" dirty="0" err="1">
                <a:solidFill>
                  <a:srgbClr val="FF0000"/>
                </a:solidFill>
              </a:rPr>
              <a:t>nuetro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metodo</a:t>
            </a:r>
            <a:endParaRPr lang="es-MX" dirty="0">
              <a:solidFill>
                <a:srgbClr val="FF0000"/>
              </a:solidFill>
            </a:endParaRPr>
          </a:p>
          <a:p>
            <a:r>
              <a:rPr lang="es-MX" dirty="0"/>
              <a:t>        </a:t>
            </a:r>
            <a:r>
              <a:rPr lang="es-MX" dirty="0" err="1">
                <a:solidFill>
                  <a:srgbClr val="660066"/>
                </a:solidFill>
              </a:rPr>
              <a:t>print</a:t>
            </a:r>
            <a:r>
              <a:rPr lang="es-MX" dirty="0"/>
              <a:t> (</a:t>
            </a:r>
            <a:r>
              <a:rPr lang="es-MX" dirty="0" err="1"/>
              <a:t>self.Nombre</a:t>
            </a:r>
            <a:r>
              <a:rPr lang="es-MX" dirty="0"/>
              <a:t>) </a:t>
            </a:r>
          </a:p>
          <a:p>
            <a:r>
              <a:rPr lang="es-MX" dirty="0"/>
              <a:t>        </a:t>
            </a:r>
            <a:r>
              <a:rPr lang="es-MX" dirty="0" err="1">
                <a:solidFill>
                  <a:srgbClr val="660066"/>
                </a:solidFill>
              </a:rPr>
              <a:t>print</a:t>
            </a:r>
            <a:r>
              <a:rPr lang="es-MX" dirty="0"/>
              <a:t> (</a:t>
            </a:r>
            <a:r>
              <a:rPr lang="es-MX" dirty="0" err="1"/>
              <a:t>self.Materia</a:t>
            </a:r>
            <a:r>
              <a:rPr lang="es-MX" dirty="0"/>
              <a:t>)</a:t>
            </a:r>
          </a:p>
          <a:p>
            <a:r>
              <a:rPr lang="es-MX" dirty="0"/>
              <a:t>             </a:t>
            </a:r>
          </a:p>
          <a:p>
            <a:r>
              <a:rPr lang="es-MX" dirty="0"/>
              <a:t>Daniel = Alumno() </a:t>
            </a:r>
            <a:r>
              <a:rPr lang="es-MX" dirty="0">
                <a:solidFill>
                  <a:srgbClr val="FF0000"/>
                </a:solidFill>
              </a:rPr>
              <a:t>#Creamos nuestro objeto de la clase Alumno</a:t>
            </a:r>
          </a:p>
          <a:p>
            <a:r>
              <a:rPr lang="es-MX" dirty="0" err="1"/>
              <a:t>Daniel.Nombre</a:t>
            </a:r>
            <a:r>
              <a:rPr lang="es-MX" dirty="0"/>
              <a:t> = </a:t>
            </a:r>
            <a:r>
              <a:rPr lang="es-MX" dirty="0">
                <a:solidFill>
                  <a:srgbClr val="00FF00"/>
                </a:solidFill>
              </a:rPr>
              <a:t>'Daniel'   </a:t>
            </a:r>
            <a:r>
              <a:rPr lang="es-MX" dirty="0">
                <a:solidFill>
                  <a:srgbClr val="FF0000"/>
                </a:solidFill>
              </a:rPr>
              <a:t>#Completamos los atributos creados</a:t>
            </a:r>
          </a:p>
          <a:p>
            <a:r>
              <a:rPr lang="es-MX" dirty="0" err="1"/>
              <a:t>Daniel.Materia</a:t>
            </a:r>
            <a:r>
              <a:rPr lang="es-MX" dirty="0"/>
              <a:t> = </a:t>
            </a:r>
            <a:r>
              <a:rPr lang="es-MX" dirty="0">
                <a:solidFill>
                  <a:srgbClr val="00FF00"/>
                </a:solidFill>
              </a:rPr>
              <a:t>'Español'</a:t>
            </a:r>
          </a:p>
          <a:p>
            <a:r>
              <a:rPr lang="es-MX" dirty="0" err="1"/>
              <a:t>Daniel.print_information</a:t>
            </a:r>
            <a:r>
              <a:rPr lang="es-MX" dirty="0"/>
              <a:t>(</a:t>
            </a:r>
            <a:r>
              <a:rPr lang="es-MX" dirty="0" err="1"/>
              <a:t>Daniel.Nombre</a:t>
            </a:r>
            <a:r>
              <a:rPr lang="es-MX" dirty="0"/>
              <a:t>, </a:t>
            </a:r>
            <a:r>
              <a:rPr lang="es-MX" dirty="0" err="1"/>
              <a:t>Daniel.Materia</a:t>
            </a:r>
            <a:r>
              <a:rPr lang="es-MX" dirty="0"/>
              <a:t>) </a:t>
            </a:r>
          </a:p>
          <a:p>
            <a:r>
              <a:rPr lang="es-MX" dirty="0">
                <a:solidFill>
                  <a:srgbClr val="FF0000"/>
                </a:solidFill>
              </a:rPr>
              <a:t>#Vamos al </a:t>
            </a:r>
            <a:r>
              <a:rPr lang="es-MX" dirty="0" err="1">
                <a:solidFill>
                  <a:srgbClr val="FF0000"/>
                </a:solidFill>
              </a:rPr>
              <a:t>metodo</a:t>
            </a:r>
            <a:r>
              <a:rPr lang="es-MX" dirty="0">
                <a:solidFill>
                  <a:srgbClr val="FF0000"/>
                </a:solidFill>
              </a:rPr>
              <a:t> para imprimir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440C009-9D33-4437-8CCC-7946918A6A34}"/>
              </a:ext>
            </a:extLst>
          </p:cNvPr>
          <p:cNvSpPr txBox="1"/>
          <p:nvPr/>
        </p:nvSpPr>
        <p:spPr>
          <a:xfrm>
            <a:off x="4701919" y="5131954"/>
            <a:ext cx="6508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Programa Final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3008627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478</Words>
  <Application>Microsoft Office PowerPoint</Application>
  <PresentationFormat>Panorámica</PresentationFormat>
  <Paragraphs>46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Menlo</vt:lpstr>
      <vt:lpstr>Tema de Office</vt:lpstr>
      <vt:lpstr>Class en Python</vt:lpstr>
      <vt:lpstr>  Clases y objetos</vt:lpstr>
      <vt:lpstr>“¿Como se crea?”</vt:lpstr>
      <vt:lpstr>#Atributos</vt:lpstr>
      <vt:lpstr>Métodos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en Python</dc:title>
  <dc:creator>Luis</dc:creator>
  <cp:lastModifiedBy>Luis</cp:lastModifiedBy>
  <cp:revision>1</cp:revision>
  <dcterms:created xsi:type="dcterms:W3CDTF">2020-10-15T03:13:15Z</dcterms:created>
  <dcterms:modified xsi:type="dcterms:W3CDTF">2020-10-15T03:18:17Z</dcterms:modified>
</cp:coreProperties>
</file>