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3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52" autoAdjust="0"/>
  </p:normalViewPr>
  <p:slideViewPr>
    <p:cSldViewPr>
      <p:cViewPr>
        <p:scale>
          <a:sx n="69" d="100"/>
          <a:sy n="69" d="100"/>
        </p:scale>
        <p:origin x="-142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D10AC-C418-47C1-A568-ABC5E5A7EAE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4874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65F89-434E-4C2A-8468-89AEB82F49B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3420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73E57-BCAF-4CE5-A550-BD3F65647AE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1216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7B64B-0B30-4D46-B278-07F6AD7A5C1C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4242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5F20B-4A65-471C-8450-3D9B1E7698E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9235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7AF89-17F1-4404-BBB3-F5CF3D5496B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6601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EA237-FF20-47F1-A0A8-FB117A89223B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1888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92A6B-6BB0-4563-9BC4-D12CE43E85F8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2811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99BEF-7DE5-4D25-AA16-6EA3DD6761AC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4654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1EE88-9A26-4C0F-BAB8-E604558E3E1D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5630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32E00-24BE-40CF-9114-93F77757CBF2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285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722F97-FA2C-4816-AAB3-A32AF3D8EA68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ngsotfwarekarlacevallos.files.wordpress.com/2015/07/9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548680"/>
            <a:ext cx="6968459" cy="4032448"/>
          </a:xfrm>
          <a:prstGeom prst="rect">
            <a:avLst/>
          </a:prstGeom>
        </p:spPr>
      </p:pic>
      <p:sp>
        <p:nvSpPr>
          <p:cNvPr id="3" name="2 Rectángulo redondeado"/>
          <p:cNvSpPr/>
          <p:nvPr/>
        </p:nvSpPr>
        <p:spPr>
          <a:xfrm>
            <a:off x="3275856" y="4581128"/>
            <a:ext cx="2448272" cy="97966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INTEGRANTES:</a:t>
            </a:r>
          </a:p>
          <a:p>
            <a:pPr marL="285750" indent="-285750">
              <a:buFontTx/>
              <a:buChar char="-"/>
            </a:pPr>
            <a:r>
              <a:rPr lang="es-419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Julio René Carías</a:t>
            </a:r>
          </a:p>
          <a:p>
            <a:pPr marL="285750" indent="-285750">
              <a:buFontTx/>
              <a:buChar char="-"/>
            </a:pPr>
            <a:r>
              <a:rPr lang="es-419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José Luis David 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Las relaciones activas se conocen como relaciones de comportamiento y se utilizan principalmente en los diagramas de casos de uso. Hay cuatro tipos básicos de relaciones de comportamiento: </a:t>
            </a:r>
            <a:r>
              <a:rPr lang="es-ES" b="1" dirty="0"/>
              <a:t>comunica, incluye, extiende y generaliza</a:t>
            </a:r>
            <a:r>
              <a:rPr lang="es-ES" dirty="0"/>
              <a:t>.</a:t>
            </a:r>
          </a:p>
        </p:txBody>
      </p:sp>
      <p:pic>
        <p:nvPicPr>
          <p:cNvPr id="6146" name="Picture 2" descr="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717032"/>
            <a:ext cx="7003127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4852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relaciones en un caso de u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6672"/>
            <a:ext cx="6264696" cy="505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i="1" dirty="0" smtClean="0">
                <a:solidFill>
                  <a:schemeClr val="accent6"/>
                </a:solidFill>
              </a:rPr>
              <a:t>Documentación de los Casos de Uso</a:t>
            </a:r>
            <a:endParaRPr lang="es-ES" i="1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2132856"/>
            <a:ext cx="6825952" cy="280831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Existen dos formas principales de documentar un caso de uso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419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419" dirty="0"/>
              <a:t> </a:t>
            </a:r>
            <a:r>
              <a:rPr lang="es-ES" dirty="0"/>
              <a:t>Un diagrama en UML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419" dirty="0" smtClean="0"/>
              <a:t> </a:t>
            </a:r>
            <a:r>
              <a:rPr lang="es-ES" dirty="0"/>
              <a:t>Un documento </a:t>
            </a:r>
            <a:r>
              <a:rPr lang="es-ES" dirty="0" smtClean="0"/>
              <a:t>detallado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426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Documentar casos de usos no es una tarea fácil que se pueda dominar de un día para otro, requiere de tiempo, disciplina y experiencia, sin embargo podemos definir una serie de pasos identificables para escribir los casos de uso</a:t>
            </a:r>
            <a:r>
              <a:rPr lang="es-ES" dirty="0" smtClean="0"/>
              <a:t>.</a:t>
            </a:r>
            <a:r>
              <a:rPr lang="es-ES" dirty="0">
                <a:hlinkClick r:id="rId2"/>
              </a:rPr>
              <a:t/>
            </a:r>
            <a:br>
              <a:rPr lang="es-ES" dirty="0">
                <a:hlinkClick r:id="rId2"/>
              </a:rPr>
            </a:br>
            <a:endParaRPr lang="es-ES" dirty="0"/>
          </a:p>
        </p:txBody>
      </p:sp>
      <p:pic>
        <p:nvPicPr>
          <p:cNvPr id="7170" name="Picture 2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30100"/>
            <a:ext cx="6300720" cy="3230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9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1953" y="62068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Formato de la documentación de caso de uso para los actores que participen:</a:t>
            </a:r>
          </a:p>
        </p:txBody>
      </p:sp>
      <p:pic>
        <p:nvPicPr>
          <p:cNvPr id="8194" name="Picture 2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559" y="2132856"/>
            <a:ext cx="6734389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29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Documentación de un caso de uso:</a:t>
            </a:r>
          </a:p>
        </p:txBody>
      </p:sp>
      <p:pic>
        <p:nvPicPr>
          <p:cNvPr id="9218" name="Picture 2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98556"/>
            <a:ext cx="4896544" cy="5270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3996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n para Imagen formal de muchas gracia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53" y="1497538"/>
            <a:ext cx="4764527" cy="329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64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620689"/>
            <a:ext cx="8229600" cy="3240360"/>
          </a:xfrm>
        </p:spPr>
        <p:txBody>
          <a:bodyPr/>
          <a:lstStyle/>
          <a:p>
            <a:pPr marL="0" indent="0">
              <a:buNone/>
            </a:pPr>
            <a:endParaRPr lang="es-ES" sz="3000" dirty="0"/>
          </a:p>
          <a:p>
            <a:pPr marL="0" indent="0">
              <a:buNone/>
            </a:pPr>
            <a:r>
              <a:rPr lang="es-ES" sz="3000" dirty="0" smtClean="0"/>
              <a:t>Dentro </a:t>
            </a:r>
            <a:r>
              <a:rPr lang="es-ES" sz="3000" dirty="0"/>
              <a:t>de un proyecto de software existen diferentes etapas, una de estas independientemente de la metodología que se esté </a:t>
            </a:r>
            <a:r>
              <a:rPr lang="es-ES" sz="3000" dirty="0" smtClean="0"/>
              <a:t>utilizando, </a:t>
            </a:r>
            <a:r>
              <a:rPr lang="es-ES" sz="3000" dirty="0"/>
              <a:t>es la comunicación con el </a:t>
            </a:r>
            <a:r>
              <a:rPr lang="es-ES" sz="3000" dirty="0" smtClean="0"/>
              <a:t>cliente.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77" y="4005064"/>
            <a:ext cx="2932819" cy="1951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3517851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Para definir </a:t>
            </a:r>
            <a:r>
              <a:rPr lang="es-ES" dirty="0"/>
              <a:t>los requerimientos de </a:t>
            </a:r>
            <a:r>
              <a:rPr lang="es-ES" dirty="0" smtClean="0"/>
              <a:t>software, </a:t>
            </a:r>
            <a:r>
              <a:rPr lang="es-ES" dirty="0"/>
              <a:t>porque muchas veces lo que se plantea no es lo que el cliente espera</a:t>
            </a:r>
            <a:r>
              <a:rPr lang="es-419" dirty="0" smtClean="0"/>
              <a:t>. Es por</a:t>
            </a:r>
            <a:r>
              <a:rPr lang="es-ES" dirty="0" smtClean="0"/>
              <a:t> </a:t>
            </a:r>
            <a:r>
              <a:rPr lang="es-ES" dirty="0"/>
              <a:t>esto que se definen formas de presentar al cliente una perspectiva de lo que será el software una vez terminado. </a:t>
            </a:r>
          </a:p>
          <a:p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s-419" i="1" dirty="0" smtClean="0">
                <a:solidFill>
                  <a:schemeClr val="accent6"/>
                </a:solidFill>
              </a:rPr>
              <a:t>¿Por qué es fundamental la comunicación con el cliente?</a:t>
            </a:r>
            <a:endParaRPr lang="es-ES" i="1" dirty="0">
              <a:solidFill>
                <a:schemeClr val="accent6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259422"/>
            <a:ext cx="2664296" cy="15985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559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Existen diferentes formas de representar la funcionalidad del software sin estar terminado, </a:t>
            </a:r>
            <a:r>
              <a:rPr lang="es-ES" dirty="0" smtClean="0"/>
              <a:t>una </a:t>
            </a:r>
            <a:r>
              <a:rPr lang="es-ES" dirty="0"/>
              <a:t>de estas </a:t>
            </a:r>
            <a:r>
              <a:rPr lang="es-ES" dirty="0" smtClean="0"/>
              <a:t>es el </a:t>
            </a:r>
            <a:r>
              <a:rPr lang="es-ES" dirty="0"/>
              <a:t>“UML”, que </a:t>
            </a:r>
            <a:r>
              <a:rPr lang="es-ES" dirty="0" smtClean="0"/>
              <a:t>es </a:t>
            </a:r>
            <a:r>
              <a:rPr lang="es-ES" dirty="0"/>
              <a:t>el sistema de modelado de software más conocido y utilizado en la </a:t>
            </a:r>
            <a:r>
              <a:rPr lang="es-ES" dirty="0" smtClean="0"/>
              <a:t>actualidad.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ES" dirty="0"/>
              <a:t>Dentro de UML </a:t>
            </a:r>
            <a:r>
              <a:rPr lang="es-ES" dirty="0" smtClean="0"/>
              <a:t>encontramos los Casos </a:t>
            </a:r>
            <a:r>
              <a:rPr lang="es-ES" dirty="0"/>
              <a:t>de </a:t>
            </a:r>
            <a:r>
              <a:rPr lang="es-ES" dirty="0" smtClean="0"/>
              <a:t>Uso, que </a:t>
            </a:r>
            <a:r>
              <a:rPr lang="es-ES" dirty="0"/>
              <a:t>son diagramas que permiten representar que hará el sistema pero no como </a:t>
            </a:r>
            <a:r>
              <a:rPr lang="es-ES" dirty="0" smtClean="0"/>
              <a:t>funciona.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92917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i="1" dirty="0" smtClean="0">
                <a:solidFill>
                  <a:schemeClr val="accent6"/>
                </a:solidFill>
              </a:rPr>
              <a:t>Casos de Uso</a:t>
            </a:r>
            <a:endParaRPr lang="es-ES" i="1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 caso de uso es una descripción de las acciones de un </a:t>
            </a:r>
            <a:r>
              <a:rPr lang="es-ES" dirty="0" smtClean="0"/>
              <a:t>sistema. Los </a:t>
            </a:r>
            <a:r>
              <a:rPr lang="es-ES" dirty="0"/>
              <a:t>diagramas de caso de uso modelan la funcionalidad del sistema usando actores y casos de uso</a:t>
            </a:r>
            <a:r>
              <a:rPr lang="es-ES" dirty="0" smtClean="0"/>
              <a:t>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05064"/>
            <a:ext cx="3743847" cy="1600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i="1" dirty="0" smtClean="0">
                <a:solidFill>
                  <a:schemeClr val="accent6"/>
                </a:solidFill>
              </a:rPr>
              <a:t>Símbolos de los Casos de Uso</a:t>
            </a:r>
            <a:endParaRPr lang="es-ES" i="1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4978896" cy="4525963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Sistema: </a:t>
            </a:r>
            <a:r>
              <a:rPr lang="es-ES" dirty="0"/>
              <a:t>El rectángulo representa los límites del sistema que contiene los </a:t>
            </a:r>
            <a:r>
              <a:rPr lang="es-ES" i="1" dirty="0"/>
              <a:t>casos de uso</a:t>
            </a:r>
            <a:r>
              <a:rPr lang="es-ES" dirty="0"/>
              <a:t>. Los </a:t>
            </a:r>
            <a:r>
              <a:rPr lang="es-ES" i="1" dirty="0"/>
              <a:t>actores </a:t>
            </a:r>
            <a:r>
              <a:rPr lang="es-ES" dirty="0"/>
              <a:t>se ubican fuera de los límites del Sistema.</a:t>
            </a:r>
          </a:p>
        </p:txBody>
      </p:sp>
      <p:pic>
        <p:nvPicPr>
          <p:cNvPr id="1026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60848"/>
            <a:ext cx="44999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18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04664"/>
            <a:ext cx="5472608" cy="5721499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Caso de uso: </a:t>
            </a:r>
            <a:r>
              <a:rPr lang="es-ES" dirty="0"/>
              <a:t>Se representan con óvalos. La etiqueta en el óvalo indica la función del sistema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ES" b="1" dirty="0"/>
              <a:t>Actor:</a:t>
            </a:r>
            <a:r>
              <a:rPr lang="es-ES" dirty="0"/>
              <a:t> </a:t>
            </a:r>
            <a:r>
              <a:rPr lang="es-ES" dirty="0" smtClean="0"/>
              <a:t>Los </a:t>
            </a:r>
            <a:r>
              <a:rPr lang="es-ES" dirty="0"/>
              <a:t>actores son similares a las entidades externas; existen fuera del sistema. El término actor se refiere a un rol específico de un usuario del sistema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2050" name="Picture 2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67" y="836712"/>
            <a:ext cx="216023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071" y="3717032"/>
            <a:ext cx="303205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39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>
                <a:solidFill>
                  <a:schemeClr val="tx1"/>
                </a:solidFill>
              </a:rPr>
              <a:t>Características de los Actores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074" name="Picture 2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04748"/>
            <a:ext cx="6391768" cy="362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5229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i="1" dirty="0" smtClean="0">
                <a:solidFill>
                  <a:schemeClr val="accent6"/>
                </a:solidFill>
              </a:rPr>
              <a:t>Relaciones</a:t>
            </a:r>
            <a:endParaRPr lang="es-ES" i="1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Las relaciones entre un actor y un caso de uso, se dibujan con una línea simple. Para relaciones entre casos de uso, se utilizan flechas etiquetadas “incluir” o “extender.”</a:t>
            </a:r>
          </a:p>
        </p:txBody>
      </p:sp>
      <p:sp>
        <p:nvSpPr>
          <p:cNvPr id="4" name="AutoShape 4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6" descr="Imagen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9" y="3880804"/>
            <a:ext cx="2664296" cy="174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322</Words>
  <Application>Microsoft Office PowerPoint</Application>
  <PresentationFormat>Presentación en pantalla (4:3)</PresentationFormat>
  <Paragraphs>30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Diseño predeterminado</vt:lpstr>
      <vt:lpstr>Presentación de PowerPoint</vt:lpstr>
      <vt:lpstr>Presentación de PowerPoint</vt:lpstr>
      <vt:lpstr>¿Por qué es fundamental la comunicación con el cliente?</vt:lpstr>
      <vt:lpstr>Presentación de PowerPoint</vt:lpstr>
      <vt:lpstr>Casos de Uso</vt:lpstr>
      <vt:lpstr>Símbolos de los Casos de Uso</vt:lpstr>
      <vt:lpstr>Presentación de PowerPoint</vt:lpstr>
      <vt:lpstr>Características de los Actores</vt:lpstr>
      <vt:lpstr>Relaciones</vt:lpstr>
      <vt:lpstr>Presentación de PowerPoint</vt:lpstr>
      <vt:lpstr>Presentación de PowerPoint</vt:lpstr>
      <vt:lpstr>Documentación de los Casos de Uso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julito</cp:lastModifiedBy>
  <cp:revision>209</cp:revision>
  <dcterms:created xsi:type="dcterms:W3CDTF">2010-05-23T14:28:12Z</dcterms:created>
  <dcterms:modified xsi:type="dcterms:W3CDTF">2019-04-22T20:49:54Z</dcterms:modified>
</cp:coreProperties>
</file>