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AE6"/>
    <a:srgbClr val="814FED"/>
    <a:srgbClr val="434A74"/>
    <a:srgbClr val="282948"/>
    <a:srgbClr val="323439"/>
    <a:srgbClr val="1A1725"/>
    <a:srgbClr val="22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00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0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89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5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7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54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2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23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82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8A8C-742C-41BE-9FCE-6576DF8D12AD}" type="datetimeFigureOut">
              <a:rPr lang="pt-PT" smtClean="0"/>
              <a:t>18/05/2023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F746-3DE3-49BE-BEE3-E4B3FD42BA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0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3D3B8C-56A5-4BCD-61DC-C57383E2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50" y="0"/>
            <a:ext cx="8534221" cy="8628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2525AC-3A7C-5B74-C798-7D0A32C91F8C}"/>
              </a:ext>
            </a:extLst>
          </p:cNvPr>
          <p:cNvSpPr/>
          <p:nvPr/>
        </p:nvSpPr>
        <p:spPr>
          <a:xfrm>
            <a:off x="1926684" y="834289"/>
            <a:ext cx="5230689" cy="5927191"/>
          </a:xfrm>
          <a:prstGeom prst="roundRect">
            <a:avLst>
              <a:gd name="adj" fmla="val 199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6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4C00E5-E017-BC41-EA17-820D24129400}"/>
              </a:ext>
            </a:extLst>
          </p:cNvPr>
          <p:cNvSpPr/>
          <p:nvPr/>
        </p:nvSpPr>
        <p:spPr>
          <a:xfrm>
            <a:off x="7290721" y="834290"/>
            <a:ext cx="2430107" cy="5922110"/>
          </a:xfrm>
          <a:prstGeom prst="roundRect">
            <a:avLst>
              <a:gd name="adj" fmla="val 416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37B79-E506-C5AF-701E-EFC07109E14F}"/>
              </a:ext>
            </a:extLst>
          </p:cNvPr>
          <p:cNvSpPr/>
          <p:nvPr/>
        </p:nvSpPr>
        <p:spPr>
          <a:xfrm>
            <a:off x="7482297" y="1084557"/>
            <a:ext cx="139742" cy="142237"/>
          </a:xfrm>
          <a:prstGeom prst="rect">
            <a:avLst/>
          </a:prstGeom>
          <a:solidFill>
            <a:srgbClr val="814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614A0-9EA8-DFE6-D536-9B271BD27B97}"/>
              </a:ext>
            </a:extLst>
          </p:cNvPr>
          <p:cNvSpPr txBox="1"/>
          <p:nvPr/>
        </p:nvSpPr>
        <p:spPr>
          <a:xfrm>
            <a:off x="7660093" y="992104"/>
            <a:ext cx="12339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8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3F2333-E561-9C48-FB52-FE5863A36271}"/>
              </a:ext>
            </a:extLst>
          </p:cNvPr>
          <p:cNvSpPr/>
          <p:nvPr/>
        </p:nvSpPr>
        <p:spPr>
          <a:xfrm>
            <a:off x="7492963" y="1454373"/>
            <a:ext cx="2051769" cy="298698"/>
          </a:xfrm>
          <a:prstGeom prst="roundRect">
            <a:avLst/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r>
              <a:rPr lang="pt-PT" sz="980" dirty="0"/>
              <a:t>Category: </a:t>
            </a:r>
            <a:r>
              <a:rPr lang="pt-PT" sz="980" b="1" dirty="0"/>
              <a:t>Technical Support</a:t>
            </a:r>
            <a:endParaRPr lang="pt-PT" sz="1120" b="1" dirty="0"/>
          </a:p>
        </p:txBody>
      </p:sp>
      <p:pic>
        <p:nvPicPr>
          <p:cNvPr id="20" name="Graphic 19" descr="Caret Down with solid fill">
            <a:extLst>
              <a:ext uri="{FF2B5EF4-FFF2-40B4-BE49-F238E27FC236}">
                <a16:creationId xmlns:a16="http://schemas.microsoft.com/office/drawing/2014/main" id="{F8BAF028-C14A-8BBB-096F-A158448A5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307" y="1535715"/>
            <a:ext cx="145793" cy="1457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BA134C-F9EC-B54B-916B-B85B3A37D6CB}"/>
              </a:ext>
            </a:extLst>
          </p:cNvPr>
          <p:cNvSpPr/>
          <p:nvPr/>
        </p:nvSpPr>
        <p:spPr>
          <a:xfrm>
            <a:off x="7488696" y="1851214"/>
            <a:ext cx="2051769" cy="298698"/>
          </a:xfrm>
          <a:prstGeom prst="roundRect">
            <a:avLst/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r>
              <a:rPr lang="pt-PT" sz="980" dirty="0"/>
              <a:t>Status: </a:t>
            </a:r>
            <a:r>
              <a:rPr lang="pt-PT" sz="980" b="1" dirty="0"/>
              <a:t>Open</a:t>
            </a:r>
            <a:endParaRPr lang="pt-PT" sz="1120" b="1" dirty="0"/>
          </a:p>
        </p:txBody>
      </p:sp>
      <p:pic>
        <p:nvPicPr>
          <p:cNvPr id="22" name="Graphic 21" descr="Caret Down with solid fill">
            <a:extLst>
              <a:ext uri="{FF2B5EF4-FFF2-40B4-BE49-F238E27FC236}">
                <a16:creationId xmlns:a16="http://schemas.microsoft.com/office/drawing/2014/main" id="{23857283-130D-19D6-6057-BA9B18104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4040" y="1932556"/>
            <a:ext cx="145793" cy="14579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4D4C0-2AE3-3850-E63F-1F5553E09EAE}"/>
              </a:ext>
            </a:extLst>
          </p:cNvPr>
          <p:cNvSpPr/>
          <p:nvPr/>
        </p:nvSpPr>
        <p:spPr>
          <a:xfrm>
            <a:off x="7488696" y="2256589"/>
            <a:ext cx="2051769" cy="298698"/>
          </a:xfrm>
          <a:prstGeom prst="roundRect">
            <a:avLst/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r>
              <a:rPr lang="pt-PT" sz="980" dirty="0" err="1"/>
              <a:t>Priority</a:t>
            </a:r>
            <a:r>
              <a:rPr lang="pt-PT" sz="980" dirty="0"/>
              <a:t>: </a:t>
            </a:r>
            <a:r>
              <a:rPr lang="pt-PT" sz="980" b="1" dirty="0" err="1"/>
              <a:t>High</a:t>
            </a:r>
            <a:endParaRPr lang="pt-PT" sz="1120" b="1" dirty="0"/>
          </a:p>
        </p:txBody>
      </p:sp>
      <p:pic>
        <p:nvPicPr>
          <p:cNvPr id="25" name="Graphic 24" descr="Caret Down with solid fill">
            <a:extLst>
              <a:ext uri="{FF2B5EF4-FFF2-40B4-BE49-F238E27FC236}">
                <a16:creationId xmlns:a16="http://schemas.microsoft.com/office/drawing/2014/main" id="{7CAA8B2B-096F-DDAC-7A62-CF7C4DEB7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4040" y="2337931"/>
            <a:ext cx="145793" cy="14579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A46EDE-C35B-D404-7BED-A2AEF2C4C405}"/>
              </a:ext>
            </a:extLst>
          </p:cNvPr>
          <p:cNvSpPr/>
          <p:nvPr/>
        </p:nvSpPr>
        <p:spPr>
          <a:xfrm>
            <a:off x="7495808" y="2644185"/>
            <a:ext cx="2051769" cy="298698"/>
          </a:xfrm>
          <a:prstGeom prst="roundRect">
            <a:avLst/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r>
              <a:rPr lang="pt-PT" sz="980" dirty="0" err="1"/>
              <a:t>Assignee</a:t>
            </a:r>
            <a:r>
              <a:rPr lang="pt-PT" sz="980" dirty="0"/>
              <a:t>: </a:t>
            </a:r>
            <a:r>
              <a:rPr lang="pt-PT" sz="980" b="1" dirty="0" err="1"/>
              <a:t>Replier’s</a:t>
            </a:r>
            <a:r>
              <a:rPr lang="pt-PT" sz="980" b="1" dirty="0"/>
              <a:t> </a:t>
            </a:r>
            <a:r>
              <a:rPr lang="pt-PT" sz="980" b="1" dirty="0" err="1"/>
              <a:t>name</a:t>
            </a:r>
            <a:endParaRPr lang="pt-PT" sz="1120" b="1" dirty="0"/>
          </a:p>
        </p:txBody>
      </p:sp>
      <p:pic>
        <p:nvPicPr>
          <p:cNvPr id="27" name="Graphic 26" descr="Caret Down with solid fill">
            <a:extLst>
              <a:ext uri="{FF2B5EF4-FFF2-40B4-BE49-F238E27FC236}">
                <a16:creationId xmlns:a16="http://schemas.microsoft.com/office/drawing/2014/main" id="{83A74908-5BD3-DAFE-6831-08953778D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1151" y="2725527"/>
            <a:ext cx="145793" cy="14579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DDA1F8-8665-DD33-732E-5F952855166C}"/>
              </a:ext>
            </a:extLst>
          </p:cNvPr>
          <p:cNvSpPr/>
          <p:nvPr/>
        </p:nvSpPr>
        <p:spPr>
          <a:xfrm>
            <a:off x="7490830" y="3383818"/>
            <a:ext cx="2051769" cy="641489"/>
          </a:xfrm>
          <a:prstGeom prst="roundRect">
            <a:avLst>
              <a:gd name="adj" fmla="val 4555"/>
            </a:avLst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endParaRPr lang="pt-PT" sz="112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EF250-81C7-329C-9A4A-FA8DB49AA33B}"/>
              </a:ext>
            </a:extLst>
          </p:cNvPr>
          <p:cNvSpPr txBox="1"/>
          <p:nvPr/>
        </p:nvSpPr>
        <p:spPr>
          <a:xfrm>
            <a:off x="7700984" y="3447470"/>
            <a:ext cx="1747815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80" dirty="0" err="1">
                <a:solidFill>
                  <a:schemeClr val="bg1"/>
                </a:solidFill>
              </a:rPr>
              <a:t>Tags</a:t>
            </a:r>
            <a:r>
              <a:rPr lang="pt-PT" sz="980" dirty="0">
                <a:solidFill>
                  <a:schemeClr val="bg1"/>
                </a:solidFill>
              </a:rPr>
              <a:t>: ____________________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780490-3F56-A3B3-CF73-AF18D388DFF0}"/>
              </a:ext>
            </a:extLst>
          </p:cNvPr>
          <p:cNvSpPr/>
          <p:nvPr/>
        </p:nvSpPr>
        <p:spPr>
          <a:xfrm>
            <a:off x="7625245" y="3733010"/>
            <a:ext cx="463782" cy="183486"/>
          </a:xfrm>
          <a:prstGeom prst="roundRect">
            <a:avLst/>
          </a:prstGeom>
          <a:solidFill>
            <a:srgbClr val="43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630" dirty="0"/>
              <a:t>#bugs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94F7E1C-6ABB-237A-13D9-21262ADBEC76}"/>
              </a:ext>
            </a:extLst>
          </p:cNvPr>
          <p:cNvSpPr/>
          <p:nvPr/>
        </p:nvSpPr>
        <p:spPr>
          <a:xfrm>
            <a:off x="8145298" y="3737010"/>
            <a:ext cx="603796" cy="183486"/>
          </a:xfrm>
          <a:prstGeom prst="roundRect">
            <a:avLst/>
          </a:prstGeom>
          <a:solidFill>
            <a:srgbClr val="43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630" dirty="0"/>
              <a:t>#PCgaming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3EE00A-03B5-5A9F-C15A-AD61DCDEDD6E}"/>
              </a:ext>
            </a:extLst>
          </p:cNvPr>
          <p:cNvSpPr/>
          <p:nvPr/>
        </p:nvSpPr>
        <p:spPr>
          <a:xfrm>
            <a:off x="8810701" y="3734343"/>
            <a:ext cx="546190" cy="183486"/>
          </a:xfrm>
          <a:prstGeom prst="roundRect">
            <a:avLst/>
          </a:prstGeom>
          <a:solidFill>
            <a:srgbClr val="43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630" dirty="0"/>
              <a:t>#account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D17D7A-7677-D40D-EB8C-9E145856F645}"/>
              </a:ext>
            </a:extLst>
          </p:cNvPr>
          <p:cNvGrpSpPr/>
          <p:nvPr/>
        </p:nvGrpSpPr>
        <p:grpSpPr>
          <a:xfrm>
            <a:off x="7941012" y="3779950"/>
            <a:ext cx="94677" cy="94677"/>
            <a:chOff x="9279255" y="4876800"/>
            <a:chExt cx="135255" cy="135255"/>
          </a:xfrm>
        </p:grpSpPr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241AA1AF-1127-A27D-A706-8F5179E1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0210" y="4899659"/>
              <a:ext cx="97155" cy="97155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8F6D27A-C94C-BA21-4489-C6F9E07D83EC}"/>
                </a:ext>
              </a:extLst>
            </p:cNvPr>
            <p:cNvSpPr/>
            <p:nvPr/>
          </p:nvSpPr>
          <p:spPr>
            <a:xfrm>
              <a:off x="9279255" y="4876800"/>
              <a:ext cx="135255" cy="1352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6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D12325-091C-576F-8F12-906A83B676B2}"/>
              </a:ext>
            </a:extLst>
          </p:cNvPr>
          <p:cNvGrpSpPr/>
          <p:nvPr/>
        </p:nvGrpSpPr>
        <p:grpSpPr>
          <a:xfrm>
            <a:off x="8609080" y="3780393"/>
            <a:ext cx="94677" cy="94677"/>
            <a:chOff x="9279255" y="4876800"/>
            <a:chExt cx="135255" cy="135255"/>
          </a:xfrm>
        </p:grpSpPr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F3AB98C6-CE7C-D9DA-BE0C-BB8161723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0210" y="4899659"/>
              <a:ext cx="97155" cy="9715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107D0D-E3CC-8A80-750D-0C07978A3F7D}"/>
                </a:ext>
              </a:extLst>
            </p:cNvPr>
            <p:cNvSpPr/>
            <p:nvPr/>
          </p:nvSpPr>
          <p:spPr>
            <a:xfrm>
              <a:off x="9279255" y="4876800"/>
              <a:ext cx="135255" cy="1352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6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7E1D2C-2122-5671-C85C-324C1202F8A2}"/>
              </a:ext>
            </a:extLst>
          </p:cNvPr>
          <p:cNvGrpSpPr/>
          <p:nvPr/>
        </p:nvGrpSpPr>
        <p:grpSpPr>
          <a:xfrm>
            <a:off x="9215810" y="3777282"/>
            <a:ext cx="94677" cy="94677"/>
            <a:chOff x="9279255" y="4876800"/>
            <a:chExt cx="135255" cy="135255"/>
          </a:xfrm>
        </p:grpSpPr>
        <p:pic>
          <p:nvPicPr>
            <p:cNvPr id="47" name="Graphic 46" descr="Close with solid fill">
              <a:extLst>
                <a:ext uri="{FF2B5EF4-FFF2-40B4-BE49-F238E27FC236}">
                  <a16:creationId xmlns:a16="http://schemas.microsoft.com/office/drawing/2014/main" id="{6CB40471-7452-F1EA-E5B7-E5AC0778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00210" y="4899659"/>
              <a:ext cx="97155" cy="97155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FA1293-5A94-4866-A37F-1BA2875AE623}"/>
                </a:ext>
              </a:extLst>
            </p:cNvPr>
            <p:cNvSpPr/>
            <p:nvPr/>
          </p:nvSpPr>
          <p:spPr>
            <a:xfrm>
              <a:off x="9279255" y="4876800"/>
              <a:ext cx="135255" cy="1352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26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1BC319-14D6-62F3-6E54-5E7E72566392}"/>
              </a:ext>
            </a:extLst>
          </p:cNvPr>
          <p:cNvSpPr/>
          <p:nvPr/>
        </p:nvSpPr>
        <p:spPr>
          <a:xfrm>
            <a:off x="8058113" y="4186559"/>
            <a:ext cx="960297" cy="220360"/>
          </a:xfrm>
          <a:prstGeom prst="roundRect">
            <a:avLst/>
          </a:prstGeom>
          <a:solidFill>
            <a:srgbClr val="D66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/>
              <a:t>Save </a:t>
            </a:r>
            <a:r>
              <a:rPr lang="pt-PT" sz="1100" dirty="0" err="1"/>
              <a:t>changes</a:t>
            </a:r>
            <a:endParaRPr lang="pt-PT" sz="11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2A307CB-98ED-9C31-9DD1-146DEBCDF567}"/>
              </a:ext>
            </a:extLst>
          </p:cNvPr>
          <p:cNvSpPr/>
          <p:nvPr/>
        </p:nvSpPr>
        <p:spPr>
          <a:xfrm>
            <a:off x="7492252" y="3014002"/>
            <a:ext cx="2051769" cy="298698"/>
          </a:xfrm>
          <a:prstGeom prst="roundRect">
            <a:avLst/>
          </a:prstGeom>
          <a:solidFill>
            <a:srgbClr val="1A1725"/>
          </a:solidFill>
          <a:ln w="19050">
            <a:solidFill>
              <a:srgbClr val="814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20" dirty="0"/>
              <a:t>      </a:t>
            </a:r>
            <a:r>
              <a:rPr lang="pt-PT" sz="980" dirty="0" err="1"/>
              <a:t>Visibility</a:t>
            </a:r>
            <a:r>
              <a:rPr lang="pt-PT" sz="980" dirty="0"/>
              <a:t>: </a:t>
            </a:r>
            <a:r>
              <a:rPr lang="pt-PT" sz="980" b="1" dirty="0" err="1"/>
              <a:t>Public</a:t>
            </a:r>
            <a:endParaRPr lang="pt-PT" sz="1120" b="1" dirty="0"/>
          </a:p>
        </p:txBody>
      </p:sp>
      <p:pic>
        <p:nvPicPr>
          <p:cNvPr id="53" name="Graphic 52" descr="Caret Down with solid fill">
            <a:extLst>
              <a:ext uri="{FF2B5EF4-FFF2-40B4-BE49-F238E27FC236}">
                <a16:creationId xmlns:a16="http://schemas.microsoft.com/office/drawing/2014/main" id="{88BA69AC-DC45-D114-4056-C77C6DD1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1151" y="3106900"/>
            <a:ext cx="145793" cy="14579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3B926B4-AFEF-EFD9-A359-E5C3E4EA4331}"/>
              </a:ext>
            </a:extLst>
          </p:cNvPr>
          <p:cNvSpPr txBox="1"/>
          <p:nvPr/>
        </p:nvSpPr>
        <p:spPr>
          <a:xfrm>
            <a:off x="2127703" y="1033965"/>
            <a:ext cx="292067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80" b="1" dirty="0" err="1">
                <a:solidFill>
                  <a:srgbClr val="D66AE6"/>
                </a:solidFill>
              </a:rPr>
              <a:t>Abusive</a:t>
            </a:r>
            <a:r>
              <a:rPr lang="pt-PT" sz="1680" b="1" dirty="0">
                <a:solidFill>
                  <a:srgbClr val="D66AE6"/>
                </a:solidFill>
              </a:rPr>
              <a:t> </a:t>
            </a:r>
            <a:r>
              <a:rPr lang="pt-PT" sz="1680" b="1" dirty="0" err="1">
                <a:solidFill>
                  <a:srgbClr val="D66AE6"/>
                </a:solidFill>
              </a:rPr>
              <a:t>in-game</a:t>
            </a:r>
            <a:r>
              <a:rPr lang="pt-PT" sz="1680" b="1" dirty="0">
                <a:solidFill>
                  <a:srgbClr val="D66AE6"/>
                </a:solidFill>
              </a:rPr>
              <a:t> chat </a:t>
            </a:r>
            <a:r>
              <a:rPr lang="pt-PT" sz="1680" b="1" dirty="0" err="1">
                <a:solidFill>
                  <a:srgbClr val="D66AE6"/>
                </a:solidFill>
              </a:rPr>
              <a:t>behavior</a:t>
            </a:r>
            <a:endParaRPr lang="pt-PT" sz="1680" b="1" dirty="0">
              <a:solidFill>
                <a:srgbClr val="D66AE6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C74412-604E-B205-15A8-81B992AE18D9}"/>
              </a:ext>
            </a:extLst>
          </p:cNvPr>
          <p:cNvSpPr txBox="1"/>
          <p:nvPr/>
        </p:nvSpPr>
        <p:spPr>
          <a:xfrm>
            <a:off x="2137156" y="1367501"/>
            <a:ext cx="4118436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80" dirty="0">
                <a:solidFill>
                  <a:srgbClr val="FFFFFF"/>
                </a:solidFill>
                <a:latin typeface="Overpass"/>
              </a:rPr>
              <a:t>Created by: Peter Smith | </a:t>
            </a:r>
            <a:r>
              <a:rPr lang="pt-PT" sz="980" dirty="0">
                <a:solidFill>
                  <a:schemeClr val="bg1"/>
                </a:solidFill>
              </a:rPr>
              <a:t>2023-04-27 13:24:56</a:t>
            </a:r>
            <a:endParaRPr lang="en-US" sz="98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2EB12E-79FB-1ECF-BA47-E884DFE6DDC3}"/>
              </a:ext>
            </a:extLst>
          </p:cNvPr>
          <p:cNvSpPr txBox="1"/>
          <p:nvPr/>
        </p:nvSpPr>
        <p:spPr>
          <a:xfrm>
            <a:off x="2147823" y="1785211"/>
            <a:ext cx="4861265" cy="435864"/>
          </a:xfrm>
          <a:prstGeom prst="roundRect">
            <a:avLst/>
          </a:prstGeom>
          <a:solidFill>
            <a:srgbClr val="1A1725"/>
          </a:solidFill>
          <a:ln w="38100">
            <a:solidFill>
              <a:srgbClr val="814FED"/>
            </a:solidFill>
          </a:ln>
        </p:spPr>
        <p:txBody>
          <a:bodyPr wrap="square">
            <a:spAutoFit/>
          </a:bodyPr>
          <a:lstStyle/>
          <a:p>
            <a:r>
              <a:rPr lang="en-US" sz="980" dirty="0">
                <a:solidFill>
                  <a:schemeClr val="bg1"/>
                </a:solidFill>
              </a:rPr>
              <a:t>I encountered a player who was verbally abusive and offensive in the in-game chat. Please take appropriate action. </a:t>
            </a:r>
            <a:endParaRPr lang="pt-PT" sz="98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724E93-0523-B8F0-E665-FCF0DD6EDEA7}"/>
              </a:ext>
            </a:extLst>
          </p:cNvPr>
          <p:cNvSpPr txBox="1"/>
          <p:nvPr/>
        </p:nvSpPr>
        <p:spPr>
          <a:xfrm>
            <a:off x="2485992" y="2766646"/>
            <a:ext cx="2594632" cy="727859"/>
          </a:xfrm>
          <a:prstGeom prst="wedgeRoundRectCallout">
            <a:avLst>
              <a:gd name="adj1" fmla="val -52245"/>
              <a:gd name="adj2" fmla="val -24409"/>
              <a:gd name="adj3" fmla="val 16667"/>
            </a:avLst>
          </a:prstGeom>
          <a:solidFill>
            <a:srgbClr val="1A1725"/>
          </a:solidFill>
          <a:ln w="38100">
            <a:solidFill>
              <a:srgbClr val="D66AE6"/>
            </a:solidFill>
          </a:ln>
        </p:spPr>
        <p:txBody>
          <a:bodyPr wrap="square">
            <a:spAutoFit/>
          </a:bodyPr>
          <a:lstStyle/>
          <a:p>
            <a:r>
              <a:rPr lang="en-US" sz="735" dirty="0">
                <a:solidFill>
                  <a:schemeClr val="bg1"/>
                </a:solidFill>
              </a:rPr>
              <a:t>Sophia Hernandez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Hello, I saw that you submitted a ticket about audio issues in the game. Can you please provide more details about the specific sounds that are not playing?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2023-04-28 00:08:21</a:t>
            </a:r>
            <a:endParaRPr lang="pt-PT" sz="735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C566F-C0F5-8741-D796-E70D1601810D}"/>
              </a:ext>
            </a:extLst>
          </p:cNvPr>
          <p:cNvSpPr txBox="1"/>
          <p:nvPr/>
        </p:nvSpPr>
        <p:spPr>
          <a:xfrm>
            <a:off x="3991926" y="3616513"/>
            <a:ext cx="2594632" cy="727859"/>
          </a:xfrm>
          <a:prstGeom prst="wedgeRoundRectCallout">
            <a:avLst>
              <a:gd name="adj1" fmla="val 52516"/>
              <a:gd name="adj2" fmla="val -21961"/>
              <a:gd name="adj3" fmla="val 16667"/>
            </a:avLst>
          </a:prstGeom>
          <a:solidFill>
            <a:srgbClr val="1A1725"/>
          </a:solidFill>
          <a:ln w="38100">
            <a:solidFill>
              <a:srgbClr val="814FED"/>
            </a:solidFill>
          </a:ln>
        </p:spPr>
        <p:txBody>
          <a:bodyPr wrap="square">
            <a:spAutoFit/>
          </a:bodyPr>
          <a:lstStyle/>
          <a:p>
            <a:r>
              <a:rPr lang="en-US" sz="735" dirty="0">
                <a:solidFill>
                  <a:schemeClr val="bg1"/>
                </a:solidFill>
              </a:rPr>
              <a:t>Sophia Hernandez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Hello, I saw that you submitted a ticket about audio issues in the game. Can you please provide more details about the specific sounds that are not playing?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2023-04-28 00:08:21</a:t>
            </a:r>
            <a:endParaRPr lang="pt-PT" sz="735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D3AB2F-5E5D-ABB0-312F-A9EAEF44D3F0}"/>
              </a:ext>
            </a:extLst>
          </p:cNvPr>
          <p:cNvCxnSpPr/>
          <p:nvPr/>
        </p:nvCxnSpPr>
        <p:spPr>
          <a:xfrm>
            <a:off x="2066802" y="2478850"/>
            <a:ext cx="501520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cartoon of a bat&#10;&#10;Description automatically generated with low confidence">
            <a:extLst>
              <a:ext uri="{FF2B5EF4-FFF2-40B4-BE49-F238E27FC236}">
                <a16:creationId xmlns:a16="http://schemas.microsoft.com/office/drawing/2014/main" id="{7D8ED50E-2056-BE10-B520-59EC8358FE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54" t="-16981" r="-16313" b="-20087"/>
          <a:stretch/>
        </p:blipFill>
        <p:spPr>
          <a:xfrm>
            <a:off x="2128968" y="2817115"/>
            <a:ext cx="247730" cy="247730"/>
          </a:xfrm>
          <a:prstGeom prst="ellipse">
            <a:avLst/>
          </a:prstGeom>
          <a:ln w="28575">
            <a:solidFill>
              <a:srgbClr val="D66AE6"/>
            </a:solidFill>
          </a:ln>
        </p:spPr>
      </p:pic>
      <p:pic>
        <p:nvPicPr>
          <p:cNvPr id="72" name="Picture 71" descr="A picture containing clipart, cartoon, animated cartoon, illustration&#10;&#10;Description automatically generated">
            <a:extLst>
              <a:ext uri="{FF2B5EF4-FFF2-40B4-BE49-F238E27FC236}">
                <a16:creationId xmlns:a16="http://schemas.microsoft.com/office/drawing/2014/main" id="{1C147DDB-299B-2922-0231-83B6DB027C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t="-16153" r="-16550" b="-18569"/>
          <a:stretch/>
        </p:blipFill>
        <p:spPr>
          <a:xfrm>
            <a:off x="6693353" y="3661892"/>
            <a:ext cx="284712" cy="284712"/>
          </a:xfrm>
          <a:prstGeom prst="ellipse">
            <a:avLst/>
          </a:prstGeom>
          <a:ln w="28575">
            <a:solidFill>
              <a:srgbClr val="814FED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93A380F-7AC1-E1C9-C231-B4A790535FEC}"/>
              </a:ext>
            </a:extLst>
          </p:cNvPr>
          <p:cNvSpPr txBox="1"/>
          <p:nvPr/>
        </p:nvSpPr>
        <p:spPr>
          <a:xfrm>
            <a:off x="2480658" y="4441487"/>
            <a:ext cx="2594632" cy="727859"/>
          </a:xfrm>
          <a:prstGeom prst="wedgeRoundRectCallout">
            <a:avLst>
              <a:gd name="adj1" fmla="val -52245"/>
              <a:gd name="adj2" fmla="val -24409"/>
              <a:gd name="adj3" fmla="val 16667"/>
            </a:avLst>
          </a:prstGeom>
          <a:solidFill>
            <a:srgbClr val="1A1725"/>
          </a:solidFill>
          <a:ln w="38100">
            <a:solidFill>
              <a:srgbClr val="D66AE6"/>
            </a:solidFill>
          </a:ln>
        </p:spPr>
        <p:txBody>
          <a:bodyPr wrap="square">
            <a:spAutoFit/>
          </a:bodyPr>
          <a:lstStyle/>
          <a:p>
            <a:r>
              <a:rPr lang="en-US" sz="735" dirty="0">
                <a:solidFill>
                  <a:schemeClr val="bg1"/>
                </a:solidFill>
              </a:rPr>
              <a:t>Sophia Hernandez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Hello, I saw that you submitted a ticket about audio issues in the game. Can you please provide more details about the specific sounds that are not playing?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2023-04-28 00:08:21</a:t>
            </a:r>
            <a:endParaRPr lang="pt-PT" sz="735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88B37E-8DB4-0F4B-AE69-64F0C47804C9}"/>
              </a:ext>
            </a:extLst>
          </p:cNvPr>
          <p:cNvSpPr txBox="1"/>
          <p:nvPr/>
        </p:nvSpPr>
        <p:spPr>
          <a:xfrm>
            <a:off x="3986592" y="5291353"/>
            <a:ext cx="2594632" cy="727859"/>
          </a:xfrm>
          <a:prstGeom prst="wedgeRoundRectCallout">
            <a:avLst>
              <a:gd name="adj1" fmla="val 52516"/>
              <a:gd name="adj2" fmla="val -21961"/>
              <a:gd name="adj3" fmla="val 16667"/>
            </a:avLst>
          </a:prstGeom>
          <a:solidFill>
            <a:srgbClr val="1A1725"/>
          </a:solidFill>
          <a:ln w="38100">
            <a:solidFill>
              <a:srgbClr val="814FED"/>
            </a:solidFill>
          </a:ln>
        </p:spPr>
        <p:txBody>
          <a:bodyPr wrap="square">
            <a:spAutoFit/>
          </a:bodyPr>
          <a:lstStyle/>
          <a:p>
            <a:r>
              <a:rPr lang="en-US" sz="735" dirty="0">
                <a:solidFill>
                  <a:schemeClr val="bg1"/>
                </a:solidFill>
              </a:rPr>
              <a:t>Sophia Hernandez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Hello, I saw that you submitted a ticket about audio issues in the game. Can you please provide more details about the specific sounds that are not playing? </a:t>
            </a:r>
            <a:br>
              <a:rPr lang="en-US" sz="735" dirty="0">
                <a:solidFill>
                  <a:schemeClr val="bg1"/>
                </a:solidFill>
              </a:rPr>
            </a:br>
            <a:r>
              <a:rPr lang="en-US" sz="735" dirty="0">
                <a:solidFill>
                  <a:schemeClr val="bg1"/>
                </a:solidFill>
              </a:rPr>
              <a:t>2023-04-28 00:08:21</a:t>
            </a:r>
            <a:endParaRPr lang="pt-PT" sz="735" dirty="0">
              <a:solidFill>
                <a:schemeClr val="bg1"/>
              </a:solidFill>
            </a:endParaRPr>
          </a:p>
        </p:txBody>
      </p:sp>
      <p:pic>
        <p:nvPicPr>
          <p:cNvPr id="75" name="Picture 74" descr="A cartoon of a bat&#10;&#10;Description automatically generated with low confidence">
            <a:extLst>
              <a:ext uri="{FF2B5EF4-FFF2-40B4-BE49-F238E27FC236}">
                <a16:creationId xmlns:a16="http://schemas.microsoft.com/office/drawing/2014/main" id="{A270B80A-2CF5-A9BA-F26B-7BB1BDBDFB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54" t="-16981" r="-16313" b="-20087"/>
          <a:stretch/>
        </p:blipFill>
        <p:spPr>
          <a:xfrm>
            <a:off x="2123634" y="4491956"/>
            <a:ext cx="247730" cy="247730"/>
          </a:xfrm>
          <a:prstGeom prst="ellipse">
            <a:avLst/>
          </a:prstGeom>
          <a:ln w="28575">
            <a:solidFill>
              <a:srgbClr val="D66AE6"/>
            </a:solidFill>
          </a:ln>
        </p:spPr>
      </p:pic>
      <p:pic>
        <p:nvPicPr>
          <p:cNvPr id="76" name="Picture 75" descr="A picture containing clipart, cartoon, animated cartoon, illustration&#10;&#10;Description automatically generated">
            <a:extLst>
              <a:ext uri="{FF2B5EF4-FFF2-40B4-BE49-F238E27FC236}">
                <a16:creationId xmlns:a16="http://schemas.microsoft.com/office/drawing/2014/main" id="{86215277-D287-E7AA-2CDA-8D97D2DE53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t="-16153" r="-16550" b="-18569"/>
          <a:stretch/>
        </p:blipFill>
        <p:spPr>
          <a:xfrm>
            <a:off x="6688020" y="5336733"/>
            <a:ext cx="284712" cy="284712"/>
          </a:xfrm>
          <a:prstGeom prst="ellipse">
            <a:avLst/>
          </a:prstGeom>
          <a:ln w="28575">
            <a:solidFill>
              <a:srgbClr val="814FED"/>
            </a:solidFill>
          </a:ln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8F6C5CA-FA7D-04F1-9DBD-3A4DBB922338}"/>
              </a:ext>
            </a:extLst>
          </p:cNvPr>
          <p:cNvSpPr/>
          <p:nvPr/>
        </p:nvSpPr>
        <p:spPr>
          <a:xfrm>
            <a:off x="2098040" y="6228080"/>
            <a:ext cx="4897120" cy="335280"/>
          </a:xfrm>
          <a:prstGeom prst="roundRect">
            <a:avLst/>
          </a:prstGeom>
          <a:solidFill>
            <a:srgbClr val="43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pt-PT" sz="9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900" dirty="0" err="1">
                <a:solidFill>
                  <a:schemeClr val="bg1">
                    <a:lumMod val="65000"/>
                  </a:schemeClr>
                </a:solidFill>
              </a:rPr>
              <a:t>message</a:t>
            </a:r>
            <a:r>
              <a:rPr lang="pt-PT" sz="900" dirty="0">
                <a:solidFill>
                  <a:schemeClr val="bg1">
                    <a:lumMod val="65000"/>
                  </a:schemeClr>
                </a:solidFill>
              </a:rPr>
              <a:t>….</a:t>
            </a:r>
            <a:endParaRPr lang="pt-P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3304A8-F8F1-F226-8DAA-15640E2009B6}"/>
              </a:ext>
            </a:extLst>
          </p:cNvPr>
          <p:cNvSpPr/>
          <p:nvPr/>
        </p:nvSpPr>
        <p:spPr>
          <a:xfrm>
            <a:off x="6438900" y="6316979"/>
            <a:ext cx="211455" cy="152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700" dirty="0"/>
          </a:p>
        </p:txBody>
      </p:sp>
      <p:pic>
        <p:nvPicPr>
          <p:cNvPr id="88" name="Picture 87" descr="A picture containing graphics, symbol, clipart, design&#10;&#10;Description automatically generated">
            <a:extLst>
              <a:ext uri="{FF2B5EF4-FFF2-40B4-BE49-F238E27FC236}">
                <a16:creationId xmlns:a16="http://schemas.microsoft.com/office/drawing/2014/main" id="{59C5333E-2B69-2FF4-424D-C75F9F11263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9" y="6291072"/>
            <a:ext cx="216026" cy="20453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2EB8F03-9C8C-9F8F-5CA2-8F3F4AE90356}"/>
              </a:ext>
            </a:extLst>
          </p:cNvPr>
          <p:cNvSpPr txBox="1"/>
          <p:nvPr/>
        </p:nvSpPr>
        <p:spPr>
          <a:xfrm>
            <a:off x="6370320" y="6286500"/>
            <a:ext cx="373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b="1" dirty="0">
                <a:solidFill>
                  <a:srgbClr val="434A74"/>
                </a:solidFill>
              </a:rPr>
              <a:t>FAQ</a:t>
            </a:r>
            <a:endParaRPr lang="pt-PT" sz="1050" b="1" dirty="0">
              <a:solidFill>
                <a:srgbClr val="434A74"/>
              </a:solidFill>
            </a:endParaRPr>
          </a:p>
        </p:txBody>
      </p:sp>
      <p:pic>
        <p:nvPicPr>
          <p:cNvPr id="91" name="Picture 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40E81A3-D0A1-488C-4B68-2FEFA9EEB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65" y="6301917"/>
            <a:ext cx="187655" cy="18765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0110A0A-E362-EAF2-139E-7A1EC2A83EEA}"/>
              </a:ext>
            </a:extLst>
          </p:cNvPr>
          <p:cNvSpPr/>
          <p:nvPr/>
        </p:nvSpPr>
        <p:spPr>
          <a:xfrm>
            <a:off x="7502617" y="4701517"/>
            <a:ext cx="139742" cy="142237"/>
          </a:xfrm>
          <a:prstGeom prst="rect">
            <a:avLst/>
          </a:prstGeom>
          <a:solidFill>
            <a:srgbClr val="814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6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FDD853-7DB0-F4DC-E05E-5F81A758CF4F}"/>
              </a:ext>
            </a:extLst>
          </p:cNvPr>
          <p:cNvSpPr txBox="1"/>
          <p:nvPr/>
        </p:nvSpPr>
        <p:spPr>
          <a:xfrm>
            <a:off x="7670253" y="4598904"/>
            <a:ext cx="12339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80" b="1" dirty="0" err="1">
                <a:solidFill>
                  <a:schemeClr val="bg1"/>
                </a:solidFill>
              </a:rPr>
              <a:t>History</a:t>
            </a:r>
            <a:endParaRPr lang="pt-PT" sz="168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3A9AA37-EB4C-1F98-655D-F99125DA12B1}"/>
              </a:ext>
            </a:extLst>
          </p:cNvPr>
          <p:cNvCxnSpPr/>
          <p:nvPr/>
        </p:nvCxnSpPr>
        <p:spPr>
          <a:xfrm>
            <a:off x="7609840" y="5049520"/>
            <a:ext cx="0" cy="152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DCF8F7E-481E-A147-B0F4-6D8B1EF227C9}"/>
              </a:ext>
            </a:extLst>
          </p:cNvPr>
          <p:cNvSpPr/>
          <p:nvPr/>
        </p:nvSpPr>
        <p:spPr>
          <a:xfrm>
            <a:off x="7548880" y="5212080"/>
            <a:ext cx="116840" cy="1168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6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AEBAE09-A150-82E1-3355-06EFA4054777}"/>
              </a:ext>
            </a:extLst>
          </p:cNvPr>
          <p:cNvSpPr/>
          <p:nvPr/>
        </p:nvSpPr>
        <p:spPr>
          <a:xfrm>
            <a:off x="7548880" y="5943600"/>
            <a:ext cx="116840" cy="1168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D66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6DE2F4-0290-D9AD-0878-C8379B21A3C0}"/>
              </a:ext>
            </a:extLst>
          </p:cNvPr>
          <p:cNvSpPr txBox="1"/>
          <p:nvPr/>
        </p:nvSpPr>
        <p:spPr>
          <a:xfrm>
            <a:off x="7705813" y="5132304"/>
            <a:ext cx="123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2023-04-23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1009-BC62-0987-7385-73639F81B7E9}"/>
              </a:ext>
            </a:extLst>
          </p:cNvPr>
          <p:cNvSpPr txBox="1"/>
          <p:nvPr/>
        </p:nvSpPr>
        <p:spPr>
          <a:xfrm>
            <a:off x="7726132" y="5376144"/>
            <a:ext cx="1910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bg1"/>
                </a:solidFill>
              </a:rPr>
              <a:t>Status </a:t>
            </a:r>
            <a:r>
              <a:rPr lang="pt-PT" sz="1050" b="1" dirty="0" err="1">
                <a:solidFill>
                  <a:schemeClr val="bg1"/>
                </a:solidFill>
              </a:rPr>
              <a:t>changed</a:t>
            </a:r>
            <a:r>
              <a:rPr lang="pt-PT" sz="1050" b="1" dirty="0">
                <a:solidFill>
                  <a:schemeClr val="bg1"/>
                </a:solidFill>
              </a:rPr>
              <a:t>: </a:t>
            </a:r>
            <a:r>
              <a:rPr lang="pt-PT" sz="1050" b="1" dirty="0" err="1">
                <a:solidFill>
                  <a:schemeClr val="bg1"/>
                </a:solidFill>
              </a:rPr>
              <a:t>new</a:t>
            </a:r>
            <a:r>
              <a:rPr lang="pt-PT" sz="1050" b="1" dirty="0">
                <a:solidFill>
                  <a:schemeClr val="bg1"/>
                </a:solidFill>
              </a:rPr>
              <a:t> -&gt;open</a:t>
            </a:r>
          </a:p>
          <a:p>
            <a:r>
              <a:rPr lang="pt-PT" sz="1050" b="1" dirty="0" err="1">
                <a:solidFill>
                  <a:schemeClr val="bg1"/>
                </a:solidFill>
              </a:rPr>
              <a:t>Priority</a:t>
            </a:r>
            <a:r>
              <a:rPr lang="pt-PT" sz="1050" b="1" dirty="0">
                <a:solidFill>
                  <a:schemeClr val="bg1"/>
                </a:solidFill>
              </a:rPr>
              <a:t> </a:t>
            </a:r>
            <a:r>
              <a:rPr lang="pt-PT" sz="1050" b="1" dirty="0" err="1">
                <a:solidFill>
                  <a:schemeClr val="bg1"/>
                </a:solidFill>
              </a:rPr>
              <a:t>changed</a:t>
            </a:r>
            <a:r>
              <a:rPr lang="pt-PT" sz="1050" b="1" dirty="0">
                <a:solidFill>
                  <a:schemeClr val="bg1"/>
                </a:solidFill>
              </a:rPr>
              <a:t>: </a:t>
            </a:r>
            <a:r>
              <a:rPr lang="pt-PT" sz="1050" b="1" dirty="0" err="1">
                <a:solidFill>
                  <a:schemeClr val="bg1"/>
                </a:solidFill>
              </a:rPr>
              <a:t>low</a:t>
            </a:r>
            <a:r>
              <a:rPr lang="pt-PT" sz="1050" b="1" dirty="0">
                <a:solidFill>
                  <a:schemeClr val="bg1"/>
                </a:solidFill>
              </a:rPr>
              <a:t> -&gt;</a:t>
            </a:r>
            <a:r>
              <a:rPr lang="pt-PT" sz="1050" b="1" dirty="0" err="1">
                <a:solidFill>
                  <a:schemeClr val="bg1"/>
                </a:solidFill>
              </a:rPr>
              <a:t>high</a:t>
            </a:r>
            <a:endParaRPr lang="pt-PT" sz="105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F5B964-CAE5-6016-531E-149221A3BDEA}"/>
              </a:ext>
            </a:extLst>
          </p:cNvPr>
          <p:cNvSpPr txBox="1"/>
          <p:nvPr/>
        </p:nvSpPr>
        <p:spPr>
          <a:xfrm>
            <a:off x="7695653" y="5868904"/>
            <a:ext cx="123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2023-04-23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0CA7D7-C330-285D-C6AF-E10830A7387F}"/>
              </a:ext>
            </a:extLst>
          </p:cNvPr>
          <p:cNvSpPr txBox="1"/>
          <p:nvPr/>
        </p:nvSpPr>
        <p:spPr>
          <a:xfrm>
            <a:off x="7715972" y="6112744"/>
            <a:ext cx="19106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chemeClr val="bg1"/>
                </a:solidFill>
              </a:rPr>
              <a:t>Status </a:t>
            </a:r>
            <a:r>
              <a:rPr lang="pt-PT" sz="1050" b="1" dirty="0" err="1">
                <a:solidFill>
                  <a:schemeClr val="bg1"/>
                </a:solidFill>
              </a:rPr>
              <a:t>changed</a:t>
            </a:r>
            <a:r>
              <a:rPr lang="pt-PT" sz="1050" b="1" dirty="0">
                <a:solidFill>
                  <a:schemeClr val="bg1"/>
                </a:solidFill>
              </a:rPr>
              <a:t>: </a:t>
            </a:r>
            <a:r>
              <a:rPr lang="pt-PT" sz="1050" b="1" dirty="0" err="1">
                <a:solidFill>
                  <a:schemeClr val="bg1"/>
                </a:solidFill>
              </a:rPr>
              <a:t>new</a:t>
            </a:r>
            <a:r>
              <a:rPr lang="pt-PT" sz="1050" b="1" dirty="0">
                <a:solidFill>
                  <a:schemeClr val="bg1"/>
                </a:solidFill>
              </a:rPr>
              <a:t> -&gt;open</a:t>
            </a:r>
          </a:p>
          <a:p>
            <a:r>
              <a:rPr lang="pt-PT" sz="1050" b="1" dirty="0" err="1">
                <a:solidFill>
                  <a:schemeClr val="bg1"/>
                </a:solidFill>
              </a:rPr>
              <a:t>Priority</a:t>
            </a:r>
            <a:r>
              <a:rPr lang="pt-PT" sz="1050" b="1" dirty="0">
                <a:solidFill>
                  <a:schemeClr val="bg1"/>
                </a:solidFill>
              </a:rPr>
              <a:t> </a:t>
            </a:r>
            <a:r>
              <a:rPr lang="pt-PT" sz="1050" b="1" dirty="0" err="1">
                <a:solidFill>
                  <a:schemeClr val="bg1"/>
                </a:solidFill>
              </a:rPr>
              <a:t>changed</a:t>
            </a:r>
            <a:r>
              <a:rPr lang="pt-PT" sz="1050" b="1" dirty="0">
                <a:solidFill>
                  <a:schemeClr val="bg1"/>
                </a:solidFill>
              </a:rPr>
              <a:t>: </a:t>
            </a:r>
            <a:r>
              <a:rPr lang="pt-PT" sz="1050" b="1" dirty="0" err="1">
                <a:solidFill>
                  <a:schemeClr val="bg1"/>
                </a:solidFill>
              </a:rPr>
              <a:t>low</a:t>
            </a:r>
            <a:r>
              <a:rPr lang="pt-PT" sz="1050" b="1" dirty="0">
                <a:solidFill>
                  <a:schemeClr val="bg1"/>
                </a:solidFill>
              </a:rPr>
              <a:t> -&gt;</a:t>
            </a:r>
            <a:r>
              <a:rPr lang="pt-PT" sz="1050" b="1" dirty="0" err="1">
                <a:solidFill>
                  <a:schemeClr val="bg1"/>
                </a:solidFill>
              </a:rPr>
              <a:t>high</a:t>
            </a:r>
            <a:endParaRPr lang="pt-PT" sz="1050" b="1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83D3EE-71F0-E82C-AC4D-A737D90E53F2}"/>
              </a:ext>
            </a:extLst>
          </p:cNvPr>
          <p:cNvCxnSpPr>
            <a:cxnSpLocks/>
          </p:cNvCxnSpPr>
          <p:nvPr/>
        </p:nvCxnSpPr>
        <p:spPr>
          <a:xfrm>
            <a:off x="7469382" y="4513390"/>
            <a:ext cx="21622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3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s, symbol, clipart, design&#10;&#10;Description automatically generated">
            <a:extLst>
              <a:ext uri="{FF2B5EF4-FFF2-40B4-BE49-F238E27FC236}">
                <a16:creationId xmlns:a16="http://schemas.microsoft.com/office/drawing/2014/main" id="{3A6C1899-CB96-7EBD-14A9-4938E834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87483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295</TotalTime>
  <Words>247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Overpass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Pedro Du</dc:creator>
  <cp:lastModifiedBy>Luís Pedro Du</cp:lastModifiedBy>
  <cp:revision>2</cp:revision>
  <dcterms:created xsi:type="dcterms:W3CDTF">2023-05-10T16:10:33Z</dcterms:created>
  <dcterms:modified xsi:type="dcterms:W3CDTF">2023-05-18T04:28:18Z</dcterms:modified>
</cp:coreProperties>
</file>