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70E0BD61-2223-45D6-832B-E3B5DF4187E0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PRENDIZ" initials="A" lastIdx="1" clrIdx="0">
    <p:extLst>
      <p:ext uri="{19B8F6BF-5375-455C-9EA6-DF929625EA0E}">
        <p15:presenceInfo xmlns:p15="http://schemas.microsoft.com/office/powerpoint/2012/main" userId="APRENDIZ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76000"/>
                      <a:tint val="98000"/>
                      <a:hueMod val="94000"/>
                      <a:satMod val="130000"/>
                      <a:lumMod val="128000"/>
                    </a:schemeClr>
                  </a:gs>
                  <a:gs pos="100000">
                    <a:schemeClr val="accent1">
                      <a:shade val="76000"/>
                      <a:shade val="94000"/>
                      <a:lumMod val="8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4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>
                <a:bevelT w="25400" h="25400"/>
              </a:sp3d>
            </c:spPr>
            <c:extLst>
              <c:ext xmlns:c16="http://schemas.microsoft.com/office/drawing/2014/chart" uri="{C3380CC4-5D6E-409C-BE32-E72D297353CC}">
                <c16:uniqueId val="{00000001-F30F-4C3E-A2EE-6980F1CB9ABF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1">
                      <a:tint val="77000"/>
                      <a:tint val="98000"/>
                      <a:hueMod val="94000"/>
                      <a:satMod val="130000"/>
                      <a:lumMod val="128000"/>
                    </a:schemeClr>
                  </a:gs>
                  <a:gs pos="100000">
                    <a:schemeClr val="accent1">
                      <a:tint val="77000"/>
                      <a:shade val="94000"/>
                      <a:lumMod val="8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4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>
                <a:bevelT w="25400" h="25400"/>
              </a:sp3d>
            </c:spPr>
            <c:extLst>
              <c:ext xmlns:c16="http://schemas.microsoft.com/office/drawing/2014/chart" uri="{C3380CC4-5D6E-409C-BE32-E72D297353CC}">
                <c16:uniqueId val="{00000003-F30F-4C3E-A2EE-6980F1CB9AB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Hoja1!$A$2:$A$3</c:f>
              <c:strCache>
                <c:ptCount val="2"/>
                <c:pt idx="0">
                  <c:v>SI</c:v>
                </c:pt>
                <c:pt idx="1">
                  <c:v>NO</c:v>
                </c:pt>
              </c:strCache>
            </c:strRef>
          </c:cat>
          <c:val>
            <c:numRef>
              <c:f>Hoja1!$B$2:$B$3</c:f>
              <c:numCache>
                <c:formatCode>General</c:formatCode>
                <c:ptCount val="2"/>
                <c:pt idx="0">
                  <c:v>3.3</c:v>
                </c:pt>
                <c:pt idx="1">
                  <c:v>2.5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Hoja1!$B$1</c15:sqref>
                        </c15:formulaRef>
                      </c:ext>
                    </c:extLst>
                    <c:strCache>
                      <c:ptCount val="1"/>
                      <c:pt idx="0">
                        <c:v>Serie 1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0-42DA-4D77-90CD-38E25F85412D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76000"/>
                      <a:tint val="98000"/>
                      <a:hueMod val="94000"/>
                      <a:satMod val="130000"/>
                      <a:lumMod val="128000"/>
                    </a:schemeClr>
                  </a:gs>
                  <a:gs pos="100000">
                    <a:schemeClr val="accent1">
                      <a:shade val="76000"/>
                      <a:shade val="94000"/>
                      <a:lumMod val="8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4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>
                <a:bevelT w="25400" h="25400"/>
              </a:sp3d>
            </c:spPr>
            <c:extLst>
              <c:ext xmlns:c16="http://schemas.microsoft.com/office/drawing/2014/chart" uri="{C3380CC4-5D6E-409C-BE32-E72D297353CC}">
                <c16:uniqueId val="{00000001-C384-40D4-98CC-019718B2DD00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1">
                      <a:tint val="77000"/>
                      <a:tint val="98000"/>
                      <a:hueMod val="94000"/>
                      <a:satMod val="130000"/>
                      <a:lumMod val="128000"/>
                    </a:schemeClr>
                  </a:gs>
                  <a:gs pos="100000">
                    <a:schemeClr val="accent1">
                      <a:tint val="77000"/>
                      <a:shade val="94000"/>
                      <a:lumMod val="8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4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>
                <a:bevelT w="25400" h="25400"/>
              </a:sp3d>
            </c:spPr>
            <c:extLst>
              <c:ext xmlns:c16="http://schemas.microsoft.com/office/drawing/2014/chart" uri="{C3380CC4-5D6E-409C-BE32-E72D297353CC}">
                <c16:uniqueId val="{00000003-C384-40D4-98CC-019718B2DD0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Hoja1!$A$2:$A$3</c:f>
              <c:strCache>
                <c:ptCount val="2"/>
                <c:pt idx="0">
                  <c:v>SI</c:v>
                </c:pt>
                <c:pt idx="1">
                  <c:v>NO</c:v>
                </c:pt>
              </c:strCache>
            </c:strRef>
          </c:cat>
          <c:val>
            <c:numRef>
              <c:f>Hoja1!$B$2:$B$3</c:f>
              <c:numCache>
                <c:formatCode>General</c:formatCode>
                <c:ptCount val="2"/>
                <c:pt idx="0">
                  <c:v>85.3</c:v>
                </c:pt>
                <c:pt idx="1">
                  <c:v>1.5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Hoja1!$B$1</c15:sqref>
                        </c15:formulaRef>
                      </c:ext>
                    </c:extLst>
                    <c:strCache>
                      <c:ptCount val="1"/>
                      <c:pt idx="0">
                        <c:v>Serie 1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0-42DA-4D77-90CD-38E25F85412D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7718750000000002E-2"/>
          <c:y val="4.6260686687775852E-2"/>
          <c:w val="0.94509374999999995"/>
          <c:h val="0.5770598741537734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SI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Hoja1!$A$2:$A$9</c:f>
              <c:strCache>
                <c:ptCount val="8"/>
                <c:pt idx="0">
                  <c:v>Horarios</c:v>
                </c:pt>
                <c:pt idx="1">
                  <c:v>Permisos</c:v>
                </c:pt>
                <c:pt idx="2">
                  <c:v>Incapacidades</c:v>
                </c:pt>
                <c:pt idx="3">
                  <c:v>Solicitudes</c:v>
                </c:pt>
                <c:pt idx="4">
                  <c:v>Mensajes</c:v>
                </c:pt>
                <c:pt idx="5">
                  <c:v>Datos</c:v>
                </c:pt>
                <c:pt idx="6">
                  <c:v>Anuncios</c:v>
                </c:pt>
                <c:pt idx="7">
                  <c:v>C. datos</c:v>
                </c:pt>
              </c:strCache>
            </c:strRef>
          </c:cat>
          <c:val>
            <c:numRef>
              <c:f>Hoja1!$B$2:$B$9</c:f>
              <c:numCache>
                <c:formatCode>General</c:formatCode>
                <c:ptCount val="8"/>
                <c:pt idx="0">
                  <c:v>0.98</c:v>
                </c:pt>
                <c:pt idx="1">
                  <c:v>1</c:v>
                </c:pt>
                <c:pt idx="2">
                  <c:v>0.97</c:v>
                </c:pt>
                <c:pt idx="3">
                  <c:v>0.85</c:v>
                </c:pt>
                <c:pt idx="4">
                  <c:v>0.8</c:v>
                </c:pt>
                <c:pt idx="5">
                  <c:v>1</c:v>
                </c:pt>
                <c:pt idx="6">
                  <c:v>0.72</c:v>
                </c:pt>
                <c:pt idx="7">
                  <c:v>0.75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6AD-43D4-A4B2-53407A69E98F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NO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Hoja1!$A$2:$A$9</c:f>
              <c:strCache>
                <c:ptCount val="8"/>
                <c:pt idx="0">
                  <c:v>Horarios</c:v>
                </c:pt>
                <c:pt idx="1">
                  <c:v>Permisos</c:v>
                </c:pt>
                <c:pt idx="2">
                  <c:v>Incapacidades</c:v>
                </c:pt>
                <c:pt idx="3">
                  <c:v>Solicitudes</c:v>
                </c:pt>
                <c:pt idx="4">
                  <c:v>Mensajes</c:v>
                </c:pt>
                <c:pt idx="5">
                  <c:v>Datos</c:v>
                </c:pt>
                <c:pt idx="6">
                  <c:v>Anuncios</c:v>
                </c:pt>
                <c:pt idx="7">
                  <c:v>C. datos</c:v>
                </c:pt>
              </c:strCache>
            </c:strRef>
          </c:cat>
          <c:val>
            <c:numRef>
              <c:f>Hoja1!$C$2:$C$9</c:f>
              <c:numCache>
                <c:formatCode>General</c:formatCode>
                <c:ptCount val="8"/>
                <c:pt idx="0">
                  <c:v>0.02</c:v>
                </c:pt>
                <c:pt idx="1">
                  <c:v>0</c:v>
                </c:pt>
                <c:pt idx="2">
                  <c:v>0.03</c:v>
                </c:pt>
                <c:pt idx="3">
                  <c:v>0.15</c:v>
                </c:pt>
                <c:pt idx="4">
                  <c:v>0.2</c:v>
                </c:pt>
                <c:pt idx="5">
                  <c:v>0</c:v>
                </c:pt>
                <c:pt idx="6">
                  <c:v>0.28000000000000003</c:v>
                </c:pt>
                <c:pt idx="7">
                  <c:v>0.25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6AD-43D4-A4B2-53407A69E9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53483504"/>
        <c:axId val="359438256"/>
      </c:barChart>
      <c:catAx>
        <c:axId val="3534835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359438256"/>
        <c:crosses val="autoZero"/>
        <c:auto val="1"/>
        <c:lblAlgn val="ctr"/>
        <c:lblOffset val="100"/>
        <c:noMultiLvlLbl val="0"/>
      </c:catAx>
      <c:valAx>
        <c:axId val="359438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3534835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76000"/>
                      <a:tint val="98000"/>
                      <a:hueMod val="94000"/>
                      <a:satMod val="130000"/>
                      <a:lumMod val="128000"/>
                    </a:schemeClr>
                  </a:gs>
                  <a:gs pos="100000">
                    <a:schemeClr val="accent1">
                      <a:shade val="76000"/>
                      <a:shade val="94000"/>
                      <a:lumMod val="8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4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>
                <a:bevelT w="25400" h="25400"/>
              </a:sp3d>
            </c:spPr>
            <c:extLst>
              <c:ext xmlns:c16="http://schemas.microsoft.com/office/drawing/2014/chart" uri="{C3380CC4-5D6E-409C-BE32-E72D297353CC}">
                <c16:uniqueId val="{00000001-C384-40D4-98CC-019718B2DD00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1">
                      <a:tint val="77000"/>
                      <a:tint val="98000"/>
                      <a:hueMod val="94000"/>
                      <a:satMod val="130000"/>
                      <a:lumMod val="128000"/>
                    </a:schemeClr>
                  </a:gs>
                  <a:gs pos="100000">
                    <a:schemeClr val="accent1">
                      <a:tint val="77000"/>
                      <a:shade val="94000"/>
                      <a:lumMod val="8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4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>
                <a:bevelT w="25400" h="25400"/>
              </a:sp3d>
            </c:spPr>
            <c:extLst>
              <c:ext xmlns:c16="http://schemas.microsoft.com/office/drawing/2014/chart" uri="{C3380CC4-5D6E-409C-BE32-E72D297353CC}">
                <c16:uniqueId val="{00000003-C384-40D4-98CC-019718B2DD0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Hoja1!$A$2:$A$3</c:f>
              <c:strCache>
                <c:ptCount val="2"/>
                <c:pt idx="0">
                  <c:v>SI</c:v>
                </c:pt>
                <c:pt idx="1">
                  <c:v>NO</c:v>
                </c:pt>
              </c:strCache>
            </c:strRef>
          </c:cat>
          <c:val>
            <c:numRef>
              <c:f>Hoja1!$B$2:$B$3</c:f>
              <c:numCache>
                <c:formatCode>General</c:formatCode>
                <c:ptCount val="2"/>
                <c:pt idx="0">
                  <c:v>75.3</c:v>
                </c:pt>
                <c:pt idx="1">
                  <c:v>25.5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Hoja1!$B$1</c15:sqref>
                        </c15:formulaRef>
                      </c:ext>
                    </c:extLst>
                    <c:strCache>
                      <c:ptCount val="1"/>
                      <c:pt idx="0">
                        <c:v>Serie 1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0-42DA-4D77-90CD-38E25F85412D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76000"/>
                      <a:tint val="98000"/>
                      <a:hueMod val="94000"/>
                      <a:satMod val="130000"/>
                      <a:lumMod val="128000"/>
                    </a:schemeClr>
                  </a:gs>
                  <a:gs pos="100000">
                    <a:schemeClr val="accent1">
                      <a:shade val="76000"/>
                      <a:shade val="94000"/>
                      <a:lumMod val="8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4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>
                <a:bevelT w="25400" h="25400"/>
              </a:sp3d>
            </c:spPr>
            <c:extLst>
              <c:ext xmlns:c16="http://schemas.microsoft.com/office/drawing/2014/chart" uri="{C3380CC4-5D6E-409C-BE32-E72D297353CC}">
                <c16:uniqueId val="{00000001-C384-40D4-98CC-019718B2DD00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1">
                      <a:tint val="77000"/>
                      <a:tint val="98000"/>
                      <a:hueMod val="94000"/>
                      <a:satMod val="130000"/>
                      <a:lumMod val="128000"/>
                    </a:schemeClr>
                  </a:gs>
                  <a:gs pos="100000">
                    <a:schemeClr val="accent1">
                      <a:tint val="77000"/>
                      <a:shade val="94000"/>
                      <a:lumMod val="8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4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>
                <a:bevelT w="25400" h="25400"/>
              </a:sp3d>
            </c:spPr>
            <c:extLst>
              <c:ext xmlns:c16="http://schemas.microsoft.com/office/drawing/2014/chart" uri="{C3380CC4-5D6E-409C-BE32-E72D297353CC}">
                <c16:uniqueId val="{00000003-C384-40D4-98CC-019718B2DD0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Hoja1!$A$2:$A$3</c:f>
              <c:strCache>
                <c:ptCount val="2"/>
                <c:pt idx="0">
                  <c:v>SI</c:v>
                </c:pt>
                <c:pt idx="1">
                  <c:v>NO</c:v>
                </c:pt>
              </c:strCache>
            </c:strRef>
          </c:cat>
          <c:val>
            <c:numRef>
              <c:f>Hoja1!$B$2:$B$3</c:f>
              <c:numCache>
                <c:formatCode>General</c:formatCode>
                <c:ptCount val="2"/>
                <c:pt idx="0">
                  <c:v>85.3</c:v>
                </c:pt>
                <c:pt idx="1">
                  <c:v>5.5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Hoja1!$B$1</c15:sqref>
                        </c15:formulaRef>
                      </c:ext>
                    </c:extLst>
                    <c:strCache>
                      <c:ptCount val="1"/>
                      <c:pt idx="0">
                        <c:v>Serie 1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0-42DA-4D77-90CD-38E25F85412D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76000"/>
                      <a:tint val="98000"/>
                      <a:hueMod val="94000"/>
                      <a:satMod val="130000"/>
                      <a:lumMod val="128000"/>
                    </a:schemeClr>
                  </a:gs>
                  <a:gs pos="100000">
                    <a:schemeClr val="accent1">
                      <a:shade val="76000"/>
                      <a:shade val="94000"/>
                      <a:lumMod val="8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4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>
                <a:bevelT w="25400" h="25400"/>
              </a:sp3d>
            </c:spPr>
            <c:extLst>
              <c:ext xmlns:c16="http://schemas.microsoft.com/office/drawing/2014/chart" uri="{C3380CC4-5D6E-409C-BE32-E72D297353CC}">
                <c16:uniqueId val="{00000001-C384-40D4-98CC-019718B2DD00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1">
                      <a:tint val="77000"/>
                      <a:tint val="98000"/>
                      <a:hueMod val="94000"/>
                      <a:satMod val="130000"/>
                      <a:lumMod val="128000"/>
                    </a:schemeClr>
                  </a:gs>
                  <a:gs pos="100000">
                    <a:schemeClr val="accent1">
                      <a:tint val="77000"/>
                      <a:shade val="94000"/>
                      <a:lumMod val="8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4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>
                <a:bevelT w="25400" h="25400"/>
              </a:sp3d>
            </c:spPr>
            <c:extLst>
              <c:ext xmlns:c16="http://schemas.microsoft.com/office/drawing/2014/chart" uri="{C3380CC4-5D6E-409C-BE32-E72D297353CC}">
                <c16:uniqueId val="{00000003-C384-40D4-98CC-019718B2DD0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Hoja1!$A$2:$A$3</c:f>
              <c:strCache>
                <c:ptCount val="2"/>
                <c:pt idx="0">
                  <c:v>SI</c:v>
                </c:pt>
                <c:pt idx="1">
                  <c:v>NO</c:v>
                </c:pt>
              </c:strCache>
            </c:strRef>
          </c:cat>
          <c:val>
            <c:numRef>
              <c:f>Hoja1!$B$2:$B$3</c:f>
              <c:numCache>
                <c:formatCode>General</c:formatCode>
                <c:ptCount val="2"/>
                <c:pt idx="0">
                  <c:v>70.3</c:v>
                </c:pt>
                <c:pt idx="1">
                  <c:v>30.5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Hoja1!$B$1</c15:sqref>
                        </c15:formulaRef>
                      </c:ext>
                    </c:extLst>
                    <c:strCache>
                      <c:ptCount val="1"/>
                      <c:pt idx="0">
                        <c:v>Serie 1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0-42DA-4D77-90CD-38E25F85412D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76000"/>
                      <a:tint val="98000"/>
                      <a:hueMod val="94000"/>
                      <a:satMod val="130000"/>
                      <a:lumMod val="128000"/>
                    </a:schemeClr>
                  </a:gs>
                  <a:gs pos="100000">
                    <a:schemeClr val="accent1">
                      <a:shade val="76000"/>
                      <a:shade val="94000"/>
                      <a:lumMod val="8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4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>
                <a:bevelT w="25400" h="25400"/>
              </a:sp3d>
            </c:spPr>
            <c:extLst>
              <c:ext xmlns:c16="http://schemas.microsoft.com/office/drawing/2014/chart" uri="{C3380CC4-5D6E-409C-BE32-E72D297353CC}">
                <c16:uniqueId val="{00000001-C384-40D4-98CC-019718B2DD00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1">
                      <a:tint val="77000"/>
                      <a:tint val="98000"/>
                      <a:hueMod val="94000"/>
                      <a:satMod val="130000"/>
                      <a:lumMod val="128000"/>
                    </a:schemeClr>
                  </a:gs>
                  <a:gs pos="100000">
                    <a:schemeClr val="accent1">
                      <a:tint val="77000"/>
                      <a:shade val="94000"/>
                      <a:lumMod val="8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4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>
                <a:bevelT w="25400" h="25400"/>
              </a:sp3d>
            </c:spPr>
            <c:extLst>
              <c:ext xmlns:c16="http://schemas.microsoft.com/office/drawing/2014/chart" uri="{C3380CC4-5D6E-409C-BE32-E72D297353CC}">
                <c16:uniqueId val="{00000003-C384-40D4-98CC-019718B2DD0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Hoja1!$A$2:$A$3</c:f>
              <c:strCache>
                <c:ptCount val="2"/>
                <c:pt idx="0">
                  <c:v>SI</c:v>
                </c:pt>
                <c:pt idx="1">
                  <c:v>NO</c:v>
                </c:pt>
              </c:strCache>
            </c:strRef>
          </c:cat>
          <c:val>
            <c:numRef>
              <c:f>Hoja1!$B$2:$B$3</c:f>
              <c:numCache>
                <c:formatCode>General</c:formatCode>
                <c:ptCount val="2"/>
                <c:pt idx="0">
                  <c:v>85.3</c:v>
                </c:pt>
                <c:pt idx="1">
                  <c:v>15.5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Hoja1!$B$1</c15:sqref>
                        </c15:formulaRef>
                      </c:ext>
                    </c:extLst>
                    <c:strCache>
                      <c:ptCount val="1"/>
                      <c:pt idx="0">
                        <c:v>Serie 1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0-42DA-4D77-90CD-38E25F85412D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76000"/>
                      <a:tint val="98000"/>
                      <a:hueMod val="94000"/>
                      <a:satMod val="130000"/>
                      <a:lumMod val="128000"/>
                    </a:schemeClr>
                  </a:gs>
                  <a:gs pos="100000">
                    <a:schemeClr val="accent1">
                      <a:shade val="76000"/>
                      <a:shade val="94000"/>
                      <a:lumMod val="8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4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>
                <a:bevelT w="25400" h="25400"/>
              </a:sp3d>
            </c:spPr>
            <c:extLst>
              <c:ext xmlns:c16="http://schemas.microsoft.com/office/drawing/2014/chart" uri="{C3380CC4-5D6E-409C-BE32-E72D297353CC}">
                <c16:uniqueId val="{00000001-C384-40D4-98CC-019718B2DD00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1">
                      <a:tint val="77000"/>
                      <a:tint val="98000"/>
                      <a:hueMod val="94000"/>
                      <a:satMod val="130000"/>
                      <a:lumMod val="128000"/>
                    </a:schemeClr>
                  </a:gs>
                  <a:gs pos="100000">
                    <a:schemeClr val="accent1">
                      <a:tint val="77000"/>
                      <a:shade val="94000"/>
                      <a:lumMod val="8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4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>
                <a:bevelT w="25400" h="25400"/>
              </a:sp3d>
            </c:spPr>
            <c:extLst>
              <c:ext xmlns:c16="http://schemas.microsoft.com/office/drawing/2014/chart" uri="{C3380CC4-5D6E-409C-BE32-E72D297353CC}">
                <c16:uniqueId val="{00000003-C384-40D4-98CC-019718B2DD0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Hoja1!$A$2:$A$3</c:f>
              <c:strCache>
                <c:ptCount val="2"/>
                <c:pt idx="0">
                  <c:v>SI</c:v>
                </c:pt>
                <c:pt idx="1">
                  <c:v>NO</c:v>
                </c:pt>
              </c:strCache>
            </c:strRef>
          </c:cat>
          <c:val>
            <c:numRef>
              <c:f>Hoja1!$B$2:$B$3</c:f>
              <c:numCache>
                <c:formatCode>General</c:formatCode>
                <c:ptCount val="2"/>
                <c:pt idx="0">
                  <c:v>67.3</c:v>
                </c:pt>
                <c:pt idx="1">
                  <c:v>43.5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Hoja1!$B$1</c15:sqref>
                        </c15:formulaRef>
                      </c:ext>
                    </c:extLst>
                    <c:strCache>
                      <c:ptCount val="1"/>
                      <c:pt idx="0">
                        <c:v>Serie 1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0-42DA-4D77-90CD-38E25F85412D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76000"/>
                      <a:tint val="98000"/>
                      <a:hueMod val="94000"/>
                      <a:satMod val="130000"/>
                      <a:lumMod val="128000"/>
                    </a:schemeClr>
                  </a:gs>
                  <a:gs pos="100000">
                    <a:schemeClr val="accent1">
                      <a:shade val="76000"/>
                      <a:shade val="94000"/>
                      <a:lumMod val="8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4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>
                <a:bevelT w="25400" h="25400"/>
              </a:sp3d>
            </c:spPr>
            <c:extLst>
              <c:ext xmlns:c16="http://schemas.microsoft.com/office/drawing/2014/chart" uri="{C3380CC4-5D6E-409C-BE32-E72D297353CC}">
                <c16:uniqueId val="{00000001-C384-40D4-98CC-019718B2DD00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1">
                      <a:tint val="77000"/>
                      <a:tint val="98000"/>
                      <a:hueMod val="94000"/>
                      <a:satMod val="130000"/>
                      <a:lumMod val="128000"/>
                    </a:schemeClr>
                  </a:gs>
                  <a:gs pos="100000">
                    <a:schemeClr val="accent1">
                      <a:tint val="77000"/>
                      <a:shade val="94000"/>
                      <a:lumMod val="8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4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>
                <a:bevelT w="25400" h="25400"/>
              </a:sp3d>
            </c:spPr>
            <c:extLst>
              <c:ext xmlns:c16="http://schemas.microsoft.com/office/drawing/2014/chart" uri="{C3380CC4-5D6E-409C-BE32-E72D297353CC}">
                <c16:uniqueId val="{00000003-C384-40D4-98CC-019718B2DD0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Hoja1!$A$2:$A$3</c:f>
              <c:strCache>
                <c:ptCount val="2"/>
                <c:pt idx="0">
                  <c:v>SI</c:v>
                </c:pt>
                <c:pt idx="1">
                  <c:v>NO</c:v>
                </c:pt>
              </c:strCache>
            </c:strRef>
          </c:cat>
          <c:val>
            <c:numRef>
              <c:f>Hoja1!$B$2:$B$3</c:f>
              <c:numCache>
                <c:formatCode>General</c:formatCode>
                <c:ptCount val="2"/>
                <c:pt idx="0">
                  <c:v>54.3</c:v>
                </c:pt>
                <c:pt idx="1">
                  <c:v>46.5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Hoja1!$B$1</c15:sqref>
                        </c15:formulaRef>
                      </c:ext>
                    </c:extLst>
                    <c:strCache>
                      <c:ptCount val="1"/>
                      <c:pt idx="0">
                        <c:v>Serie 1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0-42DA-4D77-90CD-38E25F85412D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76000"/>
                      <a:tint val="98000"/>
                      <a:hueMod val="94000"/>
                      <a:satMod val="130000"/>
                      <a:lumMod val="128000"/>
                    </a:schemeClr>
                  </a:gs>
                  <a:gs pos="100000">
                    <a:schemeClr val="accent1">
                      <a:shade val="76000"/>
                      <a:shade val="94000"/>
                      <a:lumMod val="8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4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>
                <a:bevelT w="25400" h="25400"/>
              </a:sp3d>
            </c:spPr>
            <c:extLst>
              <c:ext xmlns:c16="http://schemas.microsoft.com/office/drawing/2014/chart" uri="{C3380CC4-5D6E-409C-BE32-E72D297353CC}">
                <c16:uniqueId val="{00000001-C384-40D4-98CC-019718B2DD00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1">
                      <a:tint val="77000"/>
                      <a:tint val="98000"/>
                      <a:hueMod val="94000"/>
                      <a:satMod val="130000"/>
                      <a:lumMod val="128000"/>
                    </a:schemeClr>
                  </a:gs>
                  <a:gs pos="100000">
                    <a:schemeClr val="accent1">
                      <a:tint val="77000"/>
                      <a:shade val="94000"/>
                      <a:lumMod val="8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4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>
                <a:bevelT w="25400" h="25400"/>
              </a:sp3d>
            </c:spPr>
            <c:extLst>
              <c:ext xmlns:c16="http://schemas.microsoft.com/office/drawing/2014/chart" uri="{C3380CC4-5D6E-409C-BE32-E72D297353CC}">
                <c16:uniqueId val="{00000003-C384-40D4-98CC-019718B2DD0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Hoja1!$A$2:$A$3</c:f>
              <c:strCache>
                <c:ptCount val="2"/>
                <c:pt idx="0">
                  <c:v>SI</c:v>
                </c:pt>
                <c:pt idx="1">
                  <c:v>NO</c:v>
                </c:pt>
              </c:strCache>
            </c:strRef>
          </c:cat>
          <c:val>
            <c:numRef>
              <c:f>Hoja1!$B$2:$B$3</c:f>
              <c:numCache>
                <c:formatCode>General</c:formatCode>
                <c:ptCount val="2"/>
                <c:pt idx="0">
                  <c:v>90.3</c:v>
                </c:pt>
                <c:pt idx="1">
                  <c:v>10.5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Hoja1!$B$1</c15:sqref>
                        </c15:formulaRef>
                      </c:ext>
                    </c:extLst>
                    <c:strCache>
                      <c:ptCount val="1"/>
                      <c:pt idx="0">
                        <c:v>Serie 1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0-42DA-4D77-90CD-38E25F85412D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76000"/>
                      <a:tint val="98000"/>
                      <a:hueMod val="94000"/>
                      <a:satMod val="130000"/>
                      <a:lumMod val="128000"/>
                    </a:schemeClr>
                  </a:gs>
                  <a:gs pos="100000">
                    <a:schemeClr val="accent1">
                      <a:shade val="76000"/>
                      <a:shade val="94000"/>
                      <a:lumMod val="8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4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>
                <a:bevelT w="25400" h="25400"/>
              </a:sp3d>
            </c:spPr>
            <c:extLst>
              <c:ext xmlns:c16="http://schemas.microsoft.com/office/drawing/2014/chart" uri="{C3380CC4-5D6E-409C-BE32-E72D297353CC}">
                <c16:uniqueId val="{00000001-C384-40D4-98CC-019718B2DD00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1">
                      <a:tint val="77000"/>
                      <a:tint val="98000"/>
                      <a:hueMod val="94000"/>
                      <a:satMod val="130000"/>
                      <a:lumMod val="128000"/>
                    </a:schemeClr>
                  </a:gs>
                  <a:gs pos="100000">
                    <a:schemeClr val="accent1">
                      <a:tint val="77000"/>
                      <a:shade val="94000"/>
                      <a:lumMod val="8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4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>
                <a:bevelT w="25400" h="25400"/>
              </a:sp3d>
            </c:spPr>
            <c:extLst>
              <c:ext xmlns:c16="http://schemas.microsoft.com/office/drawing/2014/chart" uri="{C3380CC4-5D6E-409C-BE32-E72D297353CC}">
                <c16:uniqueId val="{00000003-C384-40D4-98CC-019718B2DD0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Hoja1!$A$2:$A$3</c:f>
              <c:strCache>
                <c:ptCount val="2"/>
                <c:pt idx="0">
                  <c:v>SI</c:v>
                </c:pt>
                <c:pt idx="1">
                  <c:v>NO</c:v>
                </c:pt>
              </c:strCache>
            </c:strRef>
          </c:cat>
          <c:val>
            <c:numRef>
              <c:f>Hoja1!$B$2:$B$3</c:f>
              <c:numCache>
                <c:formatCode>General</c:formatCode>
                <c:ptCount val="2"/>
                <c:pt idx="0">
                  <c:v>92.3</c:v>
                </c:pt>
                <c:pt idx="1">
                  <c:v>8.5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Hoja1!$B$1</c15:sqref>
                        </c15:formulaRef>
                      </c:ext>
                    </c:extLst>
                    <c:strCache>
                      <c:ptCount val="1"/>
                      <c:pt idx="0">
                        <c:v>Serie 1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0-42DA-4D77-90CD-38E25F85412D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76000"/>
                      <a:tint val="98000"/>
                      <a:hueMod val="94000"/>
                      <a:satMod val="130000"/>
                      <a:lumMod val="128000"/>
                    </a:schemeClr>
                  </a:gs>
                  <a:gs pos="100000">
                    <a:schemeClr val="accent1">
                      <a:shade val="76000"/>
                      <a:shade val="94000"/>
                      <a:lumMod val="8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4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>
                <a:bevelT w="25400" h="25400"/>
              </a:sp3d>
            </c:spPr>
            <c:extLst>
              <c:ext xmlns:c16="http://schemas.microsoft.com/office/drawing/2014/chart" uri="{C3380CC4-5D6E-409C-BE32-E72D297353CC}">
                <c16:uniqueId val="{00000001-2EF1-48F1-A2F8-738528369223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1">
                      <a:tint val="77000"/>
                      <a:tint val="98000"/>
                      <a:hueMod val="94000"/>
                      <a:satMod val="130000"/>
                      <a:lumMod val="128000"/>
                    </a:schemeClr>
                  </a:gs>
                  <a:gs pos="100000">
                    <a:schemeClr val="accent1">
                      <a:tint val="77000"/>
                      <a:shade val="94000"/>
                      <a:lumMod val="8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4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>
                <a:bevelT w="25400" h="25400"/>
              </a:sp3d>
            </c:spPr>
            <c:extLst>
              <c:ext xmlns:c16="http://schemas.microsoft.com/office/drawing/2014/chart" uri="{C3380CC4-5D6E-409C-BE32-E72D297353CC}">
                <c16:uniqueId val="{00000003-2EF1-48F1-A2F8-73852836922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Hoja1!$A$2:$A$3</c:f>
              <c:strCache>
                <c:ptCount val="2"/>
                <c:pt idx="0">
                  <c:v>SI</c:v>
                </c:pt>
                <c:pt idx="1">
                  <c:v>NO</c:v>
                </c:pt>
              </c:strCache>
            </c:strRef>
          </c:cat>
          <c:val>
            <c:numRef>
              <c:f>Hoja1!$B$2:$B$3</c:f>
              <c:numCache>
                <c:formatCode>General</c:formatCode>
                <c:ptCount val="2"/>
                <c:pt idx="0">
                  <c:v>20.3</c:v>
                </c:pt>
                <c:pt idx="1">
                  <c:v>7.5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Hoja1!$B$1</c15:sqref>
                        </c15:formulaRef>
                      </c:ext>
                    </c:extLst>
                    <c:strCache>
                      <c:ptCount val="1"/>
                      <c:pt idx="0">
                        <c:v>Serie 1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0-42DA-4D77-90CD-38E25F85412D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76000"/>
                      <a:tint val="98000"/>
                      <a:hueMod val="94000"/>
                      <a:satMod val="130000"/>
                      <a:lumMod val="128000"/>
                    </a:schemeClr>
                  </a:gs>
                  <a:gs pos="100000">
                    <a:schemeClr val="accent1">
                      <a:shade val="76000"/>
                      <a:shade val="94000"/>
                      <a:lumMod val="8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4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>
                <a:bevelT w="25400" h="25400"/>
              </a:sp3d>
            </c:spPr>
            <c:extLst>
              <c:ext xmlns:c16="http://schemas.microsoft.com/office/drawing/2014/chart" uri="{C3380CC4-5D6E-409C-BE32-E72D297353CC}">
                <c16:uniqueId val="{00000001-836B-4871-8DD5-AA87092A305E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1">
                      <a:tint val="77000"/>
                      <a:tint val="98000"/>
                      <a:hueMod val="94000"/>
                      <a:satMod val="130000"/>
                      <a:lumMod val="128000"/>
                    </a:schemeClr>
                  </a:gs>
                  <a:gs pos="100000">
                    <a:schemeClr val="accent1">
                      <a:tint val="77000"/>
                      <a:shade val="94000"/>
                      <a:lumMod val="8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4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>
                <a:bevelT w="25400" h="25400"/>
              </a:sp3d>
            </c:spPr>
            <c:extLst>
              <c:ext xmlns:c16="http://schemas.microsoft.com/office/drawing/2014/chart" uri="{C3380CC4-5D6E-409C-BE32-E72D297353CC}">
                <c16:uniqueId val="{00000003-836B-4871-8DD5-AA87092A305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Hoja1!$A$2:$A$3</c:f>
              <c:strCache>
                <c:ptCount val="2"/>
                <c:pt idx="0">
                  <c:v>SI</c:v>
                </c:pt>
                <c:pt idx="1">
                  <c:v>NO</c:v>
                </c:pt>
              </c:strCache>
            </c:strRef>
          </c:cat>
          <c:val>
            <c:numRef>
              <c:f>Hoja1!$B$2:$B$3</c:f>
              <c:numCache>
                <c:formatCode>General</c:formatCode>
                <c:ptCount val="2"/>
                <c:pt idx="0">
                  <c:v>16.3</c:v>
                </c:pt>
                <c:pt idx="1">
                  <c:v>2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Hoja1!$B$1</c15:sqref>
                        </c15:formulaRef>
                      </c:ext>
                    </c:extLst>
                    <c:strCache>
                      <c:ptCount val="1"/>
                      <c:pt idx="0">
                        <c:v>Serie 1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0-42DA-4D77-90CD-38E25F85412D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76000"/>
                      <a:tint val="98000"/>
                      <a:hueMod val="94000"/>
                      <a:satMod val="130000"/>
                      <a:lumMod val="128000"/>
                    </a:schemeClr>
                  </a:gs>
                  <a:gs pos="100000">
                    <a:schemeClr val="accent1">
                      <a:shade val="76000"/>
                      <a:shade val="94000"/>
                      <a:lumMod val="8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4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>
                <a:bevelT w="25400" h="25400"/>
              </a:sp3d>
            </c:spPr>
            <c:extLst>
              <c:ext xmlns:c16="http://schemas.microsoft.com/office/drawing/2014/chart" uri="{C3380CC4-5D6E-409C-BE32-E72D297353CC}">
                <c16:uniqueId val="{00000001-0439-45F7-A1B6-983A57F219FF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1">
                      <a:tint val="77000"/>
                      <a:tint val="98000"/>
                      <a:hueMod val="94000"/>
                      <a:satMod val="130000"/>
                      <a:lumMod val="128000"/>
                    </a:schemeClr>
                  </a:gs>
                  <a:gs pos="100000">
                    <a:schemeClr val="accent1">
                      <a:tint val="77000"/>
                      <a:shade val="94000"/>
                      <a:lumMod val="8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4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>
                <a:bevelT w="25400" h="25400"/>
              </a:sp3d>
            </c:spPr>
            <c:extLst>
              <c:ext xmlns:c16="http://schemas.microsoft.com/office/drawing/2014/chart" uri="{C3380CC4-5D6E-409C-BE32-E72D297353CC}">
                <c16:uniqueId val="{00000003-0439-45F7-A1B6-983A57F219F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Hoja1!$A$2:$A$3</c:f>
              <c:strCache>
                <c:ptCount val="2"/>
                <c:pt idx="0">
                  <c:v>SI</c:v>
                </c:pt>
                <c:pt idx="1">
                  <c:v>NO</c:v>
                </c:pt>
              </c:strCache>
            </c:strRef>
          </c:cat>
          <c:val>
            <c:numRef>
              <c:f>Hoja1!$B$2:$B$3</c:f>
              <c:numCache>
                <c:formatCode>General</c:formatCode>
                <c:ptCount val="2"/>
                <c:pt idx="0">
                  <c:v>20.3</c:v>
                </c:pt>
                <c:pt idx="1">
                  <c:v>1.5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Hoja1!$B$1</c15:sqref>
                        </c15:formulaRef>
                      </c:ext>
                    </c:extLst>
                    <c:strCache>
                      <c:ptCount val="1"/>
                      <c:pt idx="0">
                        <c:v>Serie 1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0-42DA-4D77-90CD-38E25F85412D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76000"/>
                      <a:tint val="98000"/>
                      <a:hueMod val="94000"/>
                      <a:satMod val="130000"/>
                      <a:lumMod val="128000"/>
                    </a:schemeClr>
                  </a:gs>
                  <a:gs pos="100000">
                    <a:schemeClr val="accent1">
                      <a:shade val="76000"/>
                      <a:shade val="94000"/>
                      <a:lumMod val="8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4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>
                <a:bevelT w="25400" h="25400"/>
              </a:sp3d>
            </c:spPr>
            <c:extLst>
              <c:ext xmlns:c16="http://schemas.microsoft.com/office/drawing/2014/chart" uri="{C3380CC4-5D6E-409C-BE32-E72D297353CC}">
                <c16:uniqueId val="{00000001-7DFA-4350-93BA-DA4467859C52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1">
                      <a:tint val="77000"/>
                      <a:tint val="98000"/>
                      <a:hueMod val="94000"/>
                      <a:satMod val="130000"/>
                      <a:lumMod val="128000"/>
                    </a:schemeClr>
                  </a:gs>
                  <a:gs pos="100000">
                    <a:schemeClr val="accent1">
                      <a:tint val="77000"/>
                      <a:shade val="94000"/>
                      <a:lumMod val="8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4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>
                <a:bevelT w="25400" h="25400"/>
              </a:sp3d>
            </c:spPr>
            <c:extLst>
              <c:ext xmlns:c16="http://schemas.microsoft.com/office/drawing/2014/chart" uri="{C3380CC4-5D6E-409C-BE32-E72D297353CC}">
                <c16:uniqueId val="{00000003-7DFA-4350-93BA-DA4467859C5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Hoja1!$A$2:$A$3</c:f>
              <c:strCache>
                <c:ptCount val="2"/>
                <c:pt idx="0">
                  <c:v>SI</c:v>
                </c:pt>
                <c:pt idx="1">
                  <c:v>NO</c:v>
                </c:pt>
              </c:strCache>
            </c:strRef>
          </c:cat>
          <c:val>
            <c:numRef>
              <c:f>Hoja1!$B$2:$B$3</c:f>
              <c:numCache>
                <c:formatCode>General</c:formatCode>
                <c:ptCount val="2"/>
                <c:pt idx="0">
                  <c:v>30.3</c:v>
                </c:pt>
                <c:pt idx="1">
                  <c:v>1.5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Hoja1!$B$1</c15:sqref>
                        </c15:formulaRef>
                      </c:ext>
                    </c:extLst>
                    <c:strCache>
                      <c:ptCount val="1"/>
                      <c:pt idx="0">
                        <c:v>Serie 1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0-42DA-4D77-90CD-38E25F85412D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76000"/>
                      <a:tint val="98000"/>
                      <a:hueMod val="94000"/>
                      <a:satMod val="130000"/>
                      <a:lumMod val="128000"/>
                    </a:schemeClr>
                  </a:gs>
                  <a:gs pos="100000">
                    <a:schemeClr val="accent1">
                      <a:shade val="76000"/>
                      <a:shade val="94000"/>
                      <a:lumMod val="8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4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>
                <a:bevelT w="25400" h="25400"/>
              </a:sp3d>
            </c:spPr>
            <c:extLst>
              <c:ext xmlns:c16="http://schemas.microsoft.com/office/drawing/2014/chart" uri="{C3380CC4-5D6E-409C-BE32-E72D297353CC}">
                <c16:uniqueId val="{00000001-CAB4-4B31-8F89-4AB2980B944E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1">
                      <a:tint val="77000"/>
                      <a:tint val="98000"/>
                      <a:hueMod val="94000"/>
                      <a:satMod val="130000"/>
                      <a:lumMod val="128000"/>
                    </a:schemeClr>
                  </a:gs>
                  <a:gs pos="100000">
                    <a:schemeClr val="accent1">
                      <a:tint val="77000"/>
                      <a:shade val="94000"/>
                      <a:lumMod val="8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4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>
                <a:bevelT w="25400" h="25400"/>
              </a:sp3d>
            </c:spPr>
            <c:extLst>
              <c:ext xmlns:c16="http://schemas.microsoft.com/office/drawing/2014/chart" uri="{C3380CC4-5D6E-409C-BE32-E72D297353CC}">
                <c16:uniqueId val="{00000003-CAB4-4B31-8F89-4AB2980B944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Hoja1!$A$2:$A$3</c:f>
              <c:strCache>
                <c:ptCount val="2"/>
                <c:pt idx="0">
                  <c:v>SI</c:v>
                </c:pt>
                <c:pt idx="1">
                  <c:v>NO</c:v>
                </c:pt>
              </c:strCache>
            </c:strRef>
          </c:cat>
          <c:val>
            <c:numRef>
              <c:f>Hoja1!$B$2:$B$3</c:f>
              <c:numCache>
                <c:formatCode>General</c:formatCode>
                <c:ptCount val="2"/>
                <c:pt idx="0">
                  <c:v>45.3</c:v>
                </c:pt>
                <c:pt idx="1">
                  <c:v>20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Hoja1!$B$1</c15:sqref>
                        </c15:formulaRef>
                      </c:ext>
                    </c:extLst>
                    <c:strCache>
                      <c:ptCount val="1"/>
                      <c:pt idx="0">
                        <c:v>Serie 1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0-42DA-4D77-90CD-38E25F85412D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76000"/>
                      <a:tint val="98000"/>
                      <a:hueMod val="94000"/>
                      <a:satMod val="130000"/>
                      <a:lumMod val="128000"/>
                    </a:schemeClr>
                  </a:gs>
                  <a:gs pos="100000">
                    <a:schemeClr val="accent1">
                      <a:shade val="76000"/>
                      <a:shade val="94000"/>
                      <a:lumMod val="8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4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>
                <a:bevelT w="25400" h="25400"/>
              </a:sp3d>
            </c:spPr>
            <c:extLst>
              <c:ext xmlns:c16="http://schemas.microsoft.com/office/drawing/2014/chart" uri="{C3380CC4-5D6E-409C-BE32-E72D297353CC}">
                <c16:uniqueId val="{00000001-262B-4704-854B-CFDDB25D8270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1">
                      <a:tint val="77000"/>
                      <a:tint val="98000"/>
                      <a:hueMod val="94000"/>
                      <a:satMod val="130000"/>
                      <a:lumMod val="128000"/>
                    </a:schemeClr>
                  </a:gs>
                  <a:gs pos="100000">
                    <a:schemeClr val="accent1">
                      <a:tint val="77000"/>
                      <a:shade val="94000"/>
                      <a:lumMod val="8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4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>
                <a:bevelT w="25400" h="25400"/>
              </a:sp3d>
            </c:spPr>
            <c:extLst>
              <c:ext xmlns:c16="http://schemas.microsoft.com/office/drawing/2014/chart" uri="{C3380CC4-5D6E-409C-BE32-E72D297353CC}">
                <c16:uniqueId val="{00000003-262B-4704-854B-CFDDB25D827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Hoja1!$A$2:$A$3</c:f>
              <c:strCache>
                <c:ptCount val="2"/>
                <c:pt idx="0">
                  <c:v>SI</c:v>
                </c:pt>
                <c:pt idx="1">
                  <c:v>NO</c:v>
                </c:pt>
              </c:strCache>
            </c:strRef>
          </c:cat>
          <c:val>
            <c:numRef>
              <c:f>Hoja1!$B$2:$B$3</c:f>
              <c:numCache>
                <c:formatCode>General</c:formatCode>
                <c:ptCount val="2"/>
                <c:pt idx="0">
                  <c:v>21.3</c:v>
                </c:pt>
                <c:pt idx="1">
                  <c:v>13.5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Hoja1!$B$1</c15:sqref>
                        </c15:formulaRef>
                      </c:ext>
                    </c:extLst>
                    <c:strCache>
                      <c:ptCount val="1"/>
                      <c:pt idx="0">
                        <c:v>Serie 1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0-42DA-4D77-90CD-38E25F85412D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76000"/>
                      <a:tint val="98000"/>
                      <a:hueMod val="94000"/>
                      <a:satMod val="130000"/>
                      <a:lumMod val="128000"/>
                    </a:schemeClr>
                  </a:gs>
                  <a:gs pos="100000">
                    <a:schemeClr val="accent1">
                      <a:shade val="76000"/>
                      <a:shade val="94000"/>
                      <a:lumMod val="8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4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>
                <a:bevelT w="25400" h="25400"/>
              </a:sp3d>
            </c:spPr>
            <c:extLst>
              <c:ext xmlns:c16="http://schemas.microsoft.com/office/drawing/2014/chart" uri="{C3380CC4-5D6E-409C-BE32-E72D297353CC}">
                <c16:uniqueId val="{00000001-9AC9-4B06-B6E3-257EDB32C493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1">
                      <a:tint val="77000"/>
                      <a:tint val="98000"/>
                      <a:hueMod val="94000"/>
                      <a:satMod val="130000"/>
                      <a:lumMod val="128000"/>
                    </a:schemeClr>
                  </a:gs>
                  <a:gs pos="100000">
                    <a:schemeClr val="accent1">
                      <a:tint val="77000"/>
                      <a:shade val="94000"/>
                      <a:lumMod val="8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4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>
                <a:bevelT w="25400" h="25400"/>
              </a:sp3d>
            </c:spPr>
            <c:extLst>
              <c:ext xmlns:c16="http://schemas.microsoft.com/office/drawing/2014/chart" uri="{C3380CC4-5D6E-409C-BE32-E72D297353CC}">
                <c16:uniqueId val="{00000003-9AC9-4B06-B6E3-257EDB32C49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Hoja1!$A$2:$A$3</c:f>
              <c:strCache>
                <c:ptCount val="2"/>
                <c:pt idx="0">
                  <c:v>SI</c:v>
                </c:pt>
                <c:pt idx="1">
                  <c:v>NO</c:v>
                </c:pt>
              </c:strCache>
            </c:strRef>
          </c:cat>
          <c:val>
            <c:numRef>
              <c:f>Hoja1!$B$2:$B$3</c:f>
              <c:numCache>
                <c:formatCode>General</c:formatCode>
                <c:ptCount val="2"/>
                <c:pt idx="0">
                  <c:v>17.3</c:v>
                </c:pt>
                <c:pt idx="1">
                  <c:v>29.5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Hoja1!$B$1</c15:sqref>
                        </c15:formulaRef>
                      </c:ext>
                    </c:extLst>
                    <c:strCache>
                      <c:ptCount val="1"/>
                      <c:pt idx="0">
                        <c:v>Serie 1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0-42DA-4D77-90CD-38E25F85412D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76000"/>
                      <a:tint val="98000"/>
                      <a:hueMod val="94000"/>
                      <a:satMod val="130000"/>
                      <a:lumMod val="128000"/>
                    </a:schemeClr>
                  </a:gs>
                  <a:gs pos="100000">
                    <a:schemeClr val="accent1">
                      <a:shade val="76000"/>
                      <a:shade val="94000"/>
                      <a:lumMod val="8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4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>
                <a:bevelT w="25400" h="25400"/>
              </a:sp3d>
            </c:spPr>
            <c:extLst>
              <c:ext xmlns:c16="http://schemas.microsoft.com/office/drawing/2014/chart" uri="{C3380CC4-5D6E-409C-BE32-E72D297353CC}">
                <c16:uniqueId val="{00000001-C384-40D4-98CC-019718B2DD00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1">
                      <a:tint val="77000"/>
                      <a:tint val="98000"/>
                      <a:hueMod val="94000"/>
                      <a:satMod val="130000"/>
                      <a:lumMod val="128000"/>
                    </a:schemeClr>
                  </a:gs>
                  <a:gs pos="100000">
                    <a:schemeClr val="accent1">
                      <a:tint val="77000"/>
                      <a:shade val="94000"/>
                      <a:lumMod val="8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46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 prstMaterial="plastic">
                <a:bevelT w="25400" h="25400"/>
              </a:sp3d>
            </c:spPr>
            <c:extLst>
              <c:ext xmlns:c16="http://schemas.microsoft.com/office/drawing/2014/chart" uri="{C3380CC4-5D6E-409C-BE32-E72D297353CC}">
                <c16:uniqueId val="{00000003-C384-40D4-98CC-019718B2DD0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Hoja1!$A$2:$A$3</c:f>
              <c:strCache>
                <c:ptCount val="2"/>
                <c:pt idx="0">
                  <c:v>SI</c:v>
                </c:pt>
                <c:pt idx="1">
                  <c:v>NO</c:v>
                </c:pt>
              </c:strCache>
            </c:strRef>
          </c:cat>
          <c:val>
            <c:numRef>
              <c:f>Hoja1!$B$2:$B$3</c:f>
              <c:numCache>
                <c:formatCode>General</c:formatCode>
                <c:ptCount val="2"/>
                <c:pt idx="0">
                  <c:v>10.3</c:v>
                </c:pt>
                <c:pt idx="1">
                  <c:v>100.5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Hoja1!$B$1</c15:sqref>
                        </c15:formulaRef>
                      </c:ext>
                    </c:extLst>
                    <c:strCache>
                      <c:ptCount val="1"/>
                      <c:pt idx="0">
                        <c:v>Serie 1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0-42DA-4D77-90CD-38E25F85412D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10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13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14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15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16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17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18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19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2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3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4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5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6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7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8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9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14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15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16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17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18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19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6/27/2019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4E56D7-667C-407E-80F4-E8F93531CE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752" y="457199"/>
            <a:ext cx="8001000" cy="2971801"/>
          </a:xfrm>
        </p:spPr>
        <p:txBody>
          <a:bodyPr>
            <a:normAutofit/>
          </a:bodyPr>
          <a:lstStyle/>
          <a:p>
            <a:r>
              <a:rPr lang="es-ES" sz="8000" dirty="0"/>
              <a:t>ENCUESTA</a:t>
            </a:r>
            <a:endParaRPr lang="es-CO" sz="8000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50F768E3-53BA-472F-A6DA-9E5A9AC7F5CF}"/>
              </a:ext>
            </a:extLst>
          </p:cNvPr>
          <p:cNvSpPr txBox="1">
            <a:spLocks/>
          </p:cNvSpPr>
          <p:nvPr/>
        </p:nvSpPr>
        <p:spPr>
          <a:xfrm>
            <a:off x="410770" y="3429000"/>
            <a:ext cx="5950273" cy="1806377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s-CO" sz="32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2DF2DCA-F190-4765-9F2D-8C2C332269AC}"/>
              </a:ext>
            </a:extLst>
          </p:cNvPr>
          <p:cNvSpPr txBox="1"/>
          <p:nvPr/>
        </p:nvSpPr>
        <p:spPr>
          <a:xfrm>
            <a:off x="422318" y="3750366"/>
            <a:ext cx="55394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Samuel Martínez</a:t>
            </a:r>
          </a:p>
          <a:p>
            <a:r>
              <a:rPr lang="es-ES" dirty="0"/>
              <a:t>Fabian López</a:t>
            </a:r>
          </a:p>
          <a:p>
            <a:r>
              <a:rPr lang="es-ES" dirty="0"/>
              <a:t>Ángel Pulido</a:t>
            </a:r>
          </a:p>
          <a:p>
            <a:r>
              <a:rPr lang="es-ES" dirty="0"/>
              <a:t>Luis Arteaga</a:t>
            </a:r>
          </a:p>
          <a:p>
            <a:endParaRPr lang="es-ES" dirty="0"/>
          </a:p>
          <a:p>
            <a:r>
              <a:rPr lang="es-ES" dirty="0"/>
              <a:t>1803184 G1 / Mauricio Estupiñán Fino</a:t>
            </a:r>
          </a:p>
          <a:p>
            <a:r>
              <a:rPr lang="es-ES" dirty="0"/>
              <a:t>SENA / ADSI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FBB0406-F836-49D5-B02A-BE9D66D35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2348" y="4068417"/>
            <a:ext cx="3243351" cy="2593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446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114621-17B5-4024-B932-2C43C62A4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286" y="0"/>
            <a:ext cx="10217427" cy="220556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 panose="02040502050405020303" pitchFamily="18" charset="0"/>
              </a:rPr>
              <a:t>9</a:t>
            </a:r>
          </a:p>
          <a:p>
            <a:pPr marL="0" indent="0" algn="ctr">
              <a:buNone/>
            </a:pPr>
            <a:r>
              <a:rPr lang="es-E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 panose="02040502050405020303" pitchFamily="18" charset="0"/>
              </a:rPr>
              <a:t>¿Está vinculado(a) a alguna institución donde este implementado este dispositivo?</a:t>
            </a:r>
          </a:p>
        </p:txBody>
      </p:sp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A30B9DE1-A01E-443C-9839-C96B510C0E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40220852"/>
              </p:ext>
            </p:extLst>
          </p:nvPr>
        </p:nvGraphicFramePr>
        <p:xfrm>
          <a:off x="2877930" y="2205567"/>
          <a:ext cx="6436139" cy="43890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21121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114621-17B5-4024-B932-2C43C62A4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285" y="263387"/>
            <a:ext cx="10217427" cy="2205567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s-E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 panose="02040502050405020303" pitchFamily="18" charset="0"/>
              </a:rPr>
              <a:t>10</a:t>
            </a:r>
          </a:p>
          <a:p>
            <a:pPr marL="0" indent="0" algn="ctr">
              <a:buNone/>
            </a:pPr>
            <a:r>
              <a:rPr lang="es-E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 panose="02040502050405020303" pitchFamily="18" charset="0"/>
              </a:rPr>
              <a:t>¿Cree usted conveniente implementar un sistema de base de datos en la institución donde trabaja, teniendo en cuenta que agiliza el método de registro y entrada en la institución?</a:t>
            </a:r>
          </a:p>
        </p:txBody>
      </p:sp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A30B9DE1-A01E-443C-9839-C96B510C0E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20394089"/>
              </p:ext>
            </p:extLst>
          </p:nvPr>
        </p:nvGraphicFramePr>
        <p:xfrm>
          <a:off x="2877928" y="2468954"/>
          <a:ext cx="6436139" cy="43890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00173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114621-17B5-4024-B932-2C43C62A4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283" y="0"/>
            <a:ext cx="10217427" cy="220556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 panose="02040502050405020303" pitchFamily="18" charset="0"/>
              </a:rPr>
              <a:t>11</a:t>
            </a:r>
          </a:p>
          <a:p>
            <a:pPr marL="0" indent="0" algn="ctr">
              <a:buNone/>
            </a:pPr>
            <a:r>
              <a:rPr lang="es-E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 panose="02040502050405020303" pitchFamily="18" charset="0"/>
              </a:rPr>
              <a:t>¿Quisiera tener una base de datos en donde se registre:</a:t>
            </a:r>
          </a:p>
        </p:txBody>
      </p:sp>
      <p:graphicFrame>
        <p:nvGraphicFramePr>
          <p:cNvPr id="9" name="Gráfico 8">
            <a:extLst>
              <a:ext uri="{FF2B5EF4-FFF2-40B4-BE49-F238E27FC236}">
                <a16:creationId xmlns:a16="http://schemas.microsoft.com/office/drawing/2014/main" id="{9AAA3DB0-20C3-43E6-978F-2FA1310F77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59491628"/>
              </p:ext>
            </p:extLst>
          </p:nvPr>
        </p:nvGraphicFramePr>
        <p:xfrm>
          <a:off x="1665358" y="2073045"/>
          <a:ext cx="8861283" cy="43997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040031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114621-17B5-4024-B932-2C43C62A4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285" y="263387"/>
            <a:ext cx="10217427" cy="2205567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s-E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 panose="02040502050405020303" pitchFamily="18" charset="0"/>
              </a:rPr>
              <a:t>12</a:t>
            </a:r>
          </a:p>
          <a:p>
            <a:pPr marL="0" indent="0" algn="ctr">
              <a:buNone/>
            </a:pPr>
            <a:r>
              <a:rPr lang="es-E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 panose="02040502050405020303" pitchFamily="18" charset="0"/>
              </a:rPr>
              <a:t>¿Desea tener un método de registro en la institución educativa a través de un equipo biométrico, de esta manera evitando registro en planilla?</a:t>
            </a:r>
          </a:p>
        </p:txBody>
      </p:sp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A30B9DE1-A01E-443C-9839-C96B510C0E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8046179"/>
              </p:ext>
            </p:extLst>
          </p:nvPr>
        </p:nvGraphicFramePr>
        <p:xfrm>
          <a:off x="2877928" y="2468954"/>
          <a:ext cx="6436139" cy="43890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602870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114621-17B5-4024-B932-2C43C62A4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285" y="263387"/>
            <a:ext cx="10217427" cy="2205567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s-E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 panose="02040502050405020303" pitchFamily="18" charset="0"/>
              </a:rPr>
              <a:t>13</a:t>
            </a:r>
          </a:p>
          <a:p>
            <a:pPr marL="0" indent="0" algn="ctr">
              <a:buNone/>
            </a:pPr>
            <a:r>
              <a:rPr lang="es-E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 panose="02040502050405020303" pitchFamily="18" charset="0"/>
              </a:rPr>
              <a:t>¿Desea virtualizar la metodología de registro de invitados, evitando así el papel y la pérdida de tiempo y agilizar la atención?</a:t>
            </a:r>
          </a:p>
        </p:txBody>
      </p:sp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A30B9DE1-A01E-443C-9839-C96B510C0E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92711110"/>
              </p:ext>
            </p:extLst>
          </p:nvPr>
        </p:nvGraphicFramePr>
        <p:xfrm>
          <a:off x="2877928" y="2468954"/>
          <a:ext cx="6436139" cy="43890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835493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114621-17B5-4024-B932-2C43C62A4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285" y="263387"/>
            <a:ext cx="10217427" cy="220556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 panose="02040502050405020303" pitchFamily="18" charset="0"/>
              </a:rPr>
              <a:t>14</a:t>
            </a:r>
          </a:p>
          <a:p>
            <a:pPr marL="0" indent="0" algn="ctr">
              <a:buNone/>
            </a:pPr>
            <a:r>
              <a:rPr lang="es-E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 panose="02040502050405020303" pitchFamily="18" charset="0"/>
              </a:rPr>
              <a:t>¿Le interesaría conocer acerca de tener facilitación por medio de un software y un hardware eficiente?</a:t>
            </a:r>
          </a:p>
        </p:txBody>
      </p:sp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A30B9DE1-A01E-443C-9839-C96B510C0E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9570123"/>
              </p:ext>
            </p:extLst>
          </p:nvPr>
        </p:nvGraphicFramePr>
        <p:xfrm>
          <a:off x="2877928" y="2468954"/>
          <a:ext cx="6436139" cy="43890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573335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114621-17B5-4024-B932-2C43C62A4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285" y="263387"/>
            <a:ext cx="10217427" cy="2205567"/>
          </a:xfrm>
        </p:spPr>
        <p:txBody>
          <a:bodyPr>
            <a:normAutofit fontScale="55000" lnSpcReduction="20000"/>
          </a:bodyPr>
          <a:lstStyle/>
          <a:p>
            <a:pPr marL="0" indent="0" algn="ctr">
              <a:buNone/>
            </a:pPr>
            <a:r>
              <a:rPr lang="es-E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 panose="02040502050405020303" pitchFamily="18" charset="0"/>
              </a:rPr>
              <a:t>15</a:t>
            </a:r>
          </a:p>
          <a:p>
            <a:pPr marL="0" indent="0" algn="ctr">
              <a:buNone/>
            </a:pPr>
            <a:r>
              <a:rPr lang="es-E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 panose="02040502050405020303" pitchFamily="18" charset="0"/>
              </a:rPr>
              <a:t>La seguridad en la institución es importante y fundamental para tanto el personal como</a:t>
            </a:r>
          </a:p>
          <a:p>
            <a:pPr marL="0" indent="0" algn="ctr">
              <a:buNone/>
            </a:pPr>
            <a:r>
              <a:rPr lang="es-E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 panose="02040502050405020303" pitchFamily="18" charset="0"/>
              </a:rPr>
              <a:t>los estudiantes, padres de familia e invitados, a través de esta implementación tecnológica</a:t>
            </a:r>
          </a:p>
          <a:p>
            <a:pPr marL="0" indent="0" algn="ctr">
              <a:buNone/>
            </a:pPr>
            <a:r>
              <a:rPr lang="es-E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 panose="02040502050405020303" pitchFamily="18" charset="0"/>
              </a:rPr>
              <a:t>de software, ¿le gustaría tener un control más avanzado, teniendo en cuenta que todo</a:t>
            </a:r>
          </a:p>
          <a:p>
            <a:pPr marL="0" indent="0" algn="ctr">
              <a:buNone/>
            </a:pPr>
            <a:r>
              <a:rPr lang="es-E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 panose="02040502050405020303" pitchFamily="18" charset="0"/>
              </a:rPr>
              <a:t>dato personal de personal administrativo, docente e invitado quedaría almacenado en la</a:t>
            </a:r>
          </a:p>
          <a:p>
            <a:pPr marL="0" indent="0" algn="ctr">
              <a:buNone/>
            </a:pPr>
            <a:r>
              <a:rPr lang="es-E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 panose="02040502050405020303" pitchFamily="18" charset="0"/>
              </a:rPr>
              <a:t>nube?</a:t>
            </a:r>
          </a:p>
        </p:txBody>
      </p:sp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A30B9DE1-A01E-443C-9839-C96B510C0E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68513843"/>
              </p:ext>
            </p:extLst>
          </p:nvPr>
        </p:nvGraphicFramePr>
        <p:xfrm>
          <a:off x="2877928" y="2468954"/>
          <a:ext cx="6436139" cy="43890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17964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114621-17B5-4024-B932-2C43C62A4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285" y="263387"/>
            <a:ext cx="10217427" cy="220556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 panose="02040502050405020303" pitchFamily="18" charset="0"/>
              </a:rPr>
              <a:t>16</a:t>
            </a:r>
          </a:p>
          <a:p>
            <a:pPr marL="0" indent="0" algn="ctr">
              <a:buNone/>
            </a:pPr>
            <a:r>
              <a:rPr lang="es-E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 panose="02040502050405020303" pitchFamily="18" charset="0"/>
              </a:rPr>
              <a:t>¿Le interesaría que un administrador tenga un control de sus datos personales en la nube?</a:t>
            </a:r>
          </a:p>
        </p:txBody>
      </p:sp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A30B9DE1-A01E-443C-9839-C96B510C0E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67204626"/>
              </p:ext>
            </p:extLst>
          </p:nvPr>
        </p:nvGraphicFramePr>
        <p:xfrm>
          <a:off x="2877928" y="2468954"/>
          <a:ext cx="6436139" cy="43890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58204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114621-17B5-4024-B932-2C43C62A4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285" y="263387"/>
            <a:ext cx="10217427" cy="220556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 panose="02040502050405020303" pitchFamily="18" charset="0"/>
              </a:rPr>
              <a:t>17</a:t>
            </a:r>
          </a:p>
          <a:p>
            <a:pPr marL="0" indent="0" algn="ctr">
              <a:buNone/>
            </a:pPr>
            <a:r>
              <a:rPr lang="es-E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 panose="02040502050405020303" pitchFamily="18" charset="0"/>
              </a:rPr>
              <a:t>¿Es de su preferencia el sistema global? </a:t>
            </a:r>
          </a:p>
          <a:p>
            <a:pPr marL="0" indent="0" algn="ctr">
              <a:buNone/>
            </a:pPr>
            <a:r>
              <a:rPr lang="es-E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 panose="02040502050405020303" pitchFamily="18" charset="0"/>
              </a:rPr>
              <a:t>(por medio de internet)</a:t>
            </a:r>
          </a:p>
        </p:txBody>
      </p:sp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A30B9DE1-A01E-443C-9839-C96B510C0E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50846330"/>
              </p:ext>
            </p:extLst>
          </p:nvPr>
        </p:nvGraphicFramePr>
        <p:xfrm>
          <a:off x="2877928" y="2468954"/>
          <a:ext cx="6436139" cy="43890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538755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114621-17B5-4024-B932-2C43C62A4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285" y="263387"/>
            <a:ext cx="10217427" cy="220556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 panose="02040502050405020303" pitchFamily="18" charset="0"/>
              </a:rPr>
              <a:t>18</a:t>
            </a:r>
          </a:p>
          <a:p>
            <a:pPr marL="0" indent="0" algn="ctr">
              <a:buNone/>
            </a:pPr>
            <a:r>
              <a:rPr lang="es-E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 panose="02040502050405020303" pitchFamily="18" charset="0"/>
              </a:rPr>
              <a:t>¿Es de su preferencia el sistema local?</a:t>
            </a:r>
          </a:p>
          <a:p>
            <a:pPr marL="0" indent="0" algn="ctr">
              <a:buNone/>
            </a:pPr>
            <a:r>
              <a:rPr lang="es-E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 panose="02040502050405020303" pitchFamily="18" charset="0"/>
              </a:rPr>
              <a:t>(sin necesidad de acceso a internet)</a:t>
            </a:r>
          </a:p>
        </p:txBody>
      </p:sp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A30B9DE1-A01E-443C-9839-C96B510C0E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42218882"/>
              </p:ext>
            </p:extLst>
          </p:nvPr>
        </p:nvGraphicFramePr>
        <p:xfrm>
          <a:off x="2877928" y="2468954"/>
          <a:ext cx="6436139" cy="43890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66707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114621-17B5-4024-B932-2C43C62A4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0016" y="0"/>
            <a:ext cx="8931966" cy="220556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 panose="02040502050405020303" pitchFamily="18" charset="0"/>
              </a:rPr>
              <a:t>1</a:t>
            </a:r>
          </a:p>
          <a:p>
            <a:pPr marL="0" indent="0" algn="ctr">
              <a:buNone/>
            </a:pPr>
            <a:r>
              <a:rPr lang="es-E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 panose="02040502050405020303" pitchFamily="18" charset="0"/>
              </a:rPr>
              <a:t>¿frecuenta mucho con equipos de computación?</a:t>
            </a:r>
            <a:endParaRPr lang="es-CO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Georgia" panose="02040502050405020303" pitchFamily="18" charset="0"/>
            </a:endParaRPr>
          </a:p>
        </p:txBody>
      </p:sp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A30B9DE1-A01E-443C-9839-C96B510C0E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65547696"/>
              </p:ext>
            </p:extLst>
          </p:nvPr>
        </p:nvGraphicFramePr>
        <p:xfrm>
          <a:off x="2877930" y="2205567"/>
          <a:ext cx="6436139" cy="43890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20066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114621-17B5-4024-B932-2C43C62A4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285" y="263387"/>
            <a:ext cx="10217427" cy="220556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 panose="02040502050405020303" pitchFamily="18" charset="0"/>
              </a:rPr>
              <a:t>19</a:t>
            </a:r>
          </a:p>
          <a:p>
            <a:pPr marL="0" indent="0" algn="ctr">
              <a:buNone/>
            </a:pPr>
            <a:r>
              <a:rPr lang="es-E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 panose="02040502050405020303" pitchFamily="18" charset="0"/>
              </a:rPr>
              <a:t>¿Le interesa la nueva metodología que se desea implementar en la institución donde trabaja?</a:t>
            </a:r>
          </a:p>
        </p:txBody>
      </p:sp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A30B9DE1-A01E-443C-9839-C96B510C0E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30931870"/>
              </p:ext>
            </p:extLst>
          </p:nvPr>
        </p:nvGraphicFramePr>
        <p:xfrm>
          <a:off x="2877928" y="2468954"/>
          <a:ext cx="6436139" cy="43890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61606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114621-17B5-4024-B932-2C43C62A4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8469" y="0"/>
            <a:ext cx="9515060" cy="220556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 panose="02040502050405020303" pitchFamily="18" charset="0"/>
              </a:rPr>
              <a:t>2</a:t>
            </a:r>
          </a:p>
          <a:p>
            <a:pPr marL="0" indent="0" algn="ctr">
              <a:buNone/>
            </a:pPr>
            <a:r>
              <a:rPr lang="es-E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 panose="02040502050405020303" pitchFamily="18" charset="0"/>
              </a:rPr>
              <a:t>¿Tiene conocimiento y dominio de la computación?</a:t>
            </a:r>
            <a:endParaRPr lang="es-CO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Georgia" panose="02040502050405020303" pitchFamily="18" charset="0"/>
            </a:endParaRPr>
          </a:p>
        </p:txBody>
      </p:sp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A30B9DE1-A01E-443C-9839-C96B510C0E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32209189"/>
              </p:ext>
            </p:extLst>
          </p:nvPr>
        </p:nvGraphicFramePr>
        <p:xfrm>
          <a:off x="2877930" y="2205567"/>
          <a:ext cx="6436139" cy="43890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51032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114621-17B5-4024-B932-2C43C62A4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8469" y="0"/>
            <a:ext cx="9515060" cy="220556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 panose="02040502050405020303" pitchFamily="18" charset="0"/>
              </a:rPr>
              <a:t>3</a:t>
            </a:r>
          </a:p>
          <a:p>
            <a:pPr marL="0" indent="0" algn="ctr">
              <a:buNone/>
            </a:pPr>
            <a:r>
              <a:rPr lang="es-E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 panose="02040502050405020303" pitchFamily="18" charset="0"/>
              </a:rPr>
              <a:t>¿Está de acuerdo con la implementación de software en la metodología de trabajo?</a:t>
            </a:r>
            <a:endParaRPr lang="es-CO" sz="3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Georgia" panose="02040502050405020303" pitchFamily="18" charset="0"/>
            </a:endParaRPr>
          </a:p>
        </p:txBody>
      </p:sp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A30B9DE1-A01E-443C-9839-C96B510C0E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71474646"/>
              </p:ext>
            </p:extLst>
          </p:nvPr>
        </p:nvGraphicFramePr>
        <p:xfrm>
          <a:off x="2877930" y="2205567"/>
          <a:ext cx="6436139" cy="43890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17884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114621-17B5-4024-B932-2C43C62A4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286" y="0"/>
            <a:ext cx="10217427" cy="220556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 panose="02040502050405020303" pitchFamily="18" charset="0"/>
              </a:rPr>
              <a:t>4</a:t>
            </a:r>
          </a:p>
          <a:p>
            <a:pPr marL="0" indent="0" algn="ctr">
              <a:buNone/>
            </a:pPr>
            <a:r>
              <a:rPr lang="es-E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 panose="02040502050405020303" pitchFamily="18" charset="0"/>
              </a:rPr>
              <a:t>¿Estaría de acuerdo en reemplazar el registro por medio de planilla e implementarlo a una base de datos?</a:t>
            </a:r>
          </a:p>
        </p:txBody>
      </p:sp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A30B9DE1-A01E-443C-9839-C96B510C0E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196150"/>
              </p:ext>
            </p:extLst>
          </p:nvPr>
        </p:nvGraphicFramePr>
        <p:xfrm>
          <a:off x="2877930" y="2205567"/>
          <a:ext cx="6436139" cy="43890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72341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114621-17B5-4024-B932-2C43C62A4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286" y="0"/>
            <a:ext cx="10217427" cy="220556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 panose="02040502050405020303" pitchFamily="18" charset="0"/>
              </a:rPr>
              <a:t>5</a:t>
            </a:r>
          </a:p>
          <a:p>
            <a:pPr marL="0" indent="0" algn="ctr">
              <a:buNone/>
            </a:pPr>
            <a:r>
              <a:rPr lang="es-E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 panose="02040502050405020303" pitchFamily="18" charset="0"/>
              </a:rPr>
              <a:t>¿Quisiera un control más eficiente en el registro de la institución?</a:t>
            </a:r>
          </a:p>
        </p:txBody>
      </p:sp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A30B9DE1-A01E-443C-9839-C96B510C0E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48559304"/>
              </p:ext>
            </p:extLst>
          </p:nvPr>
        </p:nvGraphicFramePr>
        <p:xfrm>
          <a:off x="2877930" y="2205567"/>
          <a:ext cx="6436139" cy="43890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12187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114621-17B5-4024-B932-2C43C62A4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286" y="0"/>
            <a:ext cx="10217427" cy="220556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 panose="02040502050405020303" pitchFamily="18" charset="0"/>
              </a:rPr>
              <a:t>6</a:t>
            </a:r>
          </a:p>
          <a:p>
            <a:pPr marL="0" indent="0" algn="ctr">
              <a:buNone/>
            </a:pPr>
            <a:r>
              <a:rPr lang="es-E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 panose="02040502050405020303" pitchFamily="18" charset="0"/>
              </a:rPr>
              <a:t>¿Conoce instituciones educativas en donde tengan un control de acceso?</a:t>
            </a:r>
          </a:p>
        </p:txBody>
      </p:sp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A30B9DE1-A01E-443C-9839-C96B510C0E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97474243"/>
              </p:ext>
            </p:extLst>
          </p:nvPr>
        </p:nvGraphicFramePr>
        <p:xfrm>
          <a:off x="2877930" y="2205567"/>
          <a:ext cx="6436139" cy="43890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10674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114621-17B5-4024-B932-2C43C62A4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286" y="0"/>
            <a:ext cx="10217427" cy="220556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 panose="02040502050405020303" pitchFamily="18" charset="0"/>
              </a:rPr>
              <a:t>7</a:t>
            </a:r>
          </a:p>
          <a:p>
            <a:pPr marL="0" indent="0" algn="ctr">
              <a:buNone/>
            </a:pPr>
            <a:r>
              <a:rPr lang="es-E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 panose="02040502050405020303" pitchFamily="18" charset="0"/>
              </a:rPr>
              <a:t>¿Conoce acerca de equipo biométrico? (reconocimiento por medio de huella)</a:t>
            </a:r>
          </a:p>
        </p:txBody>
      </p:sp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A30B9DE1-A01E-443C-9839-C96B510C0E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79271121"/>
              </p:ext>
            </p:extLst>
          </p:nvPr>
        </p:nvGraphicFramePr>
        <p:xfrm>
          <a:off x="2877930" y="2205567"/>
          <a:ext cx="6436139" cy="43890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9160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114621-17B5-4024-B932-2C43C62A4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286" y="0"/>
            <a:ext cx="10217427" cy="220556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 panose="02040502050405020303" pitchFamily="18" charset="0"/>
              </a:rPr>
              <a:t>8</a:t>
            </a:r>
          </a:p>
          <a:p>
            <a:pPr marL="0" indent="0" algn="ctr">
              <a:buNone/>
            </a:pPr>
            <a:r>
              <a:rPr lang="es-E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Georgia" panose="02040502050405020303" pitchFamily="18" charset="0"/>
              </a:rPr>
              <a:t>¿Conoce de instituciones donde trabajen con este tipo de equipos?</a:t>
            </a:r>
          </a:p>
        </p:txBody>
      </p:sp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A30B9DE1-A01E-443C-9839-C96B510C0E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32417752"/>
              </p:ext>
            </p:extLst>
          </p:nvPr>
        </p:nvGraphicFramePr>
        <p:xfrm>
          <a:off x="2877930" y="2205567"/>
          <a:ext cx="6436139" cy="43890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6086588"/>
      </p:ext>
    </p:extLst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97</TotalTime>
  <Words>393</Words>
  <Application>Microsoft Office PowerPoint</Application>
  <PresentationFormat>Panorámica</PresentationFormat>
  <Paragraphs>52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4" baseType="lpstr">
      <vt:lpstr>Century Gothic</vt:lpstr>
      <vt:lpstr>Georgia</vt:lpstr>
      <vt:lpstr>Wingdings 3</vt:lpstr>
      <vt:lpstr>Sector</vt:lpstr>
      <vt:lpstr>ENCUESTA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ENCUESTA</dc:title>
  <dc:creator>APRENDIZ</dc:creator>
  <cp:lastModifiedBy>ARIOCH</cp:lastModifiedBy>
  <cp:revision>15</cp:revision>
  <dcterms:created xsi:type="dcterms:W3CDTF">2019-03-30T20:32:36Z</dcterms:created>
  <dcterms:modified xsi:type="dcterms:W3CDTF">2019-06-27T16:58:11Z</dcterms:modified>
</cp:coreProperties>
</file>