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700" r:id="rId2"/>
    <p:sldId id="277" r:id="rId3"/>
    <p:sldId id="725" r:id="rId4"/>
    <p:sldId id="741" r:id="rId5"/>
    <p:sldId id="748" r:id="rId6"/>
    <p:sldId id="757" r:id="rId7"/>
    <p:sldId id="744" r:id="rId8"/>
    <p:sldId id="745" r:id="rId9"/>
    <p:sldId id="746" r:id="rId10"/>
    <p:sldId id="747" r:id="rId11"/>
    <p:sldId id="740" r:id="rId12"/>
    <p:sldId id="743" r:id="rId13"/>
    <p:sldId id="749" r:id="rId14"/>
    <p:sldId id="750" r:id="rId15"/>
    <p:sldId id="736" r:id="rId16"/>
    <p:sldId id="738" r:id="rId17"/>
    <p:sldId id="739" r:id="rId18"/>
    <p:sldId id="756" r:id="rId19"/>
    <p:sldId id="759" r:id="rId20"/>
    <p:sldId id="758" r:id="rId21"/>
    <p:sldId id="760" r:id="rId22"/>
    <p:sldId id="761" r:id="rId23"/>
    <p:sldId id="762" r:id="rId24"/>
    <p:sldId id="763" r:id="rId25"/>
    <p:sldId id="764" r:id="rId26"/>
    <p:sldId id="765" r:id="rId27"/>
    <p:sldId id="766" r:id="rId28"/>
    <p:sldId id="767" r:id="rId29"/>
    <p:sldId id="768" r:id="rId30"/>
    <p:sldId id="769" r:id="rId31"/>
    <p:sldId id="751" r:id="rId32"/>
    <p:sldId id="752" r:id="rId33"/>
    <p:sldId id="753" r:id="rId34"/>
    <p:sldId id="754" r:id="rId35"/>
    <p:sldId id="755" r:id="rId36"/>
  </p:sldIdLst>
  <p:sldSz cx="12192000" cy="6858000"/>
  <p:notesSz cx="10234613" cy="70993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p:cViewPr varScale="1">
        <p:scale>
          <a:sx n="61" d="100"/>
          <a:sy n="61" d="100"/>
        </p:scale>
        <p:origin x="72"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C0ABBD24-5418-4C33-AB00-E5AD0CBFEC0B}" type="datetimeFigureOut">
              <a:rPr lang="es-ES" smtClean="0"/>
              <a:t>08/01/2022</a:t>
            </a:fld>
            <a:endParaRPr lang="es-ES"/>
          </a:p>
        </p:txBody>
      </p:sp>
      <p:sp>
        <p:nvSpPr>
          <p:cNvPr id="4" name="Marcador de imagen de diapositiva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23938" y="3416300"/>
            <a:ext cx="8186737" cy="279558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6743700"/>
            <a:ext cx="4435475" cy="3556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797550" y="6743700"/>
            <a:ext cx="4435475" cy="355600"/>
          </a:xfrm>
          <a:prstGeom prst="rect">
            <a:avLst/>
          </a:prstGeom>
        </p:spPr>
        <p:txBody>
          <a:bodyPr vert="horz" lIns="91440" tIns="45720" rIns="91440" bIns="45720" rtlCol="0" anchor="b"/>
          <a:lstStyle>
            <a:lvl1pPr algn="r">
              <a:defRPr sz="1200"/>
            </a:lvl1pPr>
          </a:lstStyle>
          <a:p>
            <a:fld id="{E815AD74-C417-428A-8CD0-89477447DB63}" type="slidenum">
              <a:rPr lang="es-ES" smtClean="0"/>
              <a:t>‹Nº›</a:t>
            </a:fld>
            <a:endParaRPr lang="es-ES"/>
          </a:p>
        </p:txBody>
      </p:sp>
    </p:spTree>
    <p:extLst>
      <p:ext uri="{BB962C8B-B14F-4D97-AF65-F5344CB8AC3E}">
        <p14:creationId xmlns:p14="http://schemas.microsoft.com/office/powerpoint/2010/main" val="177797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51707"/>
            <a:ext cx="12218924" cy="697230"/>
          </a:xfrm>
        </p:spPr>
        <p:txBody>
          <a:bodyPr lIns="0" tIns="0" rIns="0" bIns="0"/>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p:txBody>
          <a:bodyPr lIns="0" tIns="0" rIns="0" bIns="0"/>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C63ACCAC-8F93-4A33-9FB4-CDAA6AE3BDD0}" type="datetimeFigureOut">
              <a:rPr lang="es-ES" smtClean="0"/>
              <a:t>08/01/2022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441E1C-8270-489B-8A79-632987D1C15E}" type="slidenum">
              <a:rPr lang="es-ES" smtClean="0"/>
              <a:t>‹Nº›</a:t>
            </a:fld>
            <a:endParaRPr lang="es-ES"/>
          </a:p>
        </p:txBody>
      </p:sp>
      <p:cxnSp>
        <p:nvCxnSpPr>
          <p:cNvPr id="10" name="Conector recto 9"/>
          <p:cNvCxnSpPr/>
          <p:nvPr userDrawn="1"/>
        </p:nvCxnSpPr>
        <p:spPr>
          <a:xfrm>
            <a:off x="0" y="919157"/>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704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a:xfrm>
            <a:off x="1726691" y="1905851"/>
            <a:ext cx="8738616" cy="212344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1/8/2022</a:t>
            </a:fld>
            <a:endParaRPr lang="en-US"/>
          </a:p>
        </p:txBody>
      </p:sp>
      <p:sp>
        <p:nvSpPr>
          <p:cNvPr id="6" name="Holder 6"/>
          <p:cNvSpPr>
            <a:spLocks noGrp="1"/>
          </p:cNvSpPr>
          <p:nvPr>
            <p:ph type="sldNum" sz="quarter" idx="7"/>
          </p:nvPr>
        </p:nvSpPr>
        <p:spPr>
          <a:xfrm>
            <a:off x="11171428" y="6467043"/>
            <a:ext cx="20955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cxnSp>
        <p:nvCxnSpPr>
          <p:cNvPr id="7" name="Conector recto 6"/>
          <p:cNvCxnSpPr/>
          <p:nvPr userDrawn="1"/>
        </p:nvCxnSpPr>
        <p:spPr>
          <a:xfrm>
            <a:off x="-13462" y="990600"/>
            <a:ext cx="122189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IT-Academy-BCN/springBootInitialDem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eduardlara/springBootInitialDemo"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eduardlara/springBootInitialDemo"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itkraken.com/git-client/try-fre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ubTitle" idx="4"/>
          </p:nvPr>
        </p:nvSpPr>
        <p:spPr>
          <a:xfrm>
            <a:off x="1828800" y="2514600"/>
            <a:ext cx="8534400" cy="1714500"/>
          </a:xfrm>
          <a:prstGeom prst="rect">
            <a:avLst/>
          </a:prstGeom>
        </p:spPr>
        <p:txBody>
          <a:bodyPr vert="horz" wrap="square" lIns="0" tIns="12700" rIns="0" bIns="0" rtlCol="0">
            <a:spAutoFit/>
          </a:bodyPr>
          <a:lstStyle/>
          <a:p>
            <a:pPr algn="ctr">
              <a:lnSpc>
                <a:spcPts val="5080"/>
              </a:lnSpc>
            </a:pPr>
            <a:r>
              <a:rPr lang="es-ES" sz="4000" spc="25" dirty="0" smtClean="0"/>
              <a:t>GITKRAKEN</a:t>
            </a:r>
            <a:endParaRPr lang="es-ES" sz="4000" spc="25" dirty="0"/>
          </a:p>
        </p:txBody>
      </p:sp>
      <p:sp>
        <p:nvSpPr>
          <p:cNvPr id="4" name="CuadroTexto 3"/>
          <p:cNvSpPr txBox="1"/>
          <p:nvPr/>
        </p:nvSpPr>
        <p:spPr>
          <a:xfrm>
            <a:off x="7543800" y="5410200"/>
            <a:ext cx="2018245" cy="461665"/>
          </a:xfrm>
          <a:prstGeom prst="rect">
            <a:avLst/>
          </a:prstGeom>
          <a:noFill/>
        </p:spPr>
        <p:txBody>
          <a:bodyPr wrap="none" rtlCol="0">
            <a:spAutoFit/>
          </a:bodyPr>
          <a:lstStyle/>
          <a:p>
            <a:r>
              <a:rPr lang="es-ES" sz="2400" b="1" dirty="0" smtClean="0"/>
              <a:t>EDUARD LARA</a:t>
            </a:r>
            <a:endParaRPr lang="es-ES" sz="2400" b="1" dirty="0"/>
          </a:p>
        </p:txBody>
      </p:sp>
    </p:spTree>
    <p:extLst>
      <p:ext uri="{BB962C8B-B14F-4D97-AF65-F5344CB8AC3E}">
        <p14:creationId xmlns:p14="http://schemas.microsoft.com/office/powerpoint/2010/main" val="3872048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Elegimos si queremos iniciar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en modo Grafico o Terminal. Elegimos el modo grafico de los repositorios.</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INSTALACION GITKRAKEN</a:t>
            </a:r>
            <a:endParaRPr lang="es-ES" sz="4400" dirty="0"/>
          </a:p>
        </p:txBody>
      </p:sp>
      <p:pic>
        <p:nvPicPr>
          <p:cNvPr id="4" name="Imagen 3"/>
          <p:cNvPicPr>
            <a:picLocks noChangeAspect="1"/>
          </p:cNvPicPr>
          <p:nvPr/>
        </p:nvPicPr>
        <p:blipFill>
          <a:blip r:embed="rId2"/>
          <a:stretch>
            <a:fillRect/>
          </a:stretch>
        </p:blipFill>
        <p:spPr>
          <a:xfrm>
            <a:off x="152400" y="2057400"/>
            <a:ext cx="4800600" cy="3894049"/>
          </a:xfrm>
          <a:prstGeom prst="rect">
            <a:avLst/>
          </a:prstGeom>
        </p:spPr>
      </p:pic>
      <p:pic>
        <p:nvPicPr>
          <p:cNvPr id="5" name="Imagen 4"/>
          <p:cNvPicPr>
            <a:picLocks noChangeAspect="1"/>
          </p:cNvPicPr>
          <p:nvPr/>
        </p:nvPicPr>
        <p:blipFill>
          <a:blip r:embed="rId3"/>
          <a:stretch>
            <a:fillRect/>
          </a:stretch>
        </p:blipFill>
        <p:spPr>
          <a:xfrm>
            <a:off x="4966767" y="2667000"/>
            <a:ext cx="7144271" cy="3926836"/>
          </a:xfrm>
          <a:prstGeom prst="rect">
            <a:avLst/>
          </a:prstGeom>
        </p:spPr>
      </p:pic>
    </p:spTree>
    <p:extLst>
      <p:ext uri="{BB962C8B-B14F-4D97-AF65-F5344CB8AC3E}">
        <p14:creationId xmlns:p14="http://schemas.microsoft.com/office/powerpoint/2010/main" val="998564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468100" cy="1119634"/>
          </a:xfrm>
          <a:prstGeom prst="rect">
            <a:avLst/>
          </a:prstGeom>
        </p:spPr>
        <p:txBody>
          <a:bodyPr vert="horz" wrap="square" lIns="0" tIns="11526" rIns="0" bIns="0" rtlCol="0">
            <a:spAutoFit/>
          </a:bodyPr>
          <a:lstStyle/>
          <a:p>
            <a:pPr fontAlgn="base"/>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1)</a:t>
            </a:r>
            <a:r>
              <a:rPr lang="es-ES" sz="2400" dirty="0" smtClean="0">
                <a:latin typeface="Arial" panose="020B0604020202020204" pitchFamily="34" charset="0"/>
                <a:cs typeface="Arial" panose="020B0604020202020204" pitchFamily="34" charset="0"/>
              </a:rPr>
              <a:t> Haremos un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(copia a nuestro repositorio) del siguiente repositorio: </a:t>
            </a:r>
            <a:r>
              <a:rPr lang="es-ES" sz="2400" dirty="0" smtClean="0">
                <a:latin typeface="Arial" panose="020B0604020202020204" pitchFamily="34" charset="0"/>
                <a:cs typeface="Arial" panose="020B0604020202020204" pitchFamily="34" charset="0"/>
                <a:hlinkClick r:id="rId2"/>
              </a:rPr>
              <a:t>https</a:t>
            </a:r>
            <a:r>
              <a:rPr lang="es-ES" sz="2400" dirty="0">
                <a:latin typeface="Arial" panose="020B0604020202020204" pitchFamily="34" charset="0"/>
                <a:cs typeface="Arial" panose="020B0604020202020204" pitchFamily="34" charset="0"/>
                <a:hlinkClick r:id="rId2"/>
              </a:rPr>
              <a:t>://</a:t>
            </a:r>
            <a:r>
              <a:rPr lang="es-ES" sz="2400" dirty="0" smtClean="0">
                <a:latin typeface="Arial" panose="020B0604020202020204" pitchFamily="34" charset="0"/>
                <a:cs typeface="Arial" panose="020B0604020202020204" pitchFamily="34" charset="0"/>
                <a:hlinkClick r:id="rId2"/>
              </a:rPr>
              <a:t>github.com/IT-Academy-BCN/springBootInitialDemo</a:t>
            </a:r>
            <a:endParaRPr lang="es-ES" sz="2400" dirty="0">
              <a:latin typeface="Arial" panose="020B0604020202020204" pitchFamily="34" charset="0"/>
              <a:cs typeface="Arial" panose="020B0604020202020204" pitchFamily="34" charset="0"/>
            </a:endParaRPr>
          </a:p>
          <a:p>
            <a:pPr fontAlgn="base"/>
            <a:r>
              <a:rPr lang="es-ES" sz="2400" dirty="0" smtClean="0">
                <a:latin typeface="Arial" panose="020B0604020202020204" pitchFamily="34" charset="0"/>
                <a:cs typeface="Arial" panose="020B0604020202020204" pitchFamily="34" charset="0"/>
              </a:rPr>
              <a:t>Accedemos a nuestro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y </a:t>
            </a:r>
            <a:r>
              <a:rPr lang="es-ES" sz="2400" dirty="0" smtClean="0">
                <a:latin typeface="Arial" panose="020B0604020202020204" pitchFamily="34" charset="0"/>
                <a:cs typeface="Arial" panose="020B0604020202020204" pitchFamily="34" charset="0"/>
              </a:rPr>
              <a:t>abrimos </a:t>
            </a:r>
            <a:r>
              <a:rPr lang="es-ES" sz="2400" dirty="0">
                <a:latin typeface="Arial" panose="020B0604020202020204" pitchFamily="34" charset="0"/>
                <a:cs typeface="Arial" panose="020B0604020202020204" pitchFamily="34" charset="0"/>
              </a:rPr>
              <a:t>la URL del repositorio </a:t>
            </a:r>
            <a:r>
              <a:rPr lang="es-ES" sz="2400" dirty="0" smtClean="0">
                <a:latin typeface="Arial" panose="020B0604020202020204" pitchFamily="34" charset="0"/>
                <a:cs typeface="Arial" panose="020B0604020202020204" pitchFamily="34" charset="0"/>
              </a:rPr>
              <a:t>original:</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FORK DE UN REPOSITORIO GITHUB</a:t>
            </a:r>
            <a:endParaRPr lang="es-ES" sz="4400" dirty="0"/>
          </a:p>
        </p:txBody>
      </p:sp>
      <p:pic>
        <p:nvPicPr>
          <p:cNvPr id="3" name="Imagen 2"/>
          <p:cNvPicPr>
            <a:picLocks noChangeAspect="1"/>
          </p:cNvPicPr>
          <p:nvPr/>
        </p:nvPicPr>
        <p:blipFill>
          <a:blip r:embed="rId3"/>
          <a:stretch>
            <a:fillRect/>
          </a:stretch>
        </p:blipFill>
        <p:spPr>
          <a:xfrm>
            <a:off x="1752600" y="2514600"/>
            <a:ext cx="8127124" cy="3912563"/>
          </a:xfrm>
          <a:prstGeom prst="rect">
            <a:avLst/>
          </a:prstGeom>
          <a:ln>
            <a:solidFill>
              <a:schemeClr val="tx1"/>
            </a:solidFill>
          </a:ln>
        </p:spPr>
      </p:pic>
    </p:spTree>
    <p:extLst>
      <p:ext uri="{BB962C8B-B14F-4D97-AF65-F5344CB8AC3E}">
        <p14:creationId xmlns:p14="http://schemas.microsoft.com/office/powerpoint/2010/main" val="381444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fontAlgn="base"/>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2)</a:t>
            </a:r>
            <a:r>
              <a:rPr lang="es-ES" sz="2400" dirty="0" smtClean="0">
                <a:latin typeface="Arial" panose="020B0604020202020204" pitchFamily="34" charset="0"/>
                <a:cs typeface="Arial" panose="020B0604020202020204" pitchFamily="34" charset="0"/>
              </a:rPr>
              <a:t>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y se inicia el proceso de </a:t>
            </a:r>
            <a:r>
              <a:rPr lang="es-ES" sz="2400" dirty="0" err="1" smtClean="0">
                <a:latin typeface="Arial" panose="020B0604020202020204" pitchFamily="34" charset="0"/>
                <a:cs typeface="Arial" panose="020B0604020202020204" pitchFamily="34" charset="0"/>
              </a:rPr>
              <a:t>forking</a:t>
            </a:r>
            <a:r>
              <a:rPr lang="es-ES" sz="2400" dirty="0" smtClean="0">
                <a:latin typeface="Arial" panose="020B0604020202020204" pitchFamily="34" charset="0"/>
                <a:cs typeface="Arial" panose="020B0604020202020204" pitchFamily="34" charset="0"/>
              </a:rPr>
              <a:t> (copia) del proyecto colaborativo a un repositorio nuestro: </a:t>
            </a:r>
          </a:p>
          <a:p>
            <a:pPr fontAlgn="base"/>
            <a:r>
              <a:rPr lang="es-ES" sz="2400" dirty="0">
                <a:latin typeface="Arial" panose="020B0604020202020204" pitchFamily="34" charset="0"/>
                <a:cs typeface="Arial" panose="020B0604020202020204" pitchFamily="34" charset="0"/>
                <a:hlinkClick r:id="rId2"/>
              </a:rPr>
              <a:t>https://github.com/eduardlara/springBootInitialDemo</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smtClean="0"/>
              <a:t>3. FORK DE UN REPOSITORIO GITHUB</a:t>
            </a:r>
            <a:endParaRPr lang="es-ES" sz="4400" dirty="0"/>
          </a:p>
        </p:txBody>
      </p:sp>
      <p:pic>
        <p:nvPicPr>
          <p:cNvPr id="2" name="Imagen 1"/>
          <p:cNvPicPr>
            <a:picLocks noChangeAspect="1"/>
          </p:cNvPicPr>
          <p:nvPr/>
        </p:nvPicPr>
        <p:blipFill>
          <a:blip r:embed="rId3"/>
          <a:stretch>
            <a:fillRect/>
          </a:stretch>
        </p:blipFill>
        <p:spPr>
          <a:xfrm>
            <a:off x="76200" y="2286000"/>
            <a:ext cx="6096001" cy="3657601"/>
          </a:xfrm>
          <a:prstGeom prst="rect">
            <a:avLst/>
          </a:prstGeom>
          <a:ln>
            <a:solidFill>
              <a:schemeClr val="tx1"/>
            </a:solidFill>
          </a:ln>
        </p:spPr>
      </p:pic>
      <p:pic>
        <p:nvPicPr>
          <p:cNvPr id="4" name="Imagen 3"/>
          <p:cNvPicPr>
            <a:picLocks noChangeAspect="1"/>
          </p:cNvPicPr>
          <p:nvPr/>
        </p:nvPicPr>
        <p:blipFill>
          <a:blip r:embed="rId4"/>
          <a:stretch>
            <a:fillRect/>
          </a:stretch>
        </p:blipFill>
        <p:spPr>
          <a:xfrm>
            <a:off x="5997388" y="2895600"/>
            <a:ext cx="6118412" cy="3438505"/>
          </a:xfrm>
          <a:prstGeom prst="rect">
            <a:avLst/>
          </a:prstGeom>
          <a:ln>
            <a:solidFill>
              <a:schemeClr val="tx1"/>
            </a:solidFill>
          </a:ln>
        </p:spPr>
      </p:pic>
      <p:sp>
        <p:nvSpPr>
          <p:cNvPr id="5" name="Rectángulo 4"/>
          <p:cNvSpPr/>
          <p:nvPr/>
        </p:nvSpPr>
        <p:spPr>
          <a:xfrm>
            <a:off x="145174" y="5581472"/>
            <a:ext cx="5798426" cy="1200329"/>
          </a:xfrm>
          <a:prstGeom prst="rect">
            <a:avLst/>
          </a:prstGeom>
          <a:solidFill>
            <a:schemeClr val="bg1"/>
          </a:solidFill>
          <a:ln>
            <a:solidFill>
              <a:schemeClr val="tx1"/>
            </a:solidFill>
          </a:ln>
        </p:spPr>
        <p:txBody>
          <a:bodyPr wrap="square">
            <a:spAutoFit/>
          </a:bodyPr>
          <a:lstStyle/>
          <a:p>
            <a:pPr fontAlgn="base"/>
            <a:r>
              <a:rPr lang="es-ES" dirty="0">
                <a:solidFill>
                  <a:srgbClr val="444444"/>
                </a:solidFill>
                <a:latin typeface="Open Sans"/>
              </a:rPr>
              <a:t>Este repositorio es una copia del </a:t>
            </a:r>
            <a:r>
              <a:rPr lang="es-ES" dirty="0" smtClean="0">
                <a:solidFill>
                  <a:srgbClr val="444444"/>
                </a:solidFill>
                <a:latin typeface="Open Sans"/>
              </a:rPr>
              <a:t>original. La </a:t>
            </a:r>
            <a:r>
              <a:rPr lang="es-ES" dirty="0">
                <a:solidFill>
                  <a:srgbClr val="444444"/>
                </a:solidFill>
                <a:latin typeface="Open Sans"/>
              </a:rPr>
              <a:t>historia de los dos repositorios </a:t>
            </a:r>
            <a:r>
              <a:rPr lang="es-ES" dirty="0" smtClean="0">
                <a:solidFill>
                  <a:srgbClr val="444444"/>
                </a:solidFill>
                <a:latin typeface="Open Sans"/>
              </a:rPr>
              <a:t>es </a:t>
            </a:r>
            <a:r>
              <a:rPr lang="es-ES" dirty="0">
                <a:solidFill>
                  <a:srgbClr val="444444"/>
                </a:solidFill>
                <a:latin typeface="Open Sans"/>
              </a:rPr>
              <a:t>idéntica</a:t>
            </a:r>
            <a:r>
              <a:rPr lang="es-ES" dirty="0" smtClean="0">
                <a:solidFill>
                  <a:srgbClr val="444444"/>
                </a:solidFill>
                <a:latin typeface="Open Sans"/>
              </a:rPr>
              <a:t>. Este </a:t>
            </a:r>
            <a:r>
              <a:rPr lang="es-ES" dirty="0">
                <a:solidFill>
                  <a:srgbClr val="444444"/>
                </a:solidFill>
                <a:latin typeface="Open Sans"/>
              </a:rPr>
              <a:t>nuevo repositorio </a:t>
            </a:r>
            <a:r>
              <a:rPr lang="es-ES" dirty="0" smtClean="0">
                <a:solidFill>
                  <a:srgbClr val="444444"/>
                </a:solidFill>
                <a:latin typeface="Open Sans"/>
              </a:rPr>
              <a:t>es el que vamos </a:t>
            </a:r>
            <a:r>
              <a:rPr lang="es-ES" dirty="0">
                <a:solidFill>
                  <a:srgbClr val="444444"/>
                </a:solidFill>
                <a:latin typeface="Open Sans"/>
              </a:rPr>
              <a:t>a utilizar para trabajar y, cuando </a:t>
            </a:r>
            <a:r>
              <a:rPr lang="es-ES" dirty="0" smtClean="0">
                <a:solidFill>
                  <a:srgbClr val="444444"/>
                </a:solidFill>
                <a:latin typeface="Open Sans"/>
              </a:rPr>
              <a:t>terminemos, enviamos nuestras modificaciones</a:t>
            </a:r>
            <a:r>
              <a:rPr lang="es-ES" dirty="0">
                <a:solidFill>
                  <a:srgbClr val="444444"/>
                </a:solidFill>
                <a:latin typeface="Open Sans"/>
              </a:rPr>
              <a:t>.</a:t>
            </a:r>
            <a:endParaRPr lang="es-ES" b="0" i="0" dirty="0">
              <a:solidFill>
                <a:srgbClr val="444444"/>
              </a:solidFill>
              <a:effectLst/>
              <a:latin typeface="Open Sans"/>
            </a:endParaRPr>
          </a:p>
        </p:txBody>
      </p:sp>
    </p:spTree>
    <p:extLst>
      <p:ext uri="{BB962C8B-B14F-4D97-AF65-F5344CB8AC3E}">
        <p14:creationId xmlns:p14="http://schemas.microsoft.com/office/powerpoint/2010/main" val="4106220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1.</a:t>
            </a:r>
            <a:r>
              <a:rPr lang="es-ES" sz="2400" dirty="0" smtClean="0">
                <a:latin typeface="Arial" panose="020B0604020202020204" pitchFamily="34" charset="0"/>
                <a:cs typeface="Arial" panose="020B0604020202020204" pitchFamily="34" charset="0"/>
              </a:rPr>
              <a:t> Clonaremos (descargaremos) el proyecto </a:t>
            </a:r>
            <a:r>
              <a:rPr lang="es-ES" sz="2400" dirty="0" smtClean="0">
                <a:latin typeface="Arial" panose="020B0604020202020204" pitchFamily="34" charset="0"/>
                <a:cs typeface="Arial" panose="020B0604020202020204" pitchFamily="34" charset="0"/>
                <a:hlinkClick r:id="rId2"/>
              </a:rPr>
              <a:t>https</a:t>
            </a:r>
            <a:r>
              <a:rPr lang="es-ES" sz="2400" dirty="0">
                <a:latin typeface="Arial" panose="020B0604020202020204" pitchFamily="34" charset="0"/>
                <a:cs typeface="Arial" panose="020B0604020202020204" pitchFamily="34" charset="0"/>
                <a:hlinkClick r:id="rId2"/>
              </a:rPr>
              <a:t>://</a:t>
            </a:r>
            <a:r>
              <a:rPr lang="es-ES" sz="2400" dirty="0" smtClean="0">
                <a:latin typeface="Arial" panose="020B0604020202020204" pitchFamily="34" charset="0"/>
                <a:cs typeface="Arial" panose="020B0604020202020204" pitchFamily="34" charset="0"/>
                <a:hlinkClick r:id="rId2"/>
              </a:rPr>
              <a:t>github.com/eduardlara/springBootInitialDemo</a:t>
            </a:r>
            <a:r>
              <a:rPr lang="es-ES" sz="2400" dirty="0" smtClean="0">
                <a:latin typeface="Arial" panose="020B0604020202020204" pitchFamily="34" charset="0"/>
                <a:cs typeface="Arial" panose="020B0604020202020204" pitchFamily="34" charset="0"/>
              </a:rPr>
              <a:t> a una carpeta de nuestro escritorio local.</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CLONAR DESDE GITKRAKEN</a:t>
            </a:r>
            <a:endParaRPr lang="es-ES" sz="4400" dirty="0"/>
          </a:p>
        </p:txBody>
      </p:sp>
      <p:pic>
        <p:nvPicPr>
          <p:cNvPr id="6" name="Imagen 5"/>
          <p:cNvPicPr>
            <a:picLocks noChangeAspect="1"/>
          </p:cNvPicPr>
          <p:nvPr/>
        </p:nvPicPr>
        <p:blipFill>
          <a:blip r:embed="rId3"/>
          <a:stretch>
            <a:fillRect/>
          </a:stretch>
        </p:blipFill>
        <p:spPr>
          <a:xfrm>
            <a:off x="571500" y="2473183"/>
            <a:ext cx="2030479" cy="4230781"/>
          </a:xfrm>
          <a:prstGeom prst="rect">
            <a:avLst/>
          </a:prstGeom>
        </p:spPr>
      </p:pic>
      <p:pic>
        <p:nvPicPr>
          <p:cNvPr id="4" name="Imagen 3"/>
          <p:cNvPicPr>
            <a:picLocks noChangeAspect="1"/>
          </p:cNvPicPr>
          <p:nvPr/>
        </p:nvPicPr>
        <p:blipFill>
          <a:blip r:embed="rId4"/>
          <a:stretch>
            <a:fillRect/>
          </a:stretch>
        </p:blipFill>
        <p:spPr>
          <a:xfrm>
            <a:off x="3886200" y="2524926"/>
            <a:ext cx="7091362" cy="4191973"/>
          </a:xfrm>
          <a:prstGeom prst="rect">
            <a:avLst/>
          </a:prstGeom>
        </p:spPr>
      </p:pic>
      <p:pic>
        <p:nvPicPr>
          <p:cNvPr id="8" name="Imagen 7"/>
          <p:cNvPicPr>
            <a:picLocks noChangeAspect="1"/>
          </p:cNvPicPr>
          <p:nvPr/>
        </p:nvPicPr>
        <p:blipFill>
          <a:blip r:embed="rId5"/>
          <a:stretch>
            <a:fillRect/>
          </a:stretch>
        </p:blipFill>
        <p:spPr>
          <a:xfrm>
            <a:off x="8305800" y="5029200"/>
            <a:ext cx="3657600" cy="1558776"/>
          </a:xfrm>
          <a:prstGeom prst="rect">
            <a:avLst/>
          </a:prstGeom>
        </p:spPr>
      </p:pic>
    </p:spTree>
    <p:extLst>
      <p:ext uri="{BB962C8B-B14F-4D97-AF65-F5344CB8AC3E}">
        <p14:creationId xmlns:p14="http://schemas.microsoft.com/office/powerpoint/2010/main" val="2693164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2. </a:t>
            </a:r>
            <a:r>
              <a:rPr lang="es-ES" sz="2400" dirty="0" smtClean="0">
                <a:latin typeface="Arial" panose="020B0604020202020204" pitchFamily="34" charset="0"/>
                <a:cs typeface="Arial" panose="020B0604020202020204" pitchFamily="34" charset="0"/>
              </a:rPr>
              <a:t>Después de realizar la clonación en el directorio local,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OK y vamos al directorio para comprobar el resultado: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CLONAR DESDE GITKRAKEN</a:t>
            </a:r>
            <a:endParaRPr lang="es-ES" sz="4400" dirty="0"/>
          </a:p>
        </p:txBody>
      </p:sp>
      <p:pic>
        <p:nvPicPr>
          <p:cNvPr id="3" name="Imagen 2"/>
          <p:cNvPicPr>
            <a:picLocks noChangeAspect="1"/>
          </p:cNvPicPr>
          <p:nvPr/>
        </p:nvPicPr>
        <p:blipFill>
          <a:blip r:embed="rId2"/>
          <a:stretch>
            <a:fillRect/>
          </a:stretch>
        </p:blipFill>
        <p:spPr>
          <a:xfrm>
            <a:off x="2819400" y="2299496"/>
            <a:ext cx="6656503" cy="617337"/>
          </a:xfrm>
          <a:prstGeom prst="rect">
            <a:avLst/>
          </a:prstGeom>
        </p:spPr>
      </p:pic>
      <p:pic>
        <p:nvPicPr>
          <p:cNvPr id="4" name="Imagen 3"/>
          <p:cNvPicPr>
            <a:picLocks noChangeAspect="1"/>
          </p:cNvPicPr>
          <p:nvPr/>
        </p:nvPicPr>
        <p:blipFill>
          <a:blip r:embed="rId3"/>
          <a:stretch>
            <a:fillRect/>
          </a:stretch>
        </p:blipFill>
        <p:spPr>
          <a:xfrm>
            <a:off x="2590800" y="3200400"/>
            <a:ext cx="7391400" cy="3320444"/>
          </a:xfrm>
          <a:prstGeom prst="rect">
            <a:avLst/>
          </a:prstGeom>
          <a:ln>
            <a:solidFill>
              <a:schemeClr val="tx1"/>
            </a:solidFill>
          </a:ln>
        </p:spPr>
      </p:pic>
    </p:spTree>
    <p:extLst>
      <p:ext uri="{BB962C8B-B14F-4D97-AF65-F5344CB8AC3E}">
        <p14:creationId xmlns:p14="http://schemas.microsoft.com/office/powerpoint/2010/main" val="484467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1. </a:t>
            </a:r>
            <a:r>
              <a:rPr lang="es-ES" sz="2400" dirty="0" smtClean="0">
                <a:latin typeface="Arial" panose="020B0604020202020204" pitchFamily="34" charset="0"/>
                <a:cs typeface="Arial" panose="020B0604020202020204" pitchFamily="34" charset="0"/>
              </a:rPr>
              <a:t>Abriremos un repositorio local, para ver sus características. Por facilidad seleccionaremos la opción </a:t>
            </a:r>
            <a:r>
              <a:rPr lang="es-ES" sz="2400" dirty="0" err="1" smtClean="0">
                <a:latin typeface="Arial" panose="020B0604020202020204" pitchFamily="34" charset="0"/>
                <a:cs typeface="Arial" panose="020B0604020202020204" pitchFamily="34" charset="0"/>
              </a:rPr>
              <a:t>Recently</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Opened</a:t>
            </a:r>
            <a:r>
              <a:rPr lang="es-ES" sz="2400" dirty="0" smtClean="0">
                <a:latin typeface="Arial" panose="020B0604020202020204" pitchFamily="34" charset="0"/>
                <a:cs typeface="Arial" panose="020B0604020202020204" pitchFamily="34" charset="0"/>
              </a:rPr>
              <a:t>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ABRIR UN REPOSITORIO</a:t>
            </a:r>
            <a:endParaRPr lang="es-ES" sz="4400" dirty="0"/>
          </a:p>
        </p:txBody>
      </p:sp>
      <p:pic>
        <p:nvPicPr>
          <p:cNvPr id="2" name="Imagen 1"/>
          <p:cNvPicPr>
            <a:picLocks noChangeAspect="1"/>
          </p:cNvPicPr>
          <p:nvPr/>
        </p:nvPicPr>
        <p:blipFill>
          <a:blip r:embed="rId2"/>
          <a:stretch>
            <a:fillRect/>
          </a:stretch>
        </p:blipFill>
        <p:spPr>
          <a:xfrm>
            <a:off x="571500" y="2023099"/>
            <a:ext cx="2124603" cy="4618311"/>
          </a:xfrm>
          <a:prstGeom prst="rect">
            <a:avLst/>
          </a:prstGeom>
        </p:spPr>
      </p:pic>
      <p:pic>
        <p:nvPicPr>
          <p:cNvPr id="3" name="Imagen 2"/>
          <p:cNvPicPr>
            <a:picLocks noChangeAspect="1"/>
          </p:cNvPicPr>
          <p:nvPr/>
        </p:nvPicPr>
        <p:blipFill>
          <a:blip r:embed="rId3"/>
          <a:stretch>
            <a:fillRect/>
          </a:stretch>
        </p:blipFill>
        <p:spPr>
          <a:xfrm>
            <a:off x="3352800" y="2023099"/>
            <a:ext cx="7848600" cy="4693383"/>
          </a:xfrm>
          <a:prstGeom prst="rect">
            <a:avLst/>
          </a:prstGeom>
        </p:spPr>
      </p:pic>
    </p:spTree>
    <p:extLst>
      <p:ext uri="{BB962C8B-B14F-4D97-AF65-F5344CB8AC3E}">
        <p14:creationId xmlns:p14="http://schemas.microsoft.com/office/powerpoint/2010/main" val="934823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858298"/>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2. </a:t>
            </a:r>
            <a:r>
              <a:rPr lang="es-ES" sz="2400" dirty="0" smtClean="0">
                <a:latin typeface="Arial" panose="020B0604020202020204" pitchFamily="34" charset="0"/>
                <a:cs typeface="Arial" panose="020B0604020202020204" pitchFamily="34" charset="0"/>
              </a:rPr>
              <a:t>Vemos la línea de tiempo del proyecto donde se muestra las diferentes ramas que se fueron creando durante toda la realización del proyecto. La rama master es la que esta por encima de todas. A partir de ella salen nuevas ramas que mas adelante en las diferentes integraciones pueden volver a formar parte de la rama master.</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ABRIR UN REPOSITORIO</a:t>
            </a:r>
            <a:endParaRPr lang="es-ES" sz="4400" dirty="0"/>
          </a:p>
        </p:txBody>
      </p:sp>
      <p:pic>
        <p:nvPicPr>
          <p:cNvPr id="5" name="Imagen 4"/>
          <p:cNvPicPr>
            <a:picLocks noChangeAspect="1"/>
          </p:cNvPicPr>
          <p:nvPr/>
        </p:nvPicPr>
        <p:blipFill rotWithShape="1">
          <a:blip r:embed="rId2"/>
          <a:srcRect b="4717"/>
          <a:stretch/>
        </p:blipFill>
        <p:spPr>
          <a:xfrm>
            <a:off x="2667000" y="2667000"/>
            <a:ext cx="7086600" cy="4051395"/>
          </a:xfrm>
          <a:prstGeom prst="rect">
            <a:avLst/>
          </a:prstGeom>
        </p:spPr>
      </p:pic>
      <p:sp>
        <p:nvSpPr>
          <p:cNvPr id="2" name="Rectángulo 1"/>
          <p:cNvSpPr/>
          <p:nvPr/>
        </p:nvSpPr>
        <p:spPr>
          <a:xfrm>
            <a:off x="4191000" y="3352800"/>
            <a:ext cx="838200" cy="381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5152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En la parte derecha vemos los componentes de este proyecto. En la parte izquierda tenemos acceso a las ramas remotas y las ramas locales donde se ha clonado el proyecto. Este proyecto solo tiene una rama que es la master</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ABRIR UN REPOSITORIO</a:t>
            </a:r>
            <a:endParaRPr lang="es-ES" sz="4400" dirty="0"/>
          </a:p>
        </p:txBody>
      </p:sp>
      <p:pic>
        <p:nvPicPr>
          <p:cNvPr id="5" name="Imagen 4"/>
          <p:cNvPicPr>
            <a:picLocks noChangeAspect="1"/>
          </p:cNvPicPr>
          <p:nvPr/>
        </p:nvPicPr>
        <p:blipFill rotWithShape="1">
          <a:blip r:embed="rId2"/>
          <a:srcRect l="68309" t="6173" b="4717"/>
          <a:stretch/>
        </p:blipFill>
        <p:spPr>
          <a:xfrm>
            <a:off x="7772400" y="2292210"/>
            <a:ext cx="2604943" cy="4394794"/>
          </a:xfrm>
          <a:prstGeom prst="rect">
            <a:avLst/>
          </a:prstGeom>
        </p:spPr>
      </p:pic>
      <p:pic>
        <p:nvPicPr>
          <p:cNvPr id="6" name="Imagen 5"/>
          <p:cNvPicPr>
            <a:picLocks noChangeAspect="1"/>
          </p:cNvPicPr>
          <p:nvPr/>
        </p:nvPicPr>
        <p:blipFill rotWithShape="1">
          <a:blip r:embed="rId2"/>
          <a:srcRect t="5457" r="77751" b="4717"/>
          <a:stretch/>
        </p:blipFill>
        <p:spPr>
          <a:xfrm>
            <a:off x="1273722" y="2341180"/>
            <a:ext cx="1828800" cy="4430110"/>
          </a:xfrm>
          <a:prstGeom prst="rect">
            <a:avLst/>
          </a:prstGeom>
        </p:spPr>
      </p:pic>
    </p:spTree>
    <p:extLst>
      <p:ext uri="{BB962C8B-B14F-4D97-AF65-F5344CB8AC3E}">
        <p14:creationId xmlns:p14="http://schemas.microsoft.com/office/powerpoint/2010/main" val="4070654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1</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Modificamos el proyecto que hemos clonado en nuestro repositorio local. Bastará con abrirlo y dejar que eclipse descargue y modifique las librerías necesarias para su ejecución: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4" name="Imagen 3"/>
          <p:cNvPicPr>
            <a:picLocks noChangeAspect="1"/>
          </p:cNvPicPr>
          <p:nvPr/>
        </p:nvPicPr>
        <p:blipFill rotWithShape="1">
          <a:blip r:embed="rId2"/>
          <a:srcRect b="6230"/>
          <a:stretch/>
        </p:blipFill>
        <p:spPr>
          <a:xfrm>
            <a:off x="2743200" y="2362200"/>
            <a:ext cx="7772400" cy="4372883"/>
          </a:xfrm>
          <a:prstGeom prst="rect">
            <a:avLst/>
          </a:prstGeom>
          <a:ln>
            <a:solidFill>
              <a:schemeClr val="tx1"/>
            </a:solidFill>
          </a:ln>
        </p:spPr>
      </p:pic>
    </p:spTree>
    <p:extLst>
      <p:ext uri="{BB962C8B-B14F-4D97-AF65-F5344CB8AC3E}">
        <p14:creationId xmlns:p14="http://schemas.microsoft.com/office/powerpoint/2010/main" val="3834700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2.</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en la parte de arriba nos aparecen los cambios que se han producido en el proyecto. Si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nos salen los ficheros donde están los cambios (área </a:t>
            </a:r>
            <a:r>
              <a:rPr lang="es-ES" sz="2400" dirty="0" err="1" smtClean="0">
                <a:latin typeface="Arial" panose="020B0604020202020204" pitchFamily="34" charset="0"/>
                <a:cs typeface="Arial" panose="020B0604020202020204" pitchFamily="34" charset="0"/>
              </a:rPr>
              <a:t>unstagged</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2" name="Imagen 1"/>
          <p:cNvPicPr>
            <a:picLocks noChangeAspect="1"/>
          </p:cNvPicPr>
          <p:nvPr/>
        </p:nvPicPr>
        <p:blipFill>
          <a:blip r:embed="rId2"/>
          <a:stretch>
            <a:fillRect/>
          </a:stretch>
        </p:blipFill>
        <p:spPr>
          <a:xfrm>
            <a:off x="762000" y="3200400"/>
            <a:ext cx="5057775" cy="2314575"/>
          </a:xfrm>
          <a:prstGeom prst="rect">
            <a:avLst/>
          </a:prstGeom>
        </p:spPr>
      </p:pic>
      <p:pic>
        <p:nvPicPr>
          <p:cNvPr id="3" name="Imagen 2"/>
          <p:cNvPicPr>
            <a:picLocks noChangeAspect="1"/>
          </p:cNvPicPr>
          <p:nvPr/>
        </p:nvPicPr>
        <p:blipFill>
          <a:blip r:embed="rId3"/>
          <a:stretch>
            <a:fillRect/>
          </a:stretch>
        </p:blipFill>
        <p:spPr>
          <a:xfrm>
            <a:off x="7162800" y="1923171"/>
            <a:ext cx="4286250" cy="4782940"/>
          </a:xfrm>
          <a:prstGeom prst="rect">
            <a:avLst/>
          </a:prstGeom>
        </p:spPr>
      </p:pic>
    </p:spTree>
    <p:extLst>
      <p:ext uri="{BB962C8B-B14F-4D97-AF65-F5344CB8AC3E}">
        <p14:creationId xmlns:p14="http://schemas.microsoft.com/office/powerpoint/2010/main" val="230392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3266" y="1550060"/>
            <a:ext cx="9479534" cy="1163780"/>
          </a:xfrm>
          <a:prstGeom prst="rect">
            <a:avLst/>
          </a:prstGeom>
        </p:spPr>
        <p:txBody>
          <a:bodyPr vert="horz" wrap="square" lIns="0" tIns="100965" rIns="0" bIns="0" rtlCol="0">
            <a:spAutoFit/>
          </a:bodyPr>
          <a:lstStyle/>
          <a:p>
            <a:pPr marL="469900" indent="-457200">
              <a:spcBef>
                <a:spcPts val="575"/>
              </a:spcBef>
              <a:buAutoNum type="arabicPeriod"/>
              <a:tabLst>
                <a:tab pos="470534" algn="l"/>
              </a:tabLst>
            </a:pPr>
            <a:r>
              <a:rPr lang="es-ES" sz="3200" dirty="0" err="1" smtClean="0"/>
              <a:t>Despliingegue</a:t>
            </a:r>
            <a:r>
              <a:rPr lang="es-ES" sz="3200" dirty="0" smtClean="0"/>
              <a:t> del proyecto</a:t>
            </a:r>
          </a:p>
          <a:p>
            <a:pPr marL="469900" indent="-457200">
              <a:spcBef>
                <a:spcPts val="575"/>
              </a:spcBef>
              <a:buAutoNum type="arabicPeriod"/>
              <a:tabLst>
                <a:tab pos="470534" algn="l"/>
              </a:tabLst>
            </a:pPr>
            <a:r>
              <a:rPr lang="es-ES" sz="3200" dirty="0" err="1" smtClean="0"/>
              <a:t>Testing</a:t>
            </a:r>
            <a:endParaRPr lang="es-ES" sz="3200" dirty="0"/>
          </a:p>
        </p:txBody>
      </p:sp>
      <p:sp>
        <p:nvSpPr>
          <p:cNvPr id="4" name="object 4"/>
          <p:cNvSpPr txBox="1">
            <a:spLocks noGrp="1"/>
          </p:cNvSpPr>
          <p:nvPr>
            <p:ph type="title"/>
          </p:nvPr>
        </p:nvSpPr>
        <p:spPr>
          <a:xfrm>
            <a:off x="0" y="217170"/>
            <a:ext cx="12218924" cy="697230"/>
          </a:xfrm>
          <a:prstGeom prst="rect">
            <a:avLst/>
          </a:prstGeom>
        </p:spPr>
        <p:txBody>
          <a:bodyPr vert="horz" wrap="square" lIns="0" tIns="13335" rIns="0" bIns="0" rtlCol="0">
            <a:spAutoFit/>
          </a:bodyPr>
          <a:lstStyle/>
          <a:p>
            <a:pPr marL="13970" algn="ctr">
              <a:lnSpc>
                <a:spcPct val="100000"/>
              </a:lnSpc>
              <a:spcBef>
                <a:spcPts val="105"/>
              </a:spcBef>
              <a:tabLst>
                <a:tab pos="5323205" algn="l"/>
                <a:tab pos="12205335" algn="l"/>
              </a:tabLst>
            </a:pPr>
            <a:r>
              <a:rPr b="1" u="none" dirty="0"/>
              <a:t> </a:t>
            </a:r>
            <a:r>
              <a:rPr b="1" u="none" spc="-20" dirty="0" smtClean="0"/>
              <a:t>INDICE</a:t>
            </a:r>
            <a:r>
              <a:rPr b="1" u="none" spc="-20" dirty="0"/>
              <a:t>	</a:t>
            </a:r>
          </a:p>
        </p:txBody>
      </p:sp>
    </p:spTree>
    <p:extLst>
      <p:ext uri="{BB962C8B-B14F-4D97-AF65-F5344CB8AC3E}">
        <p14:creationId xmlns:p14="http://schemas.microsoft.com/office/powerpoint/2010/main" val="2999136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Si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área de </a:t>
            </a:r>
            <a:r>
              <a:rPr lang="es-ES" sz="2400" dirty="0" err="1" smtClean="0">
                <a:latin typeface="Arial" panose="020B0604020202020204" pitchFamily="34" charset="0"/>
                <a:cs typeface="Arial" panose="020B0604020202020204" pitchFamily="34" charset="0"/>
              </a:rPr>
              <a:t>unstagged</a:t>
            </a:r>
            <a:r>
              <a:rPr lang="es-ES" sz="2400" dirty="0" smtClean="0">
                <a:latin typeface="Arial" panose="020B0604020202020204" pitchFamily="34" charset="0"/>
                <a:cs typeface="Arial" panose="020B0604020202020204" pitchFamily="34" charset="0"/>
              </a:rPr>
              <a:t>, podemos ir observando los diferentes cambios que se han producido en cada fichero, junto con la fecha en la que se han producido. Los </a:t>
            </a:r>
            <a:r>
              <a:rPr lang="es-ES" sz="2400" dirty="0">
                <a:latin typeface="Arial" panose="020B0604020202020204" pitchFamily="34" charset="0"/>
                <a:cs typeface="Arial" panose="020B0604020202020204" pitchFamily="34" charset="0"/>
              </a:rPr>
              <a:t>c</a:t>
            </a:r>
            <a:r>
              <a:rPr lang="es-ES" sz="2400" dirty="0" smtClean="0">
                <a:latin typeface="Arial" panose="020B0604020202020204" pitchFamily="34" charset="0"/>
                <a:cs typeface="Arial" panose="020B0604020202020204" pitchFamily="34" charset="0"/>
              </a:rPr>
              <a:t>ambios en los ficheros binarios no se pueden observar, solo los ficheros de texto.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4" name="Imagen 3"/>
          <p:cNvPicPr>
            <a:picLocks noChangeAspect="1"/>
          </p:cNvPicPr>
          <p:nvPr/>
        </p:nvPicPr>
        <p:blipFill>
          <a:blip r:embed="rId2"/>
          <a:stretch>
            <a:fillRect/>
          </a:stretch>
        </p:blipFill>
        <p:spPr>
          <a:xfrm>
            <a:off x="571500" y="2867831"/>
            <a:ext cx="11058525" cy="3380256"/>
          </a:xfrm>
          <a:prstGeom prst="rect">
            <a:avLst/>
          </a:prstGeom>
        </p:spPr>
      </p:pic>
    </p:spTree>
    <p:extLst>
      <p:ext uri="{BB962C8B-B14F-4D97-AF65-F5344CB8AC3E}">
        <p14:creationId xmlns:p14="http://schemas.microsoft.com/office/powerpoint/2010/main" val="3936910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4.</a:t>
            </a:r>
            <a:r>
              <a:rPr lang="es-ES" sz="2400" dirty="0" smtClean="0">
                <a:latin typeface="Arial" panose="020B0604020202020204" pitchFamily="34" charset="0"/>
                <a:cs typeface="Arial" panose="020B0604020202020204" pitchFamily="34" charset="0"/>
              </a:rPr>
              <a:t> Para comprometer los cambios, los pasaremos al área de espera haciendo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Stage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all</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changes</a:t>
            </a:r>
            <a:r>
              <a:rPr lang="es-ES" sz="2400" dirty="0" smtClean="0">
                <a:latin typeface="Arial" panose="020B0604020202020204" pitchFamily="34" charset="0"/>
                <a:cs typeface="Arial" panose="020B0604020202020204" pitchFamily="34" charset="0"/>
              </a:rPr>
              <a:t>”. Incluiremos el mensaje de </a:t>
            </a:r>
            <a:r>
              <a:rPr lang="es-ES" sz="2400" dirty="0" err="1" smtClean="0">
                <a:latin typeface="Arial" panose="020B0604020202020204" pitchFamily="34" charset="0"/>
                <a:cs typeface="Arial" panose="020B0604020202020204" pitchFamily="34" charset="0"/>
              </a:rPr>
              <a:t>commit</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y comprometeremos la información haciendo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a:t>
            </a:r>
            <a:r>
              <a:rPr lang="es-ES" sz="2400" dirty="0" err="1" smtClean="0">
                <a:latin typeface="Arial" panose="020B0604020202020204" pitchFamily="34" charset="0"/>
                <a:cs typeface="Arial" panose="020B0604020202020204" pitchFamily="34" charset="0"/>
              </a:rPr>
              <a:t>boton</a:t>
            </a:r>
            <a:r>
              <a:rPr lang="es-ES" sz="2400" dirty="0" smtClean="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t>
            </a:r>
            <a:r>
              <a:rPr lang="es-ES" sz="2400" dirty="0" err="1" smtClean="0">
                <a:latin typeface="Arial" panose="020B0604020202020204" pitchFamily="34" charset="0"/>
                <a:cs typeface="Arial" panose="020B0604020202020204" pitchFamily="34" charset="0"/>
              </a:rPr>
              <a:t>ommit</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2" name="Imagen 1"/>
          <p:cNvPicPr>
            <a:picLocks noChangeAspect="1"/>
          </p:cNvPicPr>
          <p:nvPr/>
        </p:nvPicPr>
        <p:blipFill>
          <a:blip r:embed="rId2"/>
          <a:stretch>
            <a:fillRect/>
          </a:stretch>
        </p:blipFill>
        <p:spPr>
          <a:xfrm>
            <a:off x="571500" y="2437747"/>
            <a:ext cx="3771900" cy="4397841"/>
          </a:xfrm>
          <a:prstGeom prst="rect">
            <a:avLst/>
          </a:prstGeom>
        </p:spPr>
      </p:pic>
      <p:pic>
        <p:nvPicPr>
          <p:cNvPr id="3" name="Imagen 2"/>
          <p:cNvPicPr>
            <a:picLocks noChangeAspect="1"/>
          </p:cNvPicPr>
          <p:nvPr/>
        </p:nvPicPr>
        <p:blipFill rotWithShape="1">
          <a:blip r:embed="rId3"/>
          <a:srcRect b="6565"/>
          <a:stretch/>
        </p:blipFill>
        <p:spPr>
          <a:xfrm>
            <a:off x="4495800" y="2470708"/>
            <a:ext cx="7554095" cy="4234892"/>
          </a:xfrm>
          <a:prstGeom prst="rect">
            <a:avLst/>
          </a:prstGeom>
        </p:spPr>
      </p:pic>
    </p:spTree>
    <p:extLst>
      <p:ext uri="{BB962C8B-B14F-4D97-AF65-F5344CB8AC3E}">
        <p14:creationId xmlns:p14="http://schemas.microsoft.com/office/powerpoint/2010/main" val="137362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5</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Los cambios se han comprometidos en el espera pero no se han subido todavía al repositorio remoto. Estando en master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y se envía al repositorio remoto: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4" name="Imagen 3"/>
          <p:cNvPicPr>
            <a:picLocks noChangeAspect="1"/>
          </p:cNvPicPr>
          <p:nvPr/>
        </p:nvPicPr>
        <p:blipFill rotWithShape="1">
          <a:blip r:embed="rId2"/>
          <a:srcRect b="7087"/>
          <a:stretch/>
        </p:blipFill>
        <p:spPr>
          <a:xfrm>
            <a:off x="2105025" y="2233365"/>
            <a:ext cx="8105776" cy="4518763"/>
          </a:xfrm>
          <a:prstGeom prst="rect">
            <a:avLst/>
          </a:prstGeom>
        </p:spPr>
      </p:pic>
    </p:spTree>
    <p:extLst>
      <p:ext uri="{BB962C8B-B14F-4D97-AF65-F5344CB8AC3E}">
        <p14:creationId xmlns:p14="http://schemas.microsoft.com/office/powerpoint/2010/main" val="279550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6.</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V</a:t>
            </a:r>
            <a:r>
              <a:rPr lang="es-ES" sz="2400" dirty="0" smtClean="0">
                <a:latin typeface="Arial" panose="020B0604020202020204" pitchFamily="34" charset="0"/>
                <a:cs typeface="Arial" panose="020B0604020202020204" pitchFamily="34" charset="0"/>
              </a:rPr>
              <a:t>amos a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y comprobamos como se han agregado los ficheros  modificados al repositorio remoto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2" name="Imagen 1"/>
          <p:cNvPicPr>
            <a:picLocks noChangeAspect="1"/>
          </p:cNvPicPr>
          <p:nvPr/>
        </p:nvPicPr>
        <p:blipFill rotWithShape="1">
          <a:blip r:embed="rId2"/>
          <a:srcRect t="4834" b="5768"/>
          <a:stretch/>
        </p:blipFill>
        <p:spPr>
          <a:xfrm>
            <a:off x="1885950" y="1981200"/>
            <a:ext cx="8763000" cy="4724400"/>
          </a:xfrm>
          <a:prstGeom prst="rect">
            <a:avLst/>
          </a:prstGeom>
          <a:ln>
            <a:solidFill>
              <a:schemeClr val="tx1"/>
            </a:solidFill>
          </a:ln>
        </p:spPr>
      </p:pic>
    </p:spTree>
    <p:extLst>
      <p:ext uri="{BB962C8B-B14F-4D97-AF65-F5344CB8AC3E}">
        <p14:creationId xmlns:p14="http://schemas.microsoft.com/office/powerpoint/2010/main" val="3264530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1</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Creamos un nuevo proyecto Spring local. Posteriormente este proyecto creado en nuestro repositorio local, lo subiremos a un repositorio remoto nuevo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5" name="Imagen 4"/>
          <p:cNvPicPr>
            <a:picLocks noChangeAspect="1"/>
          </p:cNvPicPr>
          <p:nvPr/>
        </p:nvPicPr>
        <p:blipFill>
          <a:blip r:embed="rId2"/>
          <a:stretch>
            <a:fillRect/>
          </a:stretch>
        </p:blipFill>
        <p:spPr>
          <a:xfrm>
            <a:off x="562535" y="2032628"/>
            <a:ext cx="3532642" cy="4479664"/>
          </a:xfrm>
          <a:prstGeom prst="rect">
            <a:avLst/>
          </a:prstGeom>
          <a:ln>
            <a:solidFill>
              <a:schemeClr val="tx1"/>
            </a:solidFill>
          </a:ln>
        </p:spPr>
      </p:pic>
      <p:pic>
        <p:nvPicPr>
          <p:cNvPr id="6" name="Imagen 5"/>
          <p:cNvPicPr>
            <a:picLocks noChangeAspect="1"/>
          </p:cNvPicPr>
          <p:nvPr/>
        </p:nvPicPr>
        <p:blipFill>
          <a:blip r:embed="rId3"/>
          <a:stretch>
            <a:fillRect/>
          </a:stretch>
        </p:blipFill>
        <p:spPr>
          <a:xfrm>
            <a:off x="4419600" y="2032628"/>
            <a:ext cx="3463530" cy="4479664"/>
          </a:xfrm>
          <a:prstGeom prst="rect">
            <a:avLst/>
          </a:prstGeom>
          <a:ln>
            <a:solidFill>
              <a:schemeClr val="tx1"/>
            </a:solidFill>
          </a:ln>
        </p:spPr>
      </p:pic>
      <p:pic>
        <p:nvPicPr>
          <p:cNvPr id="7" name="Imagen 6"/>
          <p:cNvPicPr>
            <a:picLocks noChangeAspect="1"/>
          </p:cNvPicPr>
          <p:nvPr/>
        </p:nvPicPr>
        <p:blipFill>
          <a:blip r:embed="rId4"/>
          <a:stretch>
            <a:fillRect/>
          </a:stretch>
        </p:blipFill>
        <p:spPr>
          <a:xfrm>
            <a:off x="8534400" y="2743200"/>
            <a:ext cx="2990850" cy="2524125"/>
          </a:xfrm>
          <a:prstGeom prst="rect">
            <a:avLst/>
          </a:prstGeom>
          <a:ln>
            <a:solidFill>
              <a:schemeClr val="tx1"/>
            </a:solidFill>
          </a:ln>
        </p:spPr>
      </p:pic>
    </p:spTree>
    <p:extLst>
      <p:ext uri="{BB962C8B-B14F-4D97-AF65-F5344CB8AC3E}">
        <p14:creationId xmlns:p14="http://schemas.microsoft.com/office/powerpoint/2010/main" val="3489548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2</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vamos File/</a:t>
            </a:r>
            <a:r>
              <a:rPr lang="es-ES" sz="2400" dirty="0" err="1" smtClean="0">
                <a:latin typeface="Arial" panose="020B0604020202020204" pitchFamily="34" charset="0"/>
                <a:cs typeface="Arial" panose="020B0604020202020204" pitchFamily="34" charset="0"/>
              </a:rPr>
              <a:t>Init</a:t>
            </a:r>
            <a:r>
              <a:rPr lang="es-ES" sz="2400" dirty="0" smtClean="0">
                <a:latin typeface="Arial" panose="020B0604020202020204" pitchFamily="34" charset="0"/>
                <a:cs typeface="Arial" panose="020B0604020202020204" pitchFamily="34" charset="0"/>
              </a:rPr>
              <a:t> Repo. A continuación seleccionamos Local </a:t>
            </a:r>
            <a:r>
              <a:rPr lang="es-ES" sz="2400" dirty="0" err="1" smtClean="0">
                <a:latin typeface="Arial" panose="020B0604020202020204" pitchFamily="34" charset="0"/>
                <a:cs typeface="Arial" panose="020B0604020202020204" pitchFamily="34" charset="0"/>
              </a:rPr>
              <a:t>Only</a:t>
            </a:r>
            <a:r>
              <a:rPr lang="es-ES" sz="2400" dirty="0" smtClean="0">
                <a:latin typeface="Arial" panose="020B0604020202020204" pitchFamily="34" charset="0"/>
                <a:cs typeface="Arial" panose="020B0604020202020204" pitchFamily="34" charset="0"/>
              </a:rPr>
              <a:t> y buscamos donde se encuentra nuestro proyecto Spring “</a:t>
            </a:r>
            <a:r>
              <a:rPr lang="es-ES" sz="2400" dirty="0" err="1" smtClean="0">
                <a:latin typeface="Arial" panose="020B0604020202020204" pitchFamily="34" charset="0"/>
                <a:cs typeface="Arial" panose="020B0604020202020204" pitchFamily="34" charset="0"/>
              </a:rPr>
              <a:t>MongoController</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5" name="Imagen 4"/>
          <p:cNvPicPr>
            <a:picLocks noChangeAspect="1"/>
          </p:cNvPicPr>
          <p:nvPr/>
        </p:nvPicPr>
        <p:blipFill>
          <a:blip r:embed="rId2"/>
          <a:stretch>
            <a:fillRect/>
          </a:stretch>
        </p:blipFill>
        <p:spPr>
          <a:xfrm>
            <a:off x="304800" y="2438400"/>
            <a:ext cx="3609975" cy="2181225"/>
          </a:xfrm>
          <a:prstGeom prst="rect">
            <a:avLst/>
          </a:prstGeom>
          <a:ln>
            <a:solidFill>
              <a:schemeClr val="tx1"/>
            </a:solidFill>
          </a:ln>
        </p:spPr>
      </p:pic>
      <p:pic>
        <p:nvPicPr>
          <p:cNvPr id="2" name="Imagen 1"/>
          <p:cNvPicPr>
            <a:picLocks noChangeAspect="1"/>
          </p:cNvPicPr>
          <p:nvPr/>
        </p:nvPicPr>
        <p:blipFill>
          <a:blip r:embed="rId3"/>
          <a:stretch>
            <a:fillRect/>
          </a:stretch>
        </p:blipFill>
        <p:spPr>
          <a:xfrm>
            <a:off x="4343400" y="2129167"/>
            <a:ext cx="7467601" cy="4492642"/>
          </a:xfrm>
          <a:prstGeom prst="rect">
            <a:avLst/>
          </a:prstGeom>
        </p:spPr>
      </p:pic>
    </p:spTree>
    <p:extLst>
      <p:ext uri="{BB962C8B-B14F-4D97-AF65-F5344CB8AC3E}">
        <p14:creationId xmlns:p14="http://schemas.microsoft.com/office/powerpoint/2010/main" val="3231773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4681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Template</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seleccionamos </a:t>
            </a:r>
            <a:r>
              <a:rPr lang="es-ES" sz="2400" dirty="0" err="1" smtClean="0">
                <a:latin typeface="Arial" panose="020B0604020202020204" pitchFamily="34" charset="0"/>
                <a:cs typeface="Arial" panose="020B0604020202020204" pitchFamily="34" charset="0"/>
              </a:rPr>
              <a:t>Maven</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no </a:t>
            </a:r>
            <a:r>
              <a:rPr lang="es-ES" sz="2400" dirty="0">
                <a:latin typeface="Arial" panose="020B0604020202020204" pitchFamily="34" charset="0"/>
                <a:cs typeface="Arial" panose="020B0604020202020204" pitchFamily="34" charset="0"/>
              </a:rPr>
              <a:t>existe </a:t>
            </a:r>
            <a:r>
              <a:rPr lang="es-ES" sz="2400" dirty="0" smtClean="0">
                <a:latin typeface="Arial" panose="020B0604020202020204" pitchFamily="34" charset="0"/>
                <a:cs typeface="Arial" panose="020B0604020202020204" pitchFamily="34" charset="0"/>
              </a:rPr>
              <a:t>Spring </a:t>
            </a:r>
            <a:r>
              <a:rPr lang="es-ES" sz="2400" dirty="0">
                <a:latin typeface="Arial" panose="020B0604020202020204" pitchFamily="34" charset="0"/>
                <a:cs typeface="Arial" panose="020B0604020202020204" pitchFamily="34" charset="0"/>
              </a:rPr>
              <a:t>ni </a:t>
            </a:r>
            <a:r>
              <a:rPr lang="es-ES" sz="2400" dirty="0" err="1" smtClean="0">
                <a:latin typeface="Arial" panose="020B0604020202020204" pitchFamily="34" charset="0"/>
                <a:cs typeface="Arial" panose="020B0604020202020204" pitchFamily="34" charset="0"/>
              </a:rPr>
              <a:t>boot</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es </a:t>
            </a:r>
            <a:r>
              <a:rPr lang="es-ES" sz="2400" dirty="0" smtClean="0">
                <a:latin typeface="Arial" panose="020B0604020202020204" pitchFamily="34" charset="0"/>
                <a:cs typeface="Arial" panose="020B0604020202020204" pitchFamily="34" charset="0"/>
              </a:rPr>
              <a:t>un archivo especial que utiliza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para saber que archivos puede ignorar </a:t>
            </a:r>
            <a:r>
              <a:rPr lang="es-ES" sz="2400" dirty="0" smtClean="0">
                <a:latin typeface="Arial" panose="020B0604020202020204" pitchFamily="34" charset="0"/>
                <a:cs typeface="Arial" panose="020B0604020202020204" pitchFamily="34" charset="0"/>
              </a:rPr>
              <a:t>al hacer los </a:t>
            </a:r>
            <a:r>
              <a:rPr lang="es-ES" sz="2400" dirty="0" err="1" smtClean="0">
                <a:latin typeface="Arial" panose="020B0604020202020204" pitchFamily="34" charset="0"/>
                <a:cs typeface="Arial" panose="020B0604020202020204" pitchFamily="34" charset="0"/>
              </a:rPr>
              <a:t>commits</a:t>
            </a:r>
            <a:r>
              <a:rPr lang="es-ES" sz="2400" dirty="0" smtClean="0">
                <a:latin typeface="Arial" panose="020B0604020202020204" pitchFamily="34" charset="0"/>
                <a:cs typeface="Arial" panose="020B0604020202020204" pitchFamily="34" charset="0"/>
              </a:rPr>
              <a:t>. Según el proyecto, hay </a:t>
            </a:r>
            <a:r>
              <a:rPr lang="es-ES" sz="2400" dirty="0" smtClean="0">
                <a:latin typeface="Arial" panose="020B0604020202020204" pitchFamily="34" charset="0"/>
                <a:cs typeface="Arial" panose="020B0604020202020204" pitchFamily="34" charset="0"/>
              </a:rPr>
              <a:t>archivos </a:t>
            </a:r>
            <a:r>
              <a:rPr lang="es-ES" sz="2400" dirty="0" smtClean="0">
                <a:latin typeface="Arial" panose="020B0604020202020204" pitchFamily="34" charset="0"/>
                <a:cs typeface="Arial" panose="020B0604020202020204" pitchFamily="34" charset="0"/>
              </a:rPr>
              <a:t>meta o </a:t>
            </a:r>
            <a:r>
              <a:rPr lang="es-ES" sz="2400" dirty="0" smtClean="0">
                <a:latin typeface="Arial" panose="020B0604020202020204" pitchFamily="34" charset="0"/>
                <a:cs typeface="Arial" panose="020B0604020202020204" pitchFamily="34" charset="0"/>
              </a:rPr>
              <a:t>temporales </a:t>
            </a:r>
            <a:r>
              <a:rPr lang="es-ES" sz="2400" dirty="0" smtClean="0">
                <a:latin typeface="Arial" panose="020B0604020202020204" pitchFamily="34" charset="0"/>
                <a:cs typeface="Arial" panose="020B0604020202020204" pitchFamily="34" charset="0"/>
              </a:rPr>
              <a:t>que no son necesarios actualizar cada </a:t>
            </a:r>
            <a:r>
              <a:rPr lang="es-ES" sz="2400" dirty="0" smtClean="0">
                <a:latin typeface="Arial" panose="020B0604020202020204" pitchFamily="34" charset="0"/>
                <a:cs typeface="Arial" panose="020B0604020202020204" pitchFamily="34" charset="0"/>
              </a:rPr>
              <a:t>vez. La licencia se deja en blanco </a:t>
            </a:r>
            <a:endParaRPr lang="es-ES" sz="2400" dirty="0" smtClean="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7" name="Imagen 6"/>
          <p:cNvPicPr>
            <a:picLocks noChangeAspect="1"/>
          </p:cNvPicPr>
          <p:nvPr/>
        </p:nvPicPr>
        <p:blipFill>
          <a:blip r:embed="rId2"/>
          <a:stretch>
            <a:fillRect/>
          </a:stretch>
        </p:blipFill>
        <p:spPr>
          <a:xfrm>
            <a:off x="571501" y="2667000"/>
            <a:ext cx="3848100" cy="2109769"/>
          </a:xfrm>
          <a:prstGeom prst="rect">
            <a:avLst/>
          </a:prstGeom>
        </p:spPr>
      </p:pic>
      <p:pic>
        <p:nvPicPr>
          <p:cNvPr id="3" name="Imagen 2"/>
          <p:cNvPicPr>
            <a:picLocks noChangeAspect="1"/>
          </p:cNvPicPr>
          <p:nvPr/>
        </p:nvPicPr>
        <p:blipFill>
          <a:blip r:embed="rId3"/>
          <a:stretch>
            <a:fillRect/>
          </a:stretch>
        </p:blipFill>
        <p:spPr>
          <a:xfrm>
            <a:off x="562536" y="4800600"/>
            <a:ext cx="3857066" cy="2006611"/>
          </a:xfrm>
          <a:prstGeom prst="rect">
            <a:avLst/>
          </a:prstGeom>
        </p:spPr>
      </p:pic>
      <p:pic>
        <p:nvPicPr>
          <p:cNvPr id="2" name="Imagen 1"/>
          <p:cNvPicPr>
            <a:picLocks noChangeAspect="1"/>
          </p:cNvPicPr>
          <p:nvPr/>
        </p:nvPicPr>
        <p:blipFill>
          <a:blip r:embed="rId4"/>
          <a:stretch>
            <a:fillRect/>
          </a:stretch>
        </p:blipFill>
        <p:spPr>
          <a:xfrm>
            <a:off x="5562600" y="2857481"/>
            <a:ext cx="5172075" cy="3838575"/>
          </a:xfrm>
          <a:prstGeom prst="rect">
            <a:avLst/>
          </a:prstGeom>
        </p:spPr>
      </p:pic>
    </p:spTree>
    <p:extLst>
      <p:ext uri="{BB962C8B-B14F-4D97-AF65-F5344CB8AC3E}">
        <p14:creationId xmlns:p14="http://schemas.microsoft.com/office/powerpoint/2010/main" val="674451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4</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Al hacer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Create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repository</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vemos que </a:t>
            </a:r>
            <a:r>
              <a:rPr lang="es-ES" sz="2400" dirty="0" smtClean="0">
                <a:latin typeface="Arial" panose="020B0604020202020204" pitchFamily="34" charset="0"/>
                <a:cs typeface="Arial" panose="020B0604020202020204" pitchFamily="34" charset="0"/>
              </a:rPr>
              <a:t>se </a:t>
            </a:r>
            <a:r>
              <a:rPr lang="es-ES" sz="2400" dirty="0" smtClean="0">
                <a:latin typeface="Arial" panose="020B0604020202020204" pitchFamily="34" charset="0"/>
                <a:cs typeface="Arial" panose="020B0604020202020204" pitchFamily="34" charset="0"/>
              </a:rPr>
              <a:t>ha </a:t>
            </a:r>
            <a:r>
              <a:rPr lang="es-ES" sz="2400" dirty="0" smtClean="0">
                <a:latin typeface="Arial" panose="020B0604020202020204" pitchFamily="34" charset="0"/>
                <a:cs typeface="Arial" panose="020B0604020202020204" pitchFamily="34" charset="0"/>
              </a:rPr>
              <a:t>creado nuestro repositorio localmente. Si abrimos nuestra carpeta vemos que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se </a:t>
            </a:r>
            <a:r>
              <a:rPr lang="es-ES" sz="2400" dirty="0" smtClean="0">
                <a:latin typeface="Arial" panose="020B0604020202020204" pitchFamily="34" charset="0"/>
                <a:cs typeface="Arial" panose="020B0604020202020204" pitchFamily="34" charset="0"/>
              </a:rPr>
              <a:t>han añadido dos </a:t>
            </a:r>
            <a:r>
              <a:rPr lang="es-ES" sz="2400" dirty="0" smtClean="0">
                <a:latin typeface="Arial" panose="020B0604020202020204" pitchFamily="34" charset="0"/>
                <a:cs typeface="Arial" panose="020B0604020202020204" pitchFamily="34" charset="0"/>
              </a:rPr>
              <a:t>archivos: </a:t>
            </a:r>
            <a:r>
              <a:rPr lang="es-ES" sz="2400" dirty="0" smtClean="0">
                <a:latin typeface="Arial" panose="020B0604020202020204" pitchFamily="34" charset="0"/>
                <a:cs typeface="Arial" panose="020B0604020202020204" pitchFamily="34" charset="0"/>
              </a:rPr>
              <a:t>.</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y README.md. En </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salen las carpetas que no se deben de actualizar con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al hacer </a:t>
            </a:r>
            <a:r>
              <a:rPr lang="es-ES" sz="2400" dirty="0" smtClean="0">
                <a:latin typeface="Arial" panose="020B0604020202020204" pitchFamily="34" charset="0"/>
                <a:cs typeface="Arial" panose="020B0604020202020204" pitchFamily="34" charset="0"/>
              </a:rPr>
              <a:t>los</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commits</a:t>
            </a:r>
            <a:r>
              <a:rPr lang="es-ES" sz="2400" dirty="0" smtClean="0">
                <a:latin typeface="Arial" panose="020B0604020202020204" pitchFamily="34" charset="0"/>
                <a:cs typeface="Arial" panose="020B0604020202020204" pitchFamily="34" charset="0"/>
              </a:rPr>
              <a:t>.</a:t>
            </a:r>
            <a:endParaRPr lang="es-ES" sz="2400" dirty="0" smtClean="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3" name="Imagen 2"/>
          <p:cNvPicPr>
            <a:picLocks noChangeAspect="1"/>
          </p:cNvPicPr>
          <p:nvPr/>
        </p:nvPicPr>
        <p:blipFill rotWithShape="1">
          <a:blip r:embed="rId2"/>
          <a:srcRect b="5555"/>
          <a:stretch/>
        </p:blipFill>
        <p:spPr>
          <a:xfrm>
            <a:off x="114300" y="2743200"/>
            <a:ext cx="6515100" cy="3691890"/>
          </a:xfrm>
          <a:prstGeom prst="rect">
            <a:avLst/>
          </a:prstGeom>
        </p:spPr>
      </p:pic>
      <p:pic>
        <p:nvPicPr>
          <p:cNvPr id="5" name="Imagen 4"/>
          <p:cNvPicPr>
            <a:picLocks noChangeAspect="1"/>
          </p:cNvPicPr>
          <p:nvPr/>
        </p:nvPicPr>
        <p:blipFill>
          <a:blip r:embed="rId3"/>
          <a:stretch>
            <a:fillRect/>
          </a:stretch>
        </p:blipFill>
        <p:spPr>
          <a:xfrm>
            <a:off x="9096375" y="4191000"/>
            <a:ext cx="2943225" cy="1914525"/>
          </a:xfrm>
          <a:prstGeom prst="rect">
            <a:avLst/>
          </a:prstGeom>
          <a:ln>
            <a:solidFill>
              <a:schemeClr val="tx1"/>
            </a:solidFill>
          </a:ln>
        </p:spPr>
      </p:pic>
      <p:pic>
        <p:nvPicPr>
          <p:cNvPr id="6" name="Imagen 5"/>
          <p:cNvPicPr>
            <a:picLocks noChangeAspect="1"/>
          </p:cNvPicPr>
          <p:nvPr/>
        </p:nvPicPr>
        <p:blipFill>
          <a:blip r:embed="rId4"/>
          <a:stretch>
            <a:fillRect/>
          </a:stretch>
        </p:blipFill>
        <p:spPr>
          <a:xfrm>
            <a:off x="6548240" y="3124200"/>
            <a:ext cx="2443360" cy="3165064"/>
          </a:xfrm>
          <a:prstGeom prst="rect">
            <a:avLst/>
          </a:prstGeom>
          <a:ln>
            <a:solidFill>
              <a:schemeClr val="tx1"/>
            </a:solidFill>
          </a:ln>
        </p:spPr>
      </p:pic>
    </p:spTree>
    <p:extLst>
      <p:ext uri="{BB962C8B-B14F-4D97-AF65-F5344CB8AC3E}">
        <p14:creationId xmlns:p14="http://schemas.microsoft.com/office/powerpoint/2010/main" val="3313570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32458"/>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5</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Vemos que hay 15 archivos nuevos creados al crear el proyecto de Spring.</a:t>
            </a:r>
          </a:p>
          <a:p>
            <a:pPr marL="11526" marR="9798">
              <a:spcBef>
                <a:spcPts val="91"/>
              </a:spcBef>
              <a:buClr>
                <a:srgbClr val="7ED13A"/>
              </a:buClr>
              <a:buSzPct val="84615"/>
              <a:tabLst>
                <a:tab pos="260499" algn="l"/>
              </a:tabLst>
            </a:pPr>
            <a:r>
              <a:rPr lang="es-ES" sz="2400" dirty="0" smtClean="0">
                <a:latin typeface="Arial" panose="020B0604020202020204" pitchFamily="34" charset="0"/>
                <a:cs typeface="Arial" panose="020B0604020202020204" pitchFamily="34" charset="0"/>
              </a:rPr>
              <a:t>Los pasamos al área de </a:t>
            </a:r>
            <a:r>
              <a:rPr lang="es-ES" sz="2400" dirty="0" err="1" smtClean="0">
                <a:latin typeface="Arial" panose="020B0604020202020204" pitchFamily="34" charset="0"/>
                <a:cs typeface="Arial" panose="020B0604020202020204" pitchFamily="34" charset="0"/>
              </a:rPr>
              <a:t>Stagged</a:t>
            </a:r>
            <a:r>
              <a:rPr lang="es-ES" sz="2400" dirty="0" smtClean="0">
                <a:latin typeface="Arial" panose="020B0604020202020204" pitchFamily="34" charset="0"/>
                <a:cs typeface="Arial" panose="020B0604020202020204" pitchFamily="34" charset="0"/>
              </a:rPr>
              <a:t> files, ponemos un mensaje de </a:t>
            </a:r>
            <a:r>
              <a:rPr lang="es-ES" sz="2400" dirty="0" err="1" smtClean="0">
                <a:latin typeface="Arial" panose="020B0604020202020204" pitchFamily="34" charset="0"/>
                <a:cs typeface="Arial" panose="020B0604020202020204" pitchFamily="34" charset="0"/>
              </a:rPr>
              <a:t>commit</a:t>
            </a:r>
            <a:r>
              <a:rPr lang="es-ES" sz="2400" dirty="0" smtClean="0">
                <a:latin typeface="Arial" panose="020B0604020202020204" pitchFamily="34" charset="0"/>
                <a:cs typeface="Arial" panose="020B0604020202020204" pitchFamily="34" charset="0"/>
              </a:rPr>
              <a:t> y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a:latin typeface="Arial" panose="020B0604020202020204" pitchFamily="34" charset="0"/>
                <a:cs typeface="Arial" panose="020B0604020202020204" pitchFamily="34" charset="0"/>
              </a:rPr>
              <a:t>C</a:t>
            </a:r>
            <a:r>
              <a:rPr lang="es-ES" sz="2400" dirty="0" err="1" smtClean="0">
                <a:latin typeface="Arial" panose="020B0604020202020204" pitchFamily="34" charset="0"/>
                <a:cs typeface="Arial" panose="020B0604020202020204" pitchFamily="34" charset="0"/>
              </a:rPr>
              <a:t>ommit</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C</a:t>
            </a:r>
            <a:r>
              <a:rPr lang="es-ES" sz="2400" dirty="0" err="1" smtClean="0">
                <a:latin typeface="Arial" panose="020B0604020202020204" pitchFamily="34" charset="0"/>
                <a:cs typeface="Arial" panose="020B0604020202020204" pitchFamily="34" charset="0"/>
              </a:rPr>
              <a:t>hanges</a:t>
            </a:r>
            <a:r>
              <a:rPr lang="es-ES" sz="2400" dirty="0" smtClean="0">
                <a:latin typeface="Arial" panose="020B0604020202020204" pitchFamily="34" charset="0"/>
                <a:cs typeface="Arial" panose="020B0604020202020204" pitchFamily="34" charset="0"/>
              </a:rPr>
              <a:t>.</a:t>
            </a:r>
            <a:endParaRPr lang="es-ES" sz="2400" dirty="0" smtClean="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2" name="Imagen 1"/>
          <p:cNvPicPr>
            <a:picLocks noChangeAspect="1"/>
          </p:cNvPicPr>
          <p:nvPr/>
        </p:nvPicPr>
        <p:blipFill rotWithShape="1">
          <a:blip r:embed="rId2"/>
          <a:srcRect b="4848"/>
          <a:stretch/>
        </p:blipFill>
        <p:spPr>
          <a:xfrm>
            <a:off x="1981200" y="2360509"/>
            <a:ext cx="7649649" cy="4367257"/>
          </a:xfrm>
          <a:prstGeom prst="rect">
            <a:avLst/>
          </a:prstGeom>
        </p:spPr>
      </p:pic>
    </p:spTree>
    <p:extLst>
      <p:ext uri="{BB962C8B-B14F-4D97-AF65-F5344CB8AC3E}">
        <p14:creationId xmlns:p14="http://schemas.microsoft.com/office/powerpoint/2010/main" val="682076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6</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Todavía está en local, si nos fijamos no existe un repositorio </a:t>
            </a:r>
            <a:r>
              <a:rPr lang="es-ES" sz="2400" dirty="0" err="1" smtClean="0">
                <a:latin typeface="Arial" panose="020B0604020202020204" pitchFamily="34" charset="0"/>
                <a:cs typeface="Arial" panose="020B0604020202020204" pitchFamily="34" charset="0"/>
              </a:rPr>
              <a:t>remote</a:t>
            </a:r>
            <a:r>
              <a:rPr lang="es-ES" sz="2400" dirty="0" smtClean="0">
                <a:latin typeface="Arial" panose="020B0604020202020204" pitchFamily="34" charset="0"/>
                <a:cs typeface="Arial" panose="020B0604020202020204" pitchFamily="34" charset="0"/>
              </a:rPr>
              <a:t> asociado a este proyecto. Si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nos indica que no hay repositorio remoto para subirlo.</a:t>
            </a:r>
            <a:endParaRPr lang="es-ES" sz="2400" dirty="0" smtClean="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3" name="Imagen 2"/>
          <p:cNvPicPr>
            <a:picLocks noChangeAspect="1"/>
          </p:cNvPicPr>
          <p:nvPr/>
        </p:nvPicPr>
        <p:blipFill rotWithShape="1">
          <a:blip r:embed="rId2"/>
          <a:srcRect b="5555"/>
          <a:stretch/>
        </p:blipFill>
        <p:spPr>
          <a:xfrm>
            <a:off x="571500" y="2422035"/>
            <a:ext cx="7581900" cy="4296410"/>
          </a:xfrm>
          <a:prstGeom prst="rect">
            <a:avLst/>
          </a:prstGeom>
        </p:spPr>
      </p:pic>
      <p:pic>
        <p:nvPicPr>
          <p:cNvPr id="4" name="Imagen 3"/>
          <p:cNvPicPr>
            <a:picLocks noChangeAspect="1"/>
          </p:cNvPicPr>
          <p:nvPr/>
        </p:nvPicPr>
        <p:blipFill>
          <a:blip r:embed="rId3"/>
          <a:stretch>
            <a:fillRect/>
          </a:stretch>
        </p:blipFill>
        <p:spPr>
          <a:xfrm>
            <a:off x="6069724" y="3962400"/>
            <a:ext cx="6096000" cy="1457325"/>
          </a:xfrm>
          <a:prstGeom prst="rect">
            <a:avLst/>
          </a:prstGeom>
        </p:spPr>
      </p:pic>
    </p:spTree>
    <p:extLst>
      <p:ext uri="{BB962C8B-B14F-4D97-AF65-F5344CB8AC3E}">
        <p14:creationId xmlns:p14="http://schemas.microsoft.com/office/powerpoint/2010/main" val="2243465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490061"/>
          </a:xfrm>
          <a:prstGeom prst="rect">
            <a:avLst/>
          </a:prstGeom>
        </p:spPr>
        <p:txBody>
          <a:bodyPr vert="horz" wrap="square" lIns="0" tIns="11526" rIns="0" bIns="0" rtlCol="0">
            <a:spAutoFit/>
          </a:bodyPr>
          <a:lstStyle/>
          <a:p>
            <a:pPr fontAlgn="base">
              <a:spcBef>
                <a:spcPts val="600"/>
              </a:spcBef>
            </a:pPr>
            <a:r>
              <a:rPr lang="es-ES" sz="2800" b="1" dirty="0" smtClean="0">
                <a:latin typeface="Arial" panose="020B0604020202020204" pitchFamily="34" charset="0"/>
                <a:cs typeface="Arial" panose="020B0604020202020204" pitchFamily="34" charset="0"/>
              </a:rPr>
              <a:t>FORK</a:t>
            </a:r>
            <a:endParaRPr lang="es-ES" sz="2800" b="1" dirty="0">
              <a:latin typeface="Arial" panose="020B0604020202020204" pitchFamily="34" charset="0"/>
              <a:cs typeface="Arial" panose="020B0604020202020204" pitchFamily="34" charset="0"/>
            </a:endParaRP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Un </a:t>
            </a:r>
            <a:r>
              <a:rPr lang="es-ES" sz="2800" dirty="0" err="1" smtClean="0">
                <a:latin typeface="Arial" panose="020B0604020202020204" pitchFamily="34" charset="0"/>
                <a:cs typeface="Arial" panose="020B0604020202020204" pitchFamily="34" charset="0"/>
              </a:rPr>
              <a:t>fork</a:t>
            </a:r>
            <a:r>
              <a:rPr lang="es-ES" sz="2800" dirty="0" smtClean="0">
                <a:latin typeface="Arial" panose="020B0604020202020204" pitchFamily="34" charset="0"/>
                <a:cs typeface="Arial" panose="020B0604020202020204" pitchFamily="34" charset="0"/>
              </a:rPr>
              <a:t> es una bifurcación</a:t>
            </a:r>
            <a:r>
              <a:rPr lang="es-ES" sz="2800" dirty="0">
                <a:latin typeface="Arial" panose="020B0604020202020204" pitchFamily="34" charset="0"/>
                <a:cs typeface="Arial" panose="020B0604020202020204" pitchFamily="34" charset="0"/>
              </a:rPr>
              <a:t>. Cuando hacemos un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de un repositorio, se hace una copia exacta </a:t>
            </a:r>
            <a:r>
              <a:rPr lang="es-ES" sz="2800" dirty="0" smtClean="0">
                <a:latin typeface="Arial" panose="020B0604020202020204" pitchFamily="34" charset="0"/>
                <a:cs typeface="Arial" panose="020B0604020202020204" pitchFamily="34" charset="0"/>
              </a:rPr>
              <a:t>del </a:t>
            </a:r>
            <a:r>
              <a:rPr lang="es-ES" sz="2800" dirty="0">
                <a:latin typeface="Arial" panose="020B0604020202020204" pitchFamily="34" charset="0"/>
                <a:cs typeface="Arial" panose="020B0604020202020204" pitchFamily="34" charset="0"/>
              </a:rPr>
              <a:t>repositorio original </a:t>
            </a:r>
            <a:r>
              <a:rPr lang="es-ES" sz="2800" dirty="0" smtClean="0">
                <a:latin typeface="Arial" panose="020B0604020202020204" pitchFamily="34" charset="0"/>
                <a:cs typeface="Arial" panose="020B0604020202020204" pitchFamily="34" charset="0"/>
              </a:rPr>
              <a:t>a un nuevo repositorio </a:t>
            </a:r>
            <a:r>
              <a:rPr lang="es-ES" sz="2800" dirty="0" err="1" smtClean="0">
                <a:latin typeface="Arial" panose="020B0604020202020204" pitchFamily="34" charset="0"/>
                <a:cs typeface="Arial" panose="020B0604020202020204" pitchFamily="34" charset="0"/>
              </a:rPr>
              <a:t>git</a:t>
            </a:r>
            <a:r>
              <a:rPr lang="es-ES" sz="2800" dirty="0">
                <a:latin typeface="Arial" panose="020B0604020202020204" pitchFamily="34" charset="0"/>
                <a:cs typeface="Arial" panose="020B0604020202020204" pitchFamily="34" charset="0"/>
              </a:rPr>
              <a:t> </a:t>
            </a:r>
            <a:r>
              <a:rPr lang="es-ES" sz="2800" dirty="0" smtClean="0">
                <a:latin typeface="Arial" panose="020B0604020202020204" pitchFamily="34" charset="0"/>
                <a:cs typeface="Arial" panose="020B0604020202020204" pitchFamily="34" charset="0"/>
              </a:rPr>
              <a:t>en nuestra cuenta (copia de remoto en remoto).</a:t>
            </a:r>
            <a:r>
              <a:rPr lang="es-ES" sz="2800" dirty="0">
                <a:latin typeface="Arial" panose="020B0604020202020204" pitchFamily="34" charset="0"/>
                <a:cs typeface="Arial" panose="020B0604020202020204" pitchFamily="34" charset="0"/>
              </a:rPr>
              <a:t> </a:t>
            </a:r>
            <a:endParaRPr lang="es-ES" sz="2800" dirty="0" smtClean="0">
              <a:latin typeface="Arial" panose="020B0604020202020204" pitchFamily="34" charset="0"/>
              <a:cs typeface="Arial" panose="020B0604020202020204" pitchFamily="34" charset="0"/>
            </a:endParaRP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Después </a:t>
            </a:r>
            <a:r>
              <a:rPr lang="es-ES" sz="2800" dirty="0">
                <a:latin typeface="Arial" panose="020B0604020202020204" pitchFamily="34" charset="0"/>
                <a:cs typeface="Arial" panose="020B0604020202020204" pitchFamily="34" charset="0"/>
              </a:rPr>
              <a:t>de hacer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tendremos dos repositorios </a:t>
            </a:r>
            <a:r>
              <a:rPr lang="es-ES" sz="2800" dirty="0" err="1">
                <a:latin typeface="Arial" panose="020B0604020202020204" pitchFamily="34" charset="0"/>
                <a:cs typeface="Arial" panose="020B0604020202020204" pitchFamily="34" charset="0"/>
              </a:rPr>
              <a:t>git</a:t>
            </a:r>
            <a:r>
              <a:rPr lang="es-ES" sz="2800" dirty="0">
                <a:latin typeface="Arial" panose="020B0604020202020204" pitchFamily="34" charset="0"/>
                <a:cs typeface="Arial" panose="020B0604020202020204" pitchFamily="34" charset="0"/>
              </a:rPr>
              <a:t> </a:t>
            </a:r>
            <a:r>
              <a:rPr lang="es-ES" sz="2800" dirty="0" smtClean="0">
                <a:latin typeface="Arial" panose="020B0604020202020204" pitchFamily="34" charset="0"/>
                <a:cs typeface="Arial" panose="020B0604020202020204" pitchFamily="34" charset="0"/>
              </a:rPr>
              <a:t>idénticos, con la misma historia, </a:t>
            </a:r>
            <a:r>
              <a:rPr lang="es-ES" sz="2800" dirty="0">
                <a:latin typeface="Arial" panose="020B0604020202020204" pitchFamily="34" charset="0"/>
                <a:cs typeface="Arial" panose="020B0604020202020204" pitchFamily="34" charset="0"/>
              </a:rPr>
              <a:t>pero con distinta URL</a:t>
            </a:r>
            <a:r>
              <a:rPr lang="es-ES" sz="2800" dirty="0" smtClean="0">
                <a:latin typeface="Arial" panose="020B0604020202020204" pitchFamily="34" charset="0"/>
                <a:cs typeface="Arial" panose="020B0604020202020204" pitchFamily="34" charset="0"/>
              </a:rPr>
              <a:t>. </a:t>
            </a: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Al finalizar </a:t>
            </a:r>
            <a:r>
              <a:rPr lang="es-ES" sz="2800" dirty="0">
                <a:latin typeface="Arial" panose="020B0604020202020204" pitchFamily="34" charset="0"/>
                <a:cs typeface="Arial" panose="020B0604020202020204" pitchFamily="34" charset="0"/>
              </a:rPr>
              <a:t>el proceso, tendremos dos repositorios independientes que pueden cada uno evolucionar de forma totalmente autónoma. </a:t>
            </a:r>
            <a:endParaRPr lang="es-ES" sz="2800" dirty="0" smtClean="0">
              <a:latin typeface="Arial" panose="020B0604020202020204" pitchFamily="34" charset="0"/>
              <a:cs typeface="Arial" panose="020B0604020202020204" pitchFamily="34" charset="0"/>
            </a:endParaRP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Los </a:t>
            </a:r>
            <a:r>
              <a:rPr lang="es-ES" sz="2800" dirty="0">
                <a:latin typeface="Arial" panose="020B0604020202020204" pitchFamily="34" charset="0"/>
                <a:cs typeface="Arial" panose="020B0604020202020204" pitchFamily="34" charset="0"/>
              </a:rPr>
              <a:t>cambios que se hacen el repositorio original NO se transmiten automáticamente a la copia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a:t>
            </a:r>
            <a:r>
              <a:rPr lang="es-ES" sz="2800" dirty="0" smtClean="0">
                <a:latin typeface="Arial" panose="020B0604020202020204" pitchFamily="34" charset="0"/>
                <a:cs typeface="Arial" panose="020B0604020202020204" pitchFamily="34" charset="0"/>
              </a:rPr>
              <a:t>Esto </a:t>
            </a:r>
            <a:r>
              <a:rPr lang="es-ES" sz="2800" dirty="0">
                <a:latin typeface="Arial" panose="020B0604020202020204" pitchFamily="34" charset="0"/>
                <a:cs typeface="Arial" panose="020B0604020202020204" pitchFamily="34" charset="0"/>
              </a:rPr>
              <a:t>tampoco ocurre a la inversa: las modificaciones que se hagan en la copia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NO se transmiten automáticamente al repositorio original</a:t>
            </a:r>
            <a:r>
              <a:rPr lang="es-ES" sz="28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1845844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7</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El repositorio remoto lo tenemos que crear con el mismo nombre que el repositorio local. Se puede realizar manualmente en la web de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o con el </a:t>
            </a:r>
            <a:r>
              <a:rPr lang="es-ES" sz="2400" dirty="0" err="1" smtClean="0">
                <a:latin typeface="Arial" panose="020B0604020202020204" pitchFamily="34" charset="0"/>
                <a:cs typeface="Arial" panose="020B0604020202020204" pitchFamily="34" charset="0"/>
              </a:rPr>
              <a:t>wizard</a:t>
            </a:r>
            <a:r>
              <a:rPr lang="es-ES" sz="2400" dirty="0" smtClean="0">
                <a:latin typeface="Arial" panose="020B0604020202020204" pitchFamily="34" charset="0"/>
                <a:cs typeface="Arial" panose="020B0604020202020204" pitchFamily="34" charset="0"/>
              </a:rPr>
              <a:t> de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Podemos comprobar el resultado final haciendo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Create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remote</a:t>
            </a:r>
            <a:r>
              <a:rPr lang="es-ES" sz="2400" dirty="0" smtClean="0">
                <a:latin typeface="Arial" panose="020B0604020202020204" pitchFamily="34" charset="0"/>
                <a:cs typeface="Arial" panose="020B0604020202020204" pitchFamily="34" charset="0"/>
              </a:rPr>
              <a:t> and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a:t>
            </a:r>
            <a:endParaRPr lang="es-ES" sz="2400" dirty="0" smtClean="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2" name="Imagen 1"/>
          <p:cNvPicPr>
            <a:picLocks noChangeAspect="1"/>
          </p:cNvPicPr>
          <p:nvPr/>
        </p:nvPicPr>
        <p:blipFill>
          <a:blip r:embed="rId2"/>
          <a:stretch>
            <a:fillRect/>
          </a:stretch>
        </p:blipFill>
        <p:spPr>
          <a:xfrm>
            <a:off x="608286" y="2727921"/>
            <a:ext cx="3049314" cy="3935666"/>
          </a:xfrm>
          <a:prstGeom prst="rect">
            <a:avLst/>
          </a:prstGeom>
        </p:spPr>
      </p:pic>
      <p:pic>
        <p:nvPicPr>
          <p:cNvPr id="5" name="Imagen 4"/>
          <p:cNvPicPr>
            <a:picLocks noChangeAspect="1"/>
          </p:cNvPicPr>
          <p:nvPr/>
        </p:nvPicPr>
        <p:blipFill rotWithShape="1">
          <a:blip r:embed="rId3"/>
          <a:srcRect b="5555"/>
          <a:stretch/>
        </p:blipFill>
        <p:spPr>
          <a:xfrm>
            <a:off x="4876800" y="2727921"/>
            <a:ext cx="6720079" cy="3808045"/>
          </a:xfrm>
          <a:prstGeom prst="rect">
            <a:avLst/>
          </a:prstGeom>
          <a:ln>
            <a:solidFill>
              <a:schemeClr val="tx1"/>
            </a:solidFill>
          </a:ln>
        </p:spPr>
      </p:pic>
      <p:pic>
        <p:nvPicPr>
          <p:cNvPr id="6" name="Imagen 5"/>
          <p:cNvPicPr>
            <a:picLocks noChangeAspect="1"/>
          </p:cNvPicPr>
          <p:nvPr/>
        </p:nvPicPr>
        <p:blipFill>
          <a:blip r:embed="rId4"/>
          <a:stretch>
            <a:fillRect/>
          </a:stretch>
        </p:blipFill>
        <p:spPr>
          <a:xfrm>
            <a:off x="5384101" y="5530112"/>
            <a:ext cx="5705475" cy="1133475"/>
          </a:xfrm>
          <a:prstGeom prst="rect">
            <a:avLst/>
          </a:prstGeom>
        </p:spPr>
      </p:pic>
    </p:spTree>
    <p:extLst>
      <p:ext uri="{BB962C8B-B14F-4D97-AF65-F5344CB8AC3E}">
        <p14:creationId xmlns:p14="http://schemas.microsoft.com/office/powerpoint/2010/main" val="106645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44252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800" b="1" dirty="0">
                <a:latin typeface="Arial" panose="020B0604020202020204" pitchFamily="34" charset="0"/>
                <a:cs typeface="Arial" panose="020B0604020202020204" pitchFamily="34" charset="0"/>
              </a:rPr>
              <a:t>Paso </a:t>
            </a:r>
            <a:r>
              <a:rPr lang="es-ES" sz="2800" b="1" dirty="0" smtClean="0">
                <a:latin typeface="Arial" panose="020B0604020202020204" pitchFamily="34" charset="0"/>
                <a:cs typeface="Arial" panose="020B0604020202020204" pitchFamily="34" charset="0"/>
              </a:rPr>
              <a:t>1)</a:t>
            </a:r>
            <a:r>
              <a:rPr lang="es-ES" sz="2800" dirty="0" smtClean="0">
                <a:latin typeface="Arial" panose="020B0604020202020204" pitchFamily="34" charset="0"/>
                <a:cs typeface="Arial" panose="020B0604020202020204" pitchFamily="34" charset="0"/>
              </a:rPr>
              <a:t> Copiamos controlador: </a:t>
            </a:r>
            <a:endParaRPr lang="es-ES" sz="28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CLONAR DESDE ECLIPSE</a:t>
            </a:r>
            <a:endParaRPr lang="es-ES" sz="4400" dirty="0"/>
          </a:p>
        </p:txBody>
      </p:sp>
      <p:pic>
        <p:nvPicPr>
          <p:cNvPr id="3" name="Imagen 2"/>
          <p:cNvPicPr>
            <a:picLocks noChangeAspect="1"/>
          </p:cNvPicPr>
          <p:nvPr/>
        </p:nvPicPr>
        <p:blipFill>
          <a:blip r:embed="rId2"/>
          <a:stretch>
            <a:fillRect/>
          </a:stretch>
        </p:blipFill>
        <p:spPr>
          <a:xfrm>
            <a:off x="228600" y="1777764"/>
            <a:ext cx="3638550" cy="2838450"/>
          </a:xfrm>
          <a:prstGeom prst="rect">
            <a:avLst/>
          </a:prstGeom>
          <a:ln>
            <a:solidFill>
              <a:schemeClr val="tx1"/>
            </a:solidFill>
          </a:ln>
        </p:spPr>
      </p:pic>
      <p:pic>
        <p:nvPicPr>
          <p:cNvPr id="5" name="Imagen 4"/>
          <p:cNvPicPr>
            <a:picLocks noChangeAspect="1"/>
          </p:cNvPicPr>
          <p:nvPr/>
        </p:nvPicPr>
        <p:blipFill>
          <a:blip r:embed="rId3"/>
          <a:stretch>
            <a:fillRect/>
          </a:stretch>
        </p:blipFill>
        <p:spPr>
          <a:xfrm>
            <a:off x="2438400" y="2289212"/>
            <a:ext cx="4762500" cy="4404906"/>
          </a:xfrm>
          <a:prstGeom prst="rect">
            <a:avLst/>
          </a:prstGeom>
        </p:spPr>
      </p:pic>
      <p:pic>
        <p:nvPicPr>
          <p:cNvPr id="6" name="Imagen 5"/>
          <p:cNvPicPr>
            <a:picLocks noChangeAspect="1"/>
          </p:cNvPicPr>
          <p:nvPr/>
        </p:nvPicPr>
        <p:blipFill>
          <a:blip r:embed="rId4"/>
          <a:stretch>
            <a:fillRect/>
          </a:stretch>
        </p:blipFill>
        <p:spPr>
          <a:xfrm>
            <a:off x="7389429" y="2286000"/>
            <a:ext cx="4781550" cy="4408118"/>
          </a:xfrm>
          <a:prstGeom prst="rect">
            <a:avLst/>
          </a:prstGeom>
        </p:spPr>
      </p:pic>
    </p:spTree>
    <p:extLst>
      <p:ext uri="{BB962C8B-B14F-4D97-AF65-F5344CB8AC3E}">
        <p14:creationId xmlns:p14="http://schemas.microsoft.com/office/powerpoint/2010/main" val="3708828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2" name="Imagen 1"/>
          <p:cNvPicPr>
            <a:picLocks noChangeAspect="1"/>
          </p:cNvPicPr>
          <p:nvPr/>
        </p:nvPicPr>
        <p:blipFill>
          <a:blip r:embed="rId2"/>
          <a:stretch>
            <a:fillRect/>
          </a:stretch>
        </p:blipFill>
        <p:spPr>
          <a:xfrm>
            <a:off x="555734" y="1777764"/>
            <a:ext cx="4281238" cy="4040555"/>
          </a:xfrm>
          <a:prstGeom prst="rect">
            <a:avLst/>
          </a:prstGeom>
        </p:spPr>
      </p:pic>
      <p:pic>
        <p:nvPicPr>
          <p:cNvPr id="4" name="Imagen 3"/>
          <p:cNvPicPr>
            <a:picLocks noChangeAspect="1"/>
          </p:cNvPicPr>
          <p:nvPr/>
        </p:nvPicPr>
        <p:blipFill>
          <a:blip r:embed="rId3"/>
          <a:stretch>
            <a:fillRect/>
          </a:stretch>
        </p:blipFill>
        <p:spPr>
          <a:xfrm>
            <a:off x="3276600" y="2815129"/>
            <a:ext cx="4114800" cy="3924561"/>
          </a:xfrm>
          <a:prstGeom prst="rect">
            <a:avLst/>
          </a:prstGeom>
        </p:spPr>
      </p:pic>
      <p:pic>
        <p:nvPicPr>
          <p:cNvPr id="7" name="Imagen 6"/>
          <p:cNvPicPr>
            <a:picLocks noChangeAspect="1"/>
          </p:cNvPicPr>
          <p:nvPr/>
        </p:nvPicPr>
        <p:blipFill>
          <a:blip r:embed="rId4"/>
          <a:stretch>
            <a:fillRect/>
          </a:stretch>
        </p:blipFill>
        <p:spPr>
          <a:xfrm>
            <a:off x="7130284" y="2097829"/>
            <a:ext cx="4867275" cy="4641861"/>
          </a:xfrm>
          <a:prstGeom prst="rect">
            <a:avLst/>
          </a:prstGeom>
        </p:spPr>
      </p:pic>
    </p:spTree>
    <p:extLst>
      <p:ext uri="{BB962C8B-B14F-4D97-AF65-F5344CB8AC3E}">
        <p14:creationId xmlns:p14="http://schemas.microsoft.com/office/powerpoint/2010/main" val="1042544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3" name="Imagen 2"/>
          <p:cNvPicPr>
            <a:picLocks noChangeAspect="1"/>
          </p:cNvPicPr>
          <p:nvPr/>
        </p:nvPicPr>
        <p:blipFill>
          <a:blip r:embed="rId2"/>
          <a:stretch>
            <a:fillRect/>
          </a:stretch>
        </p:blipFill>
        <p:spPr>
          <a:xfrm>
            <a:off x="795337" y="1413216"/>
            <a:ext cx="5029200" cy="4736404"/>
          </a:xfrm>
          <a:prstGeom prst="rect">
            <a:avLst/>
          </a:prstGeom>
        </p:spPr>
      </p:pic>
      <p:pic>
        <p:nvPicPr>
          <p:cNvPr id="5" name="Imagen 4"/>
          <p:cNvPicPr>
            <a:picLocks noChangeAspect="1"/>
          </p:cNvPicPr>
          <p:nvPr/>
        </p:nvPicPr>
        <p:blipFill>
          <a:blip r:embed="rId3"/>
          <a:stretch>
            <a:fillRect/>
          </a:stretch>
        </p:blipFill>
        <p:spPr>
          <a:xfrm>
            <a:off x="3309937" y="2217616"/>
            <a:ext cx="4571999" cy="4251568"/>
          </a:xfrm>
          <a:prstGeom prst="rect">
            <a:avLst/>
          </a:prstGeom>
        </p:spPr>
      </p:pic>
      <p:pic>
        <p:nvPicPr>
          <p:cNvPr id="6" name="Imagen 5"/>
          <p:cNvPicPr>
            <a:picLocks noChangeAspect="1"/>
          </p:cNvPicPr>
          <p:nvPr/>
        </p:nvPicPr>
        <p:blipFill>
          <a:blip r:embed="rId4"/>
          <a:stretch>
            <a:fillRect/>
          </a:stretch>
        </p:blipFill>
        <p:spPr>
          <a:xfrm>
            <a:off x="8305800" y="3352800"/>
            <a:ext cx="3314700" cy="1981200"/>
          </a:xfrm>
          <a:prstGeom prst="rect">
            <a:avLst/>
          </a:prstGeom>
          <a:ln>
            <a:solidFill>
              <a:schemeClr val="tx1"/>
            </a:solidFill>
          </a:ln>
        </p:spPr>
      </p:pic>
    </p:spTree>
    <p:extLst>
      <p:ext uri="{BB962C8B-B14F-4D97-AF65-F5344CB8AC3E}">
        <p14:creationId xmlns:p14="http://schemas.microsoft.com/office/powerpoint/2010/main" val="442685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2" name="Imagen 1"/>
          <p:cNvPicPr>
            <a:picLocks noChangeAspect="1"/>
          </p:cNvPicPr>
          <p:nvPr/>
        </p:nvPicPr>
        <p:blipFill>
          <a:blip r:embed="rId2"/>
          <a:stretch>
            <a:fillRect/>
          </a:stretch>
        </p:blipFill>
        <p:spPr>
          <a:xfrm>
            <a:off x="1285876" y="1777764"/>
            <a:ext cx="3819525" cy="4010025"/>
          </a:xfrm>
          <a:prstGeom prst="rect">
            <a:avLst/>
          </a:prstGeom>
        </p:spPr>
      </p:pic>
      <p:pic>
        <p:nvPicPr>
          <p:cNvPr id="4" name="Imagen 3"/>
          <p:cNvPicPr>
            <a:picLocks noChangeAspect="1"/>
          </p:cNvPicPr>
          <p:nvPr/>
        </p:nvPicPr>
        <p:blipFill>
          <a:blip r:embed="rId3"/>
          <a:stretch>
            <a:fillRect/>
          </a:stretch>
        </p:blipFill>
        <p:spPr>
          <a:xfrm>
            <a:off x="5791200" y="1777764"/>
            <a:ext cx="5287366" cy="4646245"/>
          </a:xfrm>
          <a:prstGeom prst="rect">
            <a:avLst/>
          </a:prstGeom>
        </p:spPr>
      </p:pic>
    </p:spTree>
    <p:extLst>
      <p:ext uri="{BB962C8B-B14F-4D97-AF65-F5344CB8AC3E}">
        <p14:creationId xmlns:p14="http://schemas.microsoft.com/office/powerpoint/2010/main" val="1278967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7" name="Imagen 6"/>
          <p:cNvPicPr>
            <a:picLocks noChangeAspect="1"/>
          </p:cNvPicPr>
          <p:nvPr/>
        </p:nvPicPr>
        <p:blipFill>
          <a:blip r:embed="rId2"/>
          <a:stretch>
            <a:fillRect/>
          </a:stretch>
        </p:blipFill>
        <p:spPr>
          <a:xfrm>
            <a:off x="257503" y="1946179"/>
            <a:ext cx="7239000" cy="4143428"/>
          </a:xfrm>
          <a:prstGeom prst="rect">
            <a:avLst/>
          </a:prstGeom>
        </p:spPr>
      </p:pic>
      <p:pic>
        <p:nvPicPr>
          <p:cNvPr id="8" name="Imagen 7"/>
          <p:cNvPicPr>
            <a:picLocks noChangeAspect="1"/>
          </p:cNvPicPr>
          <p:nvPr/>
        </p:nvPicPr>
        <p:blipFill>
          <a:blip r:embed="rId3"/>
          <a:stretch>
            <a:fillRect/>
          </a:stretch>
        </p:blipFill>
        <p:spPr>
          <a:xfrm>
            <a:off x="7467600" y="4017893"/>
            <a:ext cx="4248150" cy="1733550"/>
          </a:xfrm>
          <a:prstGeom prst="rect">
            <a:avLst/>
          </a:prstGeom>
        </p:spPr>
      </p:pic>
    </p:spTree>
    <p:extLst>
      <p:ext uri="{BB962C8B-B14F-4D97-AF65-F5344CB8AC3E}">
        <p14:creationId xmlns:p14="http://schemas.microsoft.com/office/powerpoint/2010/main" val="3162037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4089678"/>
          </a:xfrm>
          <a:prstGeom prst="rect">
            <a:avLst/>
          </a:prstGeom>
        </p:spPr>
        <p:txBody>
          <a:bodyPr vert="horz" wrap="square" lIns="0" tIns="11526" rIns="0" bIns="0" rtlCol="0">
            <a:spAutoFit/>
          </a:bodyPr>
          <a:lstStyle/>
          <a:p>
            <a:pPr fontAlgn="base">
              <a:spcBef>
                <a:spcPts val="600"/>
              </a:spcBef>
            </a:pPr>
            <a:r>
              <a:rPr lang="es-ES" sz="2400" b="1" dirty="0" smtClean="0">
                <a:latin typeface="Arial" panose="020B0604020202020204" pitchFamily="34" charset="0"/>
                <a:cs typeface="Arial" panose="020B0604020202020204" pitchFamily="34" charset="0"/>
              </a:rPr>
              <a:t>CLONAR</a:t>
            </a:r>
            <a:endParaRPr lang="es-ES" sz="2400" b="1" dirty="0">
              <a:latin typeface="Arial" panose="020B0604020202020204" pitchFamily="34" charset="0"/>
              <a:cs typeface="Arial" panose="020B0604020202020204" pitchFamily="34" charset="0"/>
            </a:endParaRP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Clonar un repositorio significa bajarse una </a:t>
            </a:r>
            <a:r>
              <a:rPr lang="es-ES" sz="2400" dirty="0">
                <a:latin typeface="Arial" panose="020B0604020202020204" pitchFamily="34" charset="0"/>
                <a:cs typeface="Arial" panose="020B0604020202020204" pitchFamily="34" charset="0"/>
              </a:rPr>
              <a:t>copia </a:t>
            </a:r>
            <a:r>
              <a:rPr lang="es-ES" sz="2400" dirty="0" smtClean="0">
                <a:latin typeface="Arial" panose="020B0604020202020204" pitchFamily="34" charset="0"/>
                <a:cs typeface="Arial" panose="020B0604020202020204" pitchFamily="34" charset="0"/>
              </a:rPr>
              <a:t>completa del mismo a una carpeta local de nuestro </a:t>
            </a:r>
            <a:r>
              <a:rPr lang="es-ES" sz="2400" dirty="0">
                <a:latin typeface="Arial" panose="020B0604020202020204" pitchFamily="34" charset="0"/>
                <a:cs typeface="Arial" panose="020B0604020202020204" pitchFamily="34" charset="0"/>
              </a:rPr>
              <a:t>ordenador</a:t>
            </a:r>
            <a:endParaRPr lang="es-ES" sz="2400" dirty="0" smtClean="0">
              <a:latin typeface="Arial" panose="020B0604020202020204" pitchFamily="34" charset="0"/>
              <a:cs typeface="Arial" panose="020B0604020202020204" pitchFamily="34" charset="0"/>
            </a:endParaRPr>
          </a:p>
          <a:p>
            <a:pPr fontAlgn="base">
              <a:spcBef>
                <a:spcPts val="600"/>
              </a:spcBef>
            </a:pPr>
            <a:endParaRPr lang="es-ES" sz="2400" dirty="0" smtClean="0">
              <a:latin typeface="Arial" panose="020B0604020202020204" pitchFamily="34" charset="0"/>
              <a:cs typeface="Arial" panose="020B0604020202020204" pitchFamily="34" charset="0"/>
            </a:endParaRPr>
          </a:p>
          <a:p>
            <a:pPr fontAlgn="base">
              <a:spcBef>
                <a:spcPts val="600"/>
              </a:spcBef>
            </a:pPr>
            <a:r>
              <a:rPr lang="es-ES" sz="2400" b="1" dirty="0" smtClean="0">
                <a:latin typeface="Arial" panose="020B0604020202020204" pitchFamily="34" charset="0"/>
                <a:cs typeface="Arial" panose="020B0604020202020204" pitchFamily="34" charset="0"/>
              </a:rPr>
              <a:t>PUSH</a:t>
            </a:r>
            <a:endParaRPr lang="es-ES" sz="2400" b="1" dirty="0">
              <a:latin typeface="Arial" panose="020B0604020202020204" pitchFamily="34" charset="0"/>
              <a:cs typeface="Arial" panose="020B0604020202020204" pitchFamily="34" charset="0"/>
            </a:endParaRP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Hacer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consiste en modificar el repositorio remoto que hemos clonado en nuestro directorio local.</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Una vez hemos hecho modificaciones en el proyecto clonado en nuestro directorio local, si se hace un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llevamos los cambios generados del repositorio local al remoto, siempre que tengamos permiso de escritura</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98251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274618"/>
          </a:xfrm>
          <a:prstGeom prst="rect">
            <a:avLst/>
          </a:prstGeom>
        </p:spPr>
        <p:txBody>
          <a:bodyPr vert="horz" wrap="square" lIns="0" tIns="11526" rIns="0" bIns="0" rtlCol="0">
            <a:spAutoFit/>
          </a:bodyPr>
          <a:lstStyle/>
          <a:p>
            <a:pPr fontAlgn="base">
              <a:spcBef>
                <a:spcPts val="600"/>
              </a:spcBef>
            </a:pPr>
            <a:r>
              <a:rPr lang="es-ES" sz="2400" b="1" dirty="0" smtClean="0">
                <a:latin typeface="Arial" panose="020B0604020202020204" pitchFamily="34" charset="0"/>
                <a:cs typeface="Arial" panose="020B0604020202020204" pitchFamily="34" charset="0"/>
              </a:rPr>
              <a:t>PASOS PARA EMPEZAR A COLABORAR</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Primero hacer un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a tu repositorio del proyecto colaborativo. </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¿Por que? si se clona </a:t>
            </a:r>
            <a:r>
              <a:rPr lang="es-ES" sz="2400" dirty="0">
                <a:latin typeface="Arial" panose="020B0604020202020204" pitchFamily="34" charset="0"/>
                <a:cs typeface="Arial" panose="020B0604020202020204" pitchFamily="34" charset="0"/>
              </a:rPr>
              <a:t>el repositorio (porque es público) </a:t>
            </a:r>
            <a:r>
              <a:rPr lang="es-ES" sz="2400" dirty="0" smtClean="0">
                <a:latin typeface="Arial" panose="020B0604020202020204" pitchFamily="34" charset="0"/>
                <a:cs typeface="Arial" panose="020B0604020202020204" pitchFamily="34" charset="0"/>
              </a:rPr>
              <a:t>y no </a:t>
            </a:r>
            <a:r>
              <a:rPr lang="es-ES" sz="2400" dirty="0">
                <a:latin typeface="Arial" panose="020B0604020202020204" pitchFamily="34" charset="0"/>
                <a:cs typeface="Arial" panose="020B0604020202020204" pitchFamily="34" charset="0"/>
              </a:rPr>
              <a:t>se tienen permisos de escritura, </a:t>
            </a:r>
            <a:r>
              <a:rPr lang="es-ES" sz="2400" dirty="0" smtClean="0">
                <a:latin typeface="Arial" panose="020B0604020202020204" pitchFamily="34" charset="0"/>
                <a:cs typeface="Arial" panose="020B0604020202020204" pitchFamily="34" charset="0"/>
              </a:rPr>
              <a:t>no se podrá </a:t>
            </a:r>
            <a:r>
              <a:rPr lang="es-ES" sz="2400" dirty="0">
                <a:latin typeface="Arial" panose="020B0604020202020204" pitchFamily="34" charset="0"/>
                <a:cs typeface="Arial" panose="020B0604020202020204" pitchFamily="34" charset="0"/>
              </a:rPr>
              <a:t>hacer un </a:t>
            </a:r>
            <a:r>
              <a:rPr lang="es-ES" sz="2400" dirty="0" err="1">
                <a:latin typeface="Arial" panose="020B0604020202020204" pitchFamily="34" charset="0"/>
                <a:cs typeface="Arial" panose="020B0604020202020204" pitchFamily="34" charset="0"/>
              </a:rPr>
              <a:t>push</a:t>
            </a:r>
            <a:r>
              <a:rPr lang="es-ES" sz="2400" dirty="0">
                <a:latin typeface="Arial" panose="020B0604020202020204" pitchFamily="34" charset="0"/>
                <a:cs typeface="Arial" panose="020B0604020202020204" pitchFamily="34" charset="0"/>
              </a:rPr>
              <a:t>. </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Una vez realizado el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si se podrá hacer un </a:t>
            </a:r>
            <a:r>
              <a:rPr lang="es-ES" sz="2400" dirty="0">
                <a:latin typeface="Arial" panose="020B0604020202020204" pitchFamily="34" charset="0"/>
                <a:cs typeface="Arial" panose="020B0604020202020204" pitchFamily="34" charset="0"/>
              </a:rPr>
              <a:t>clon de esa copia sobre la que </a:t>
            </a:r>
            <a:r>
              <a:rPr lang="es-ES" sz="2400" dirty="0" smtClean="0">
                <a:latin typeface="Arial" panose="020B0604020202020204" pitchFamily="34" charset="0"/>
                <a:cs typeface="Arial" panose="020B0604020202020204" pitchFamily="34" charset="0"/>
              </a:rPr>
              <a:t>se empieza </a:t>
            </a:r>
            <a:r>
              <a:rPr lang="es-ES" sz="2400" dirty="0">
                <a:latin typeface="Arial" panose="020B0604020202020204" pitchFamily="34" charset="0"/>
                <a:cs typeface="Arial" panose="020B0604020202020204" pitchFamily="34" charset="0"/>
              </a:rPr>
              <a:t>a </a:t>
            </a:r>
            <a:r>
              <a:rPr lang="es-ES" sz="2400" dirty="0" smtClean="0">
                <a:latin typeface="Arial" panose="020B0604020202020204" pitchFamily="34" charset="0"/>
                <a:cs typeface="Arial" panose="020B0604020202020204" pitchFamily="34" charset="0"/>
              </a:rPr>
              <a:t>trabajar. Si se hace un </a:t>
            </a:r>
            <a:r>
              <a:rPr lang="es-ES" sz="2400" dirty="0" err="1" smtClean="0">
                <a:latin typeface="Arial" panose="020B0604020202020204" pitchFamily="34" charset="0"/>
                <a:cs typeface="Arial" panose="020B0604020202020204" pitchFamily="34" charset="0"/>
              </a:rPr>
              <a:t>push</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entonces se esta modificando tu propia copia </a:t>
            </a:r>
            <a:r>
              <a:rPr lang="es-ES" sz="2400" dirty="0">
                <a:latin typeface="Arial" panose="020B0604020202020204" pitchFamily="34" charset="0"/>
                <a:cs typeface="Arial" panose="020B0604020202020204" pitchFamily="34" charset="0"/>
              </a:rPr>
              <a:t>(</a:t>
            </a:r>
            <a:r>
              <a:rPr lang="es-ES" sz="2400" dirty="0" err="1">
                <a:latin typeface="Arial" panose="020B0604020202020204" pitchFamily="34" charset="0"/>
                <a:cs typeface="Arial" panose="020B0604020202020204" pitchFamily="34" charset="0"/>
              </a:rPr>
              <a:t>fork</a:t>
            </a:r>
            <a:r>
              <a:rPr lang="es-ES" sz="2400" dirty="0">
                <a:latin typeface="Arial" panose="020B0604020202020204" pitchFamily="34" charset="0"/>
                <a:cs typeface="Arial" panose="020B0604020202020204" pitchFamily="34" charset="0"/>
              </a:rPr>
              <a:t>). El repositorio original </a:t>
            </a:r>
            <a:r>
              <a:rPr lang="es-ES" sz="2400" dirty="0" smtClean="0">
                <a:latin typeface="Arial" panose="020B0604020202020204" pitchFamily="34" charset="0"/>
                <a:cs typeface="Arial" panose="020B0604020202020204" pitchFamily="34" charset="0"/>
              </a:rPr>
              <a:t>seguirá </a:t>
            </a:r>
            <a:r>
              <a:rPr lang="es-ES" sz="2400" dirty="0">
                <a:latin typeface="Arial" panose="020B0604020202020204" pitchFamily="34" charset="0"/>
                <a:cs typeface="Arial" panose="020B0604020202020204" pitchFamily="34" charset="0"/>
              </a:rPr>
              <a:t>intacto</a:t>
            </a:r>
            <a:r>
              <a:rPr lang="es-ES" sz="2400" dirty="0" smtClean="0">
                <a:latin typeface="Arial" panose="020B0604020202020204" pitchFamily="34" charset="0"/>
                <a:cs typeface="Arial" panose="020B0604020202020204" pitchFamily="34" charset="0"/>
              </a:rPr>
              <a:t>.</a:t>
            </a:r>
          </a:p>
          <a:p>
            <a:pPr marL="457200" indent="-457200" fontAlgn="base">
              <a:spcBef>
                <a:spcPts val="600"/>
              </a:spcBef>
              <a:buFont typeface="Arial" panose="020B0604020202020204" pitchFamily="34" charset="0"/>
              <a:buChar char="•"/>
            </a:pPr>
            <a:endParaRPr lang="es-ES" sz="2400" dirty="0">
              <a:latin typeface="Arial" panose="020B0604020202020204" pitchFamily="34" charset="0"/>
              <a:cs typeface="Arial" panose="020B0604020202020204" pitchFamily="34" charset="0"/>
            </a:endParaRPr>
          </a:p>
          <a:p>
            <a:pPr fontAlgn="base">
              <a:spcBef>
                <a:spcPts val="600"/>
              </a:spcBef>
            </a:pPr>
            <a:r>
              <a:rPr lang="es-ES" sz="2400" b="1" dirty="0">
                <a:latin typeface="Arial" panose="020B0604020202020204" pitchFamily="34" charset="0"/>
                <a:cs typeface="Arial" panose="020B0604020202020204" pitchFamily="34" charset="0"/>
              </a:rPr>
              <a:t>RAMA (BRANCH)</a:t>
            </a:r>
          </a:p>
          <a:p>
            <a:pPr marL="457200" indent="-457200" fontAlgn="base">
              <a:spcBef>
                <a:spcPts val="600"/>
              </a:spcBef>
              <a:buFont typeface="Arial" panose="020B0604020202020204" pitchFamily="34" charset="0"/>
              <a:buChar char="•"/>
            </a:pPr>
            <a:r>
              <a:rPr lang="es-ES" sz="2400" dirty="0">
                <a:latin typeface="Arial" panose="020B0604020202020204" pitchFamily="34" charset="0"/>
                <a:cs typeface="Arial" panose="020B0604020202020204" pitchFamily="34" charset="0"/>
              </a:rPr>
              <a:t>Un modulo puede ser bifurcado en un </a:t>
            </a:r>
            <a:r>
              <a:rPr lang="es-ES" sz="2400" dirty="0" err="1">
                <a:latin typeface="Arial" panose="020B0604020202020204" pitchFamily="34" charset="0"/>
                <a:cs typeface="Arial" panose="020B0604020202020204" pitchFamily="34" charset="0"/>
              </a:rPr>
              <a:t>miomento</a:t>
            </a:r>
            <a:r>
              <a:rPr lang="es-ES" sz="2400" dirty="0">
                <a:latin typeface="Arial" panose="020B0604020202020204" pitchFamily="34" charset="0"/>
                <a:cs typeface="Arial" panose="020B0604020202020204" pitchFamily="34" charset="0"/>
              </a:rPr>
              <a:t> de tiempo de forma que desde ese momento en adelante, dos copias de esos ficheros pueden ser desarrolladas a diferentes velocidades o de diferentes </a:t>
            </a:r>
            <a:r>
              <a:rPr lang="es-ES" sz="2400" dirty="0" smtClean="0">
                <a:latin typeface="Arial" panose="020B0604020202020204" pitchFamily="34" charset="0"/>
                <a:cs typeface="Arial" panose="020B0604020202020204" pitchFamily="34" charset="0"/>
              </a:rPr>
              <a:t>formas, </a:t>
            </a:r>
            <a:r>
              <a:rPr lang="es-ES" sz="2400" dirty="0">
                <a:latin typeface="Arial" panose="020B0604020202020204" pitchFamily="34" charset="0"/>
                <a:cs typeface="Arial" panose="020B0604020202020204" pitchFamily="34" charset="0"/>
              </a:rPr>
              <a:t>de forma </a:t>
            </a:r>
            <a:r>
              <a:rPr lang="es-ES" sz="2400" dirty="0" smtClean="0">
                <a:latin typeface="Arial" panose="020B0604020202020204" pitchFamily="34" charset="0"/>
                <a:cs typeface="Arial" panose="020B0604020202020204" pitchFamily="34" charset="0"/>
              </a:rPr>
              <a:t>independiente. Se </a:t>
            </a:r>
            <a:r>
              <a:rPr lang="es-ES" sz="2400" dirty="0">
                <a:latin typeface="Arial" panose="020B0604020202020204" pitchFamily="34" charset="0"/>
                <a:cs typeface="Arial" panose="020B0604020202020204" pitchFamily="34" charset="0"/>
              </a:rPr>
              <a:t>dice que el modulo tiene 2 o mas </a:t>
            </a:r>
            <a:r>
              <a:rPr lang="es-ES" sz="2400" dirty="0" smtClean="0">
                <a:latin typeface="Arial" panose="020B0604020202020204" pitchFamily="34" charset="0"/>
                <a:cs typeface="Arial" panose="020B0604020202020204" pitchFamily="34" charset="0"/>
              </a:rPr>
              <a:t>ramas</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271665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120729"/>
          </a:xfrm>
          <a:prstGeom prst="rect">
            <a:avLst/>
          </a:prstGeom>
        </p:spPr>
        <p:txBody>
          <a:bodyPr vert="horz" wrap="square" lIns="0" tIns="11526" rIns="0" bIns="0" rtlCol="0">
            <a:spAutoFit/>
          </a:bodyPr>
          <a:lstStyle/>
          <a:p>
            <a:pPr fontAlgn="base">
              <a:spcBef>
                <a:spcPts val="600"/>
              </a:spcBef>
            </a:pPr>
            <a:r>
              <a:rPr lang="es-ES" sz="2400" b="1" dirty="0" smtClean="0">
                <a:latin typeface="Arial" panose="020B0604020202020204" pitchFamily="34" charset="0"/>
                <a:cs typeface="Arial" panose="020B0604020202020204" pitchFamily="34" charset="0"/>
              </a:rPr>
              <a:t>INTEGRACION O FUSION (MERGE)</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Une dos conjuntos de cambios sobre un fichero o conjunto de ficheros en una revisión unificada de dicho fichero o ficheros</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Esto puede suceder cuando un usuario trabajando en esos ficheros, actualiza  su copia local con los cambios realizados y añadidos al repositorio por otros usuarios. Análogamente este mismo proceso puede ocurrir en el repositorio cuando un usuario intenta </a:t>
            </a:r>
            <a:r>
              <a:rPr lang="es-ES" sz="2400" dirty="0" err="1" smtClean="0">
                <a:latin typeface="Arial" panose="020B0604020202020204" pitchFamily="34" charset="0"/>
                <a:cs typeface="Arial" panose="020B0604020202020204" pitchFamily="34" charset="0"/>
              </a:rPr>
              <a:t>check</a:t>
            </a:r>
            <a:r>
              <a:rPr lang="es-ES" sz="2400" dirty="0" smtClean="0">
                <a:latin typeface="Arial" panose="020B0604020202020204" pitchFamily="34" charset="0"/>
                <a:cs typeface="Arial" panose="020B0604020202020204" pitchFamily="34" charset="0"/>
              </a:rPr>
              <a:t>-in sus cambios</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Puede suceder después de que el código haya sido </a:t>
            </a:r>
            <a:r>
              <a:rPr lang="es-ES" sz="2400" dirty="0" err="1" smtClean="0">
                <a:latin typeface="Arial" panose="020B0604020202020204" pitchFamily="34" charset="0"/>
                <a:cs typeface="Arial" panose="020B0604020202020204" pitchFamily="34" charset="0"/>
              </a:rPr>
              <a:t>branched</a:t>
            </a:r>
            <a:r>
              <a:rPr lang="es-ES" sz="2400" dirty="0" smtClean="0">
                <a:latin typeface="Arial" panose="020B0604020202020204" pitchFamily="34" charset="0"/>
                <a:cs typeface="Arial" panose="020B0604020202020204" pitchFamily="34" charset="0"/>
              </a:rPr>
              <a:t> y un problema  anterior al </a:t>
            </a:r>
            <a:r>
              <a:rPr lang="es-ES" sz="2400" dirty="0" err="1" smtClean="0">
                <a:latin typeface="Arial" panose="020B0604020202020204" pitchFamily="34" charset="0"/>
                <a:cs typeface="Arial" panose="020B0604020202020204" pitchFamily="34" charset="0"/>
              </a:rPr>
              <a:t>branching</a:t>
            </a:r>
            <a:r>
              <a:rPr lang="es-ES" sz="2400" dirty="0" smtClean="0">
                <a:latin typeface="Arial" panose="020B0604020202020204" pitchFamily="34" charset="0"/>
                <a:cs typeface="Arial" panose="020B0604020202020204" pitchFamily="34" charset="0"/>
              </a:rPr>
              <a:t> sea arreglado en una rama y se necesite incorporar dicho arreglo en la otra</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Puede suceder después de que los ficheros hayan sido </a:t>
            </a:r>
            <a:r>
              <a:rPr lang="es-ES" sz="2400" dirty="0" err="1" smtClean="0">
                <a:latin typeface="Arial" panose="020B0604020202020204" pitchFamily="34" charset="0"/>
                <a:cs typeface="Arial" panose="020B0604020202020204" pitchFamily="34" charset="0"/>
              </a:rPr>
              <a:t>branched</a:t>
            </a:r>
            <a:r>
              <a:rPr lang="es-ES" sz="2400" dirty="0" smtClean="0">
                <a:latin typeface="Arial" panose="020B0604020202020204" pitchFamily="34" charset="0"/>
                <a:cs typeface="Arial" panose="020B0604020202020204" pitchFamily="34" charset="0"/>
              </a:rPr>
              <a:t>, desarrollados de forma independiente por un tiempo, y que entonces se haya requerido que fueran fundidos de nuevo en un único </a:t>
            </a:r>
            <a:r>
              <a:rPr lang="es-ES" sz="2400" dirty="0" err="1" smtClean="0">
                <a:latin typeface="Arial" panose="020B0604020202020204" pitchFamily="34" charset="0"/>
                <a:cs typeface="Arial" panose="020B0604020202020204" pitchFamily="34" charset="0"/>
              </a:rPr>
              <a:t>trunk</a:t>
            </a:r>
            <a:r>
              <a:rPr lang="es-ES" sz="2400" dirty="0" smtClean="0">
                <a:latin typeface="Arial" panose="020B0604020202020204" pitchFamily="34" charset="0"/>
                <a:cs typeface="Arial" panose="020B0604020202020204" pitchFamily="34" charset="0"/>
              </a:rPr>
              <a:t> unificado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344944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351562"/>
          </a:xfrm>
          <a:prstGeom prst="rect">
            <a:avLst/>
          </a:prstGeom>
        </p:spPr>
        <p:txBody>
          <a:bodyPr vert="horz" wrap="square" lIns="0" tIns="11526" rIns="0" bIns="0" rtlCol="0">
            <a:spAutoFit/>
          </a:bodyPr>
          <a:lstStyle/>
          <a:p>
            <a:pPr marL="354426" marR="9798"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Es un cliente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eficiente, elegante y confiable con una interfaz grafica de usuario sencilla y poderosa</a:t>
            </a:r>
          </a:p>
          <a:p>
            <a:pPr marL="354426" marR="9798"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Herramienta que nos permite gestionar de forma visual un repositorio basado en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como </a:t>
            </a:r>
            <a:r>
              <a:rPr lang="es-ES" sz="2400" dirty="0" err="1">
                <a:latin typeface="Arial" panose="020B0604020202020204" pitchFamily="34" charset="0"/>
                <a:cs typeface="Arial" panose="020B0604020202020204" pitchFamily="34" charset="0"/>
              </a:rPr>
              <a:t>G</a:t>
            </a:r>
            <a:r>
              <a:rPr lang="es-ES" sz="2400" dirty="0" err="1" smtClean="0">
                <a:latin typeface="Arial" panose="020B0604020202020204" pitchFamily="34" charset="0"/>
                <a:cs typeface="Arial" panose="020B0604020202020204" pitchFamily="34" charset="0"/>
              </a:rPr>
              <a:t>ithub</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Gitlab</a:t>
            </a:r>
            <a:r>
              <a:rPr lang="es-ES" sz="2400" dirty="0" smtClean="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B</a:t>
            </a:r>
            <a:r>
              <a:rPr lang="es-ES" sz="2400" dirty="0" err="1" smtClean="0">
                <a:latin typeface="Arial" panose="020B0604020202020204" pitchFamily="34" charset="0"/>
                <a:cs typeface="Arial" panose="020B0604020202020204" pitchFamily="34" charset="0"/>
              </a:rPr>
              <a:t>itbucket</a:t>
            </a:r>
            <a:r>
              <a:rPr lang="es-ES" sz="2400" dirty="0" smtClean="0">
                <a:latin typeface="Arial" panose="020B0604020202020204" pitchFamily="34" charset="0"/>
                <a:cs typeface="Arial" panose="020B0604020202020204" pitchFamily="34" charset="0"/>
              </a:rPr>
              <a:t> o </a:t>
            </a:r>
            <a:r>
              <a:rPr lang="es-ES" sz="2400" dirty="0" err="1">
                <a:latin typeface="Arial" panose="020B0604020202020204" pitchFamily="34" charset="0"/>
                <a:cs typeface="Arial" panose="020B0604020202020204" pitchFamily="34" charset="0"/>
              </a:rPr>
              <a:t>A</a:t>
            </a:r>
            <a:r>
              <a:rPr lang="es-ES" sz="2400" dirty="0" err="1" smtClean="0">
                <a:latin typeface="Arial" panose="020B0604020202020204" pitchFamily="34" charset="0"/>
                <a:cs typeface="Arial" panose="020B0604020202020204" pitchFamily="34" charset="0"/>
              </a:rPr>
              <a:t>zzure</a:t>
            </a:r>
            <a:r>
              <a:rPr lang="es-ES" sz="2400" dirty="0" smtClean="0">
                <a:latin typeface="Arial" panose="020B0604020202020204" pitchFamily="34" charset="0"/>
                <a:cs typeface="Arial" panose="020B0604020202020204" pitchFamily="34" charset="0"/>
              </a:rPr>
              <a:t> </a:t>
            </a:r>
          </a:p>
          <a:p>
            <a:pPr marL="354426" marR="9798"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A diferencia de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D</a:t>
            </a:r>
            <a:r>
              <a:rPr lang="es-ES" sz="2400" dirty="0">
                <a:latin typeface="Arial" panose="020B0604020202020204" pitchFamily="34" charset="0"/>
                <a:cs typeface="Arial" panose="020B0604020202020204" pitchFamily="34" charset="0"/>
              </a:rPr>
              <a:t>esktop,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es una herramienta más completa</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que permite:</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a:latin typeface="Arial" panose="020B0604020202020204" pitchFamily="34" charset="0"/>
                <a:cs typeface="Arial" panose="020B0604020202020204" pitchFamily="34" charset="0"/>
              </a:rPr>
              <a:t>C</a:t>
            </a:r>
            <a:r>
              <a:rPr lang="es-ES" sz="2400" dirty="0" smtClean="0">
                <a:latin typeface="Arial" panose="020B0604020202020204" pitchFamily="34" charset="0"/>
                <a:cs typeface="Arial" panose="020B0604020202020204" pitchFamily="34" charset="0"/>
              </a:rPr>
              <a:t>rear ramas a partir de otras, </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a:latin typeface="Arial" panose="020B0604020202020204" pitchFamily="34" charset="0"/>
                <a:cs typeface="Arial" panose="020B0604020202020204" pitchFamily="34" charset="0"/>
              </a:rPr>
              <a:t>R</a:t>
            </a:r>
            <a:r>
              <a:rPr lang="es-ES" sz="2400" dirty="0" smtClean="0">
                <a:latin typeface="Arial" panose="020B0604020202020204" pitchFamily="34" charset="0"/>
                <a:cs typeface="Arial" panose="020B0604020202020204" pitchFamily="34" charset="0"/>
              </a:rPr>
              <a:t>esolver conflictos, hacer </a:t>
            </a:r>
            <a:r>
              <a:rPr lang="es-ES" sz="2400" dirty="0" err="1" smtClean="0">
                <a:latin typeface="Arial" panose="020B0604020202020204" pitchFamily="34" charset="0"/>
                <a:cs typeface="Arial" panose="020B0604020202020204" pitchFamily="34" charset="0"/>
              </a:rPr>
              <a:t>merges</a:t>
            </a:r>
            <a:endParaRPr lang="es-ES" sz="2400" dirty="0" smtClean="0">
              <a:latin typeface="Arial" panose="020B0604020202020204" pitchFamily="34" charset="0"/>
              <a:cs typeface="Arial" panose="020B0604020202020204" pitchFamily="34" charset="0"/>
            </a:endParaRP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a:latin typeface="Arial" panose="020B0604020202020204" pitchFamily="34" charset="0"/>
                <a:cs typeface="Arial" panose="020B0604020202020204" pitchFamily="34" charset="0"/>
              </a:rPr>
              <a:t>V</a:t>
            </a:r>
            <a:r>
              <a:rPr lang="es-ES" sz="2400" dirty="0" smtClean="0">
                <a:latin typeface="Arial" panose="020B0604020202020204" pitchFamily="34" charset="0"/>
                <a:cs typeface="Arial" panose="020B0604020202020204" pitchFamily="34" charset="0"/>
              </a:rPr>
              <a:t>er una línea de tiempos de los </a:t>
            </a:r>
            <a:r>
              <a:rPr lang="es-ES" sz="2400" dirty="0" err="1" smtClean="0">
                <a:latin typeface="Arial" panose="020B0604020202020204" pitchFamily="34" charset="0"/>
                <a:cs typeface="Arial" panose="020B0604020202020204" pitchFamily="34" charset="0"/>
              </a:rPr>
              <a:t>commits</a:t>
            </a:r>
            <a:r>
              <a:rPr lang="es-ES" sz="2400" dirty="0" smtClean="0">
                <a:latin typeface="Arial" panose="020B0604020202020204" pitchFamily="34" charset="0"/>
                <a:cs typeface="Arial" panose="020B0604020202020204" pitchFamily="34" charset="0"/>
              </a:rPr>
              <a:t>, </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Ver todas las ramas que se han creado de todas las integraciones que se ha realizado</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Gestionar fácilmente las ramas locales y las ramas remotas que muchas veces se confunden al hacer </a:t>
            </a:r>
            <a:r>
              <a:rPr lang="es-ES" sz="2400" dirty="0" err="1" smtClean="0">
                <a:latin typeface="Arial" panose="020B0604020202020204" pitchFamily="34" charset="0"/>
                <a:cs typeface="Arial" panose="020B0604020202020204" pitchFamily="34" charset="0"/>
              </a:rPr>
              <a:t>merges</a:t>
            </a:r>
            <a:r>
              <a:rPr lang="es-ES" sz="2400" dirty="0" smtClean="0">
                <a:latin typeface="Arial" panose="020B0604020202020204" pitchFamily="34" charset="0"/>
                <a:cs typeface="Arial" panose="020B0604020202020204" pitchFamily="34" charset="0"/>
              </a:rPr>
              <a:t> y la administración de </a:t>
            </a:r>
            <a:r>
              <a:rPr lang="es-ES" sz="2400" dirty="0" err="1" smtClean="0">
                <a:latin typeface="Arial" panose="020B0604020202020204" pitchFamily="34" charset="0"/>
                <a:cs typeface="Arial" panose="020B0604020202020204" pitchFamily="34" charset="0"/>
              </a:rPr>
              <a:t>forks</a:t>
            </a:r>
            <a:r>
              <a:rPr lang="es-ES" sz="2400" dirty="0" smtClean="0">
                <a:latin typeface="Arial" panose="020B0604020202020204" pitchFamily="34" charset="0"/>
                <a:cs typeface="Arial" panose="020B0604020202020204" pitchFamily="34" charset="0"/>
              </a:rPr>
              <a:t>.</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smtClean="0"/>
              <a:t>2. GITKRAKEN</a:t>
            </a:r>
            <a:endParaRPr lang="es-ES" sz="4400" dirty="0"/>
          </a:p>
        </p:txBody>
      </p:sp>
    </p:spTree>
    <p:extLst>
      <p:ext uri="{BB962C8B-B14F-4D97-AF65-F5344CB8AC3E}">
        <p14:creationId xmlns:p14="http://schemas.microsoft.com/office/powerpoint/2010/main" val="2184602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6312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1)</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Vamos a la </a:t>
            </a:r>
            <a:r>
              <a:rPr lang="es-ES" sz="2400" dirty="0" err="1" smtClean="0">
                <a:latin typeface="Arial" panose="020B0604020202020204" pitchFamily="34" charset="0"/>
                <a:cs typeface="Arial" panose="020B0604020202020204" pitchFamily="34" charset="0"/>
              </a:rPr>
              <a:t>url</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hlinkClick r:id="rId2"/>
              </a:rPr>
              <a:t>https</a:t>
            </a:r>
            <a:r>
              <a:rPr lang="es-ES" sz="2400" dirty="0">
                <a:latin typeface="Arial" panose="020B0604020202020204" pitchFamily="34" charset="0"/>
                <a:cs typeface="Arial" panose="020B0604020202020204" pitchFamily="34" charset="0"/>
                <a:hlinkClick r:id="rId2"/>
              </a:rPr>
              <a:t>://</a:t>
            </a:r>
            <a:r>
              <a:rPr lang="es-ES" sz="2400" dirty="0" smtClean="0">
                <a:latin typeface="Arial" panose="020B0604020202020204" pitchFamily="34" charset="0"/>
                <a:cs typeface="Arial" panose="020B0604020202020204" pitchFamily="34" charset="0"/>
                <a:hlinkClick r:id="rId2"/>
              </a:rPr>
              <a:t>www.gitkraken.com/git-client/try-free</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para realizar la descarga del ejecutable:</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INSTALACION GITKRAKEN</a:t>
            </a:r>
            <a:endParaRPr lang="es-ES" sz="4400" dirty="0"/>
          </a:p>
        </p:txBody>
      </p:sp>
      <p:pic>
        <p:nvPicPr>
          <p:cNvPr id="5" name="Imagen 4"/>
          <p:cNvPicPr>
            <a:picLocks noChangeAspect="1"/>
          </p:cNvPicPr>
          <p:nvPr/>
        </p:nvPicPr>
        <p:blipFill>
          <a:blip r:embed="rId3"/>
          <a:stretch>
            <a:fillRect/>
          </a:stretch>
        </p:blipFill>
        <p:spPr>
          <a:xfrm>
            <a:off x="571500" y="2133600"/>
            <a:ext cx="8453437" cy="4405906"/>
          </a:xfrm>
          <a:prstGeom prst="rect">
            <a:avLst/>
          </a:prstGeom>
        </p:spPr>
      </p:pic>
      <p:pic>
        <p:nvPicPr>
          <p:cNvPr id="6" name="Imagen 5"/>
          <p:cNvPicPr>
            <a:picLocks noChangeAspect="1"/>
          </p:cNvPicPr>
          <p:nvPr/>
        </p:nvPicPr>
        <p:blipFill>
          <a:blip r:embed="rId4"/>
          <a:stretch>
            <a:fillRect/>
          </a:stretch>
        </p:blipFill>
        <p:spPr>
          <a:xfrm>
            <a:off x="7896225" y="5733444"/>
            <a:ext cx="4067175" cy="904875"/>
          </a:xfrm>
          <a:prstGeom prst="rect">
            <a:avLst/>
          </a:prstGeom>
          <a:ln>
            <a:solidFill>
              <a:schemeClr val="accent1"/>
            </a:solidFill>
          </a:ln>
        </p:spPr>
      </p:pic>
    </p:spTree>
    <p:extLst>
      <p:ext uri="{BB962C8B-B14F-4D97-AF65-F5344CB8AC3E}">
        <p14:creationId xmlns:p14="http://schemas.microsoft.com/office/powerpoint/2010/main" val="353861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2)</a:t>
            </a:r>
            <a:r>
              <a:rPr lang="es-ES" sz="2400" dirty="0" smtClean="0">
                <a:latin typeface="Arial" panose="020B0604020202020204" pitchFamily="34" charset="0"/>
                <a:cs typeface="Arial" panose="020B0604020202020204" pitchFamily="34" charset="0"/>
              </a:rPr>
              <a:t> Realizamos la instalación. Al final indicamos el icono de perfil.</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INSTALACION GITKRAKEN</a:t>
            </a:r>
            <a:endParaRPr lang="es-ES" sz="4400" dirty="0"/>
          </a:p>
        </p:txBody>
      </p:sp>
      <p:pic>
        <p:nvPicPr>
          <p:cNvPr id="2" name="Imagen 1"/>
          <p:cNvPicPr>
            <a:picLocks noChangeAspect="1"/>
          </p:cNvPicPr>
          <p:nvPr/>
        </p:nvPicPr>
        <p:blipFill>
          <a:blip r:embed="rId2"/>
          <a:stretch>
            <a:fillRect/>
          </a:stretch>
        </p:blipFill>
        <p:spPr>
          <a:xfrm>
            <a:off x="381000" y="2147096"/>
            <a:ext cx="5672137" cy="4180602"/>
          </a:xfrm>
          <a:prstGeom prst="rect">
            <a:avLst/>
          </a:prstGeom>
        </p:spPr>
      </p:pic>
      <p:pic>
        <p:nvPicPr>
          <p:cNvPr id="3" name="Imagen 2"/>
          <p:cNvPicPr>
            <a:picLocks noChangeAspect="1"/>
          </p:cNvPicPr>
          <p:nvPr/>
        </p:nvPicPr>
        <p:blipFill>
          <a:blip r:embed="rId3"/>
          <a:stretch>
            <a:fillRect/>
          </a:stretch>
        </p:blipFill>
        <p:spPr>
          <a:xfrm>
            <a:off x="6351494" y="2147096"/>
            <a:ext cx="5611906" cy="4277503"/>
          </a:xfrm>
          <a:prstGeom prst="rect">
            <a:avLst/>
          </a:prstGeom>
        </p:spPr>
      </p:pic>
    </p:spTree>
    <p:extLst>
      <p:ext uri="{BB962C8B-B14F-4D97-AF65-F5344CB8AC3E}">
        <p14:creationId xmlns:p14="http://schemas.microsoft.com/office/powerpoint/2010/main" val="1581570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41684</TotalTime>
  <Words>1519</Words>
  <Application>Microsoft Office PowerPoint</Application>
  <PresentationFormat>Panorámica</PresentationFormat>
  <Paragraphs>101</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Calibri</vt:lpstr>
      <vt:lpstr>Calibri Light</vt:lpstr>
      <vt:lpstr>Open Sans</vt:lpstr>
      <vt:lpstr>Times New Roman</vt:lpstr>
      <vt:lpstr>Office Theme</vt:lpstr>
      <vt:lpstr>Presentación de PowerPoint</vt:lpstr>
      <vt:lpstr> INDICE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lastModifiedBy>ADMIN</cp:lastModifiedBy>
  <cp:revision>1314</cp:revision>
  <cp:lastPrinted>2021-05-17T08:27:14Z</cp:lastPrinted>
  <dcterms:created xsi:type="dcterms:W3CDTF">2020-09-29T09:33:46Z</dcterms:created>
  <dcterms:modified xsi:type="dcterms:W3CDTF">2022-01-08T21:36:18Z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2018-08-06T00:00:00Z</vt:filetime>
  </property>
  <property fmtid="{D5CDD505-2E9C-101B-9397-08002B2CF9AE}" pid="3" name="Creator">
    <vt:lpwstr>Microsoft® PowerPoint® 2013</vt:lpwstr>
  </property>
  <property fmtid="{D5CDD505-2E9C-101B-9397-08002B2CF9AE}" pid="4" name="LastSaved">
    <vt:filetime>2020-09-29T00:00:00Z</vt:filetime>
  </property>
</Properties>
</file>