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554" y="-1068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7"/>
            <a:ext cx="621792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4"/>
            <a:ext cx="164592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4"/>
            <a:ext cx="481584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350347"/>
            <a:ext cx="6217920" cy="7264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1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18726"/>
            <a:ext cx="323215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159934"/>
            <a:ext cx="323215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818726"/>
            <a:ext cx="323342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159934"/>
            <a:ext cx="323342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7"/>
            <a:ext cx="2406650" cy="6197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7"/>
            <a:ext cx="4089400" cy="31216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7"/>
            <a:ext cx="2406650" cy="250190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3"/>
            <a:ext cx="6583680" cy="6096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1"/>
            <a:ext cx="6583680" cy="2413847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7AB5-9E43-41FE-BCFE-163BF8B46E76}" type="datetimeFigureOut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4"/>
            <a:ext cx="23164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6200" y="742890"/>
            <a:ext cx="10807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</a:rPr>
              <a:t>Integers</a:t>
            </a:r>
            <a:endParaRPr lang="en-US" sz="2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8800" y="112389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</a:rPr>
              <a:t>,</a:t>
            </a:r>
            <a:r>
              <a:rPr lang="en-US" sz="2400" i="1" dirty="0" err="1" smtClean="0">
                <a:latin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422" y="1062335"/>
            <a:ext cx="67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Vladimir Script" panose="03050402040407070305" pitchFamily="66" charset="0"/>
              </a:rPr>
              <a:t>l</a:t>
            </a:r>
            <a:r>
              <a:rPr lang="en-US" sz="3200" dirty="0" smtClean="0">
                <a:latin typeface="Vladimir Script" panose="03050402040407070305" pitchFamily="66" charset="0"/>
              </a:rPr>
              <a:t>,</a:t>
            </a:r>
            <a:r>
              <a:rPr lang="en-US" sz="2400" dirty="0" smtClean="0">
                <a:latin typeface="Vladimir Script" panose="03050402040407070305" pitchFamily="66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</a:rPr>
              <a:t>m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7110" y="29050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sym typeface="Symbol"/>
              </a:rPr>
              <a:t></a:t>
            </a:r>
            <a:r>
              <a:rPr lang="en-US" sz="2400" i="1" dirty="0" err="1" smtClean="0">
                <a:latin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38" idx="3"/>
            <a:endCxn id="36" idx="1"/>
          </p:cNvCxnSpPr>
          <p:nvPr/>
        </p:nvCxnSpPr>
        <p:spPr>
          <a:xfrm>
            <a:off x="1234210" y="1354723"/>
            <a:ext cx="44045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1"/>
          </p:cNvCxnSpPr>
          <p:nvPr/>
        </p:nvCxnSpPr>
        <p:spPr>
          <a:xfrm>
            <a:off x="1251843" y="3135867"/>
            <a:ext cx="426526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38924" y="926068"/>
            <a:ext cx="248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“Translate” from </a:t>
            </a:r>
            <a:r>
              <a:rPr lang="en-US" sz="1800" b="1" dirty="0" smtClean="0">
                <a:latin typeface="Times New Roman" panose="02020603050405020304" pitchFamily="18" charset="0"/>
              </a:rPr>
              <a:t>Z</a:t>
            </a:r>
            <a:r>
              <a:rPr 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</a:rPr>
              <a:t>to </a:t>
            </a:r>
            <a:r>
              <a:rPr lang="en-US" sz="1800" b="1" dirty="0" smtClean="0">
                <a:latin typeface="Times New Roman" panose="02020603050405020304" pitchFamily="18" charset="0"/>
              </a:rPr>
              <a:t>Z</a:t>
            </a:r>
            <a:r>
              <a:rPr lang="en-US" sz="1800" i="1" baseline="-25000" dirty="0" smtClean="0">
                <a:latin typeface="Times New Roman" panose="02020603050405020304" pitchFamily="18" charset="0"/>
              </a:rPr>
              <a:t>n</a:t>
            </a:r>
            <a:endParaRPr lang="en-US" sz="1800" i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867400" y="1676400"/>
            <a:ext cx="1" cy="12438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76200" y="2016204"/>
            <a:ext cx="1159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Addition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</a:rPr>
              <a:t>in </a:t>
            </a:r>
            <a:r>
              <a:rPr lang="en-US" sz="2000" b="1" dirty="0" smtClean="0">
                <a:latin typeface="Times New Roman" panose="02020603050405020304" pitchFamily="18" charset="0"/>
              </a:rPr>
              <a:t>Z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6019800" y="1752600"/>
            <a:ext cx="1197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</a:rPr>
              <a:t>Remainder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</a:rPr>
              <a:t>ddition </a:t>
            </a:r>
            <a:endParaRPr lang="en-US" sz="1800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</a:rPr>
              <a:t>in </a:t>
            </a:r>
            <a:r>
              <a:rPr lang="en-US" sz="1800" b="1" dirty="0" smtClean="0">
                <a:latin typeface="Times New Roman" panose="02020603050405020304" pitchFamily="18" charset="0"/>
              </a:rPr>
              <a:t>Z</a:t>
            </a:r>
            <a:r>
              <a:rPr lang="en-US" sz="1800" b="1" i="1" baseline="-25000" dirty="0" smtClean="0">
                <a:latin typeface="Times New Roman" panose="02020603050405020304" pitchFamily="18" charset="0"/>
              </a:rPr>
              <a:t>n</a:t>
            </a:r>
            <a:endParaRPr lang="en-US" sz="1800" b="1" i="1" dirty="0"/>
          </a:p>
        </p:txBody>
      </p:sp>
      <p:sp>
        <p:nvSpPr>
          <p:cNvPr id="16" name="Rectangle 15"/>
          <p:cNvSpPr/>
          <p:nvPr/>
        </p:nvSpPr>
        <p:spPr>
          <a:xfrm>
            <a:off x="2117081" y="1428690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mod(</a:t>
            </a:r>
            <a:r>
              <a:rPr lang="en-US" sz="2000" dirty="0" smtClean="0">
                <a:latin typeface="Vladimir Script" panose="03050402040407070305" pitchFamily="66" charset="0"/>
              </a:rPr>
              <a:t>l </a:t>
            </a:r>
            <a:r>
              <a:rPr lang="en-US" sz="1800" dirty="0" smtClean="0">
                <a:latin typeface="Vladimir Script" panose="03050402040407070305" pitchFamily="66" charset="0"/>
              </a:rPr>
              <a:t>, </a:t>
            </a:r>
            <a:r>
              <a:rPr 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</a:rPr>
              <a:t>)=</a:t>
            </a:r>
            <a:r>
              <a:rPr lang="en-US" sz="1800" i="1" dirty="0" smtClean="0">
                <a:latin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</a:rPr>
              <a:t> and mod(</a:t>
            </a:r>
            <a:r>
              <a:rPr lang="en-US" sz="1800" i="1" dirty="0" smtClean="0">
                <a:latin typeface="Times New Roman" panose="02020603050405020304" pitchFamily="18" charset="0"/>
              </a:rPr>
              <a:t>m</a:t>
            </a:r>
            <a:r>
              <a:rPr lang="en-US" sz="1800" dirty="0" smtClean="0">
                <a:latin typeface="Vladimir Script" panose="03050402040407070305" pitchFamily="66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</a:rPr>
              <a:t>)=</a:t>
            </a:r>
            <a:r>
              <a:rPr lang="en-US" sz="1800" i="1" dirty="0" smtClean="0">
                <a:latin typeface="Times New Roman" panose="02020603050405020304" pitchFamily="18" charset="0"/>
              </a:rPr>
              <a:t>b</a:t>
            </a:r>
            <a:endParaRPr lang="en-US" sz="1800" i="1" dirty="0">
              <a:latin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97674" y="3074313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mod(</a:t>
            </a:r>
            <a:r>
              <a:rPr lang="en-US" sz="2200" dirty="0" smtClean="0">
                <a:latin typeface="Vladimir Script" panose="03050402040407070305" pitchFamily="66" charset="0"/>
              </a:rPr>
              <a:t>l</a:t>
            </a:r>
            <a:r>
              <a:rPr lang="en-US" sz="1800" dirty="0" smtClean="0">
                <a:latin typeface="Vladimir Script" panose="03050402040407070305" pitchFamily="66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</a:rPr>
              <a:t>+</a:t>
            </a:r>
            <a:r>
              <a:rPr lang="en-US" sz="1800" i="1" dirty="0" smtClean="0">
                <a:latin typeface="Times New Roman" panose="02020603050405020304" pitchFamily="18" charset="0"/>
              </a:rPr>
              <a:t>m</a:t>
            </a:r>
            <a:r>
              <a:rPr lang="en-US" sz="1800" dirty="0" smtClean="0">
                <a:latin typeface="Vladimir Script" panose="03050402040407070305" pitchFamily="66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</a:rPr>
              <a:t>)=</a:t>
            </a:r>
            <a:r>
              <a:rPr lang="en-US" sz="1800" i="1" dirty="0" smtClean="0">
                <a:latin typeface="Times New Roman" panose="02020603050405020304" pitchFamily="18" charset="0"/>
              </a:rPr>
              <a:t>a </a:t>
            </a:r>
            <a:r>
              <a:rPr lang="en-US" sz="1800" dirty="0" smtClean="0">
                <a:latin typeface="Times New Roman" panose="02020603050405020304" pitchFamily="18" charset="0"/>
                <a:sym typeface="Symbol"/>
              </a:rPr>
              <a:t> </a:t>
            </a:r>
            <a:r>
              <a:rPr lang="en-US" sz="1800" i="1" dirty="0" smtClean="0">
                <a:latin typeface="Times New Roman" panose="02020603050405020304" pitchFamily="18" charset="0"/>
                <a:sym typeface="Symbol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sym typeface="Symbol"/>
              </a:rPr>
              <a:t>.</a:t>
            </a:r>
            <a:endParaRPr 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89" y="2843480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Vladimir Script" panose="03050402040407070305" pitchFamily="66" charset="0"/>
              </a:rPr>
              <a:t>l</a:t>
            </a:r>
            <a:r>
              <a:rPr lang="en-US" sz="1800" dirty="0" smtClean="0">
                <a:latin typeface="Times New Roman" panose="02020603050405020304" pitchFamily="18" charset="0"/>
              </a:rPr>
              <a:t> +</a:t>
            </a:r>
            <a:r>
              <a:rPr lang="en-US" sz="2400" i="1" dirty="0" smtClean="0">
                <a:latin typeface="Times New Roman" panose="02020603050405020304" pitchFamily="18" charset="0"/>
              </a:rPr>
              <a:t>m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762000"/>
            <a:ext cx="18357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</a:rPr>
              <a:t>Integers mod </a:t>
            </a:r>
            <a:r>
              <a:rPr lang="en-US" sz="2000" b="1" i="1" dirty="0" smtClean="0">
                <a:latin typeface="Times New Roman" panose="02020603050405020304" pitchFamily="18" charset="0"/>
              </a:rPr>
              <a:t>n</a:t>
            </a:r>
            <a:endParaRPr lang="en-US" sz="2000" b="1" dirty="0" smtClean="0">
              <a:latin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90600" y="1676400"/>
            <a:ext cx="1" cy="12438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Thron, Christopher P</cp:lastModifiedBy>
  <cp:revision>12</cp:revision>
  <dcterms:created xsi:type="dcterms:W3CDTF">2014-05-25T20:46:39Z</dcterms:created>
  <dcterms:modified xsi:type="dcterms:W3CDTF">2016-09-26T19:12:25Z</dcterms:modified>
</cp:coreProperties>
</file>