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C47-08F9-4D12-98EE-2E903334FD8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B4F5-96D2-49B9-BF7F-89511999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4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C47-08F9-4D12-98EE-2E903334FD8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B4F5-96D2-49B9-BF7F-89511999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C47-08F9-4D12-98EE-2E903334FD8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B4F5-96D2-49B9-BF7F-89511999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C47-08F9-4D12-98EE-2E903334FD8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B4F5-96D2-49B9-BF7F-89511999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C47-08F9-4D12-98EE-2E903334FD8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B4F5-96D2-49B9-BF7F-89511999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C47-08F9-4D12-98EE-2E903334FD8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B4F5-96D2-49B9-BF7F-89511999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C47-08F9-4D12-98EE-2E903334FD8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B4F5-96D2-49B9-BF7F-89511999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6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C47-08F9-4D12-98EE-2E903334FD8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B4F5-96D2-49B9-BF7F-89511999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1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C47-08F9-4D12-98EE-2E903334FD8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B4F5-96D2-49B9-BF7F-89511999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6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C47-08F9-4D12-98EE-2E903334FD8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B4F5-96D2-49B9-BF7F-89511999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5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C47-08F9-4D12-98EE-2E903334FD8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B4F5-96D2-49B9-BF7F-89511999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FC47-08F9-4D12-98EE-2E903334FD8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DB4F5-96D2-49B9-BF7F-89511999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EE0953B1-9CDB-4466-B72A-B653AF0D8EDD}"/>
              </a:ext>
            </a:extLst>
          </p:cNvPr>
          <p:cNvSpPr/>
          <p:nvPr/>
        </p:nvSpPr>
        <p:spPr>
          <a:xfrm>
            <a:off x="914400" y="579399"/>
            <a:ext cx="4821702" cy="3840480"/>
          </a:xfrm>
          <a:prstGeom prst="cloud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Background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939E867-C0B8-421E-BFD6-294A3DE5E370}"/>
              </a:ext>
            </a:extLst>
          </p:cNvPr>
          <p:cNvSpPr/>
          <p:nvPr/>
        </p:nvSpPr>
        <p:spPr>
          <a:xfrm>
            <a:off x="6577232" y="524105"/>
            <a:ext cx="5064370" cy="4005298"/>
          </a:xfrm>
          <a:prstGeom prst="cloud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33598AA-DD83-452B-9B72-D67D2F9D459B}"/>
              </a:ext>
            </a:extLst>
          </p:cNvPr>
          <p:cNvSpPr/>
          <p:nvPr/>
        </p:nvSpPr>
        <p:spPr>
          <a:xfrm>
            <a:off x="1031630" y="4640273"/>
            <a:ext cx="5064370" cy="4336840"/>
          </a:xfrm>
          <a:prstGeom prst="cloud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Applications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849E1A49-6186-4C73-9814-C56C663EDCA7}"/>
              </a:ext>
            </a:extLst>
          </p:cNvPr>
          <p:cNvSpPr/>
          <p:nvPr/>
        </p:nvSpPr>
        <p:spPr>
          <a:xfrm>
            <a:off x="7021732" y="4504284"/>
            <a:ext cx="5064370" cy="4005299"/>
          </a:xfrm>
          <a:prstGeom prst="cloud">
            <a:avLst/>
          </a:prstGeom>
          <a:ln w="254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4CE0E-3CB6-4C4F-8C5B-3A3B7BB6915E}"/>
              </a:ext>
            </a:extLst>
          </p:cNvPr>
          <p:cNvSpPr txBox="1"/>
          <p:nvPr/>
        </p:nvSpPr>
        <p:spPr>
          <a:xfrm>
            <a:off x="1561835" y="1115533"/>
            <a:ext cx="18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1. Preliminaries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EF614-40DD-4A15-970E-741A394F1B0B}"/>
              </a:ext>
            </a:extLst>
          </p:cNvPr>
          <p:cNvSpPr txBox="1"/>
          <p:nvPr/>
        </p:nvSpPr>
        <p:spPr>
          <a:xfrm>
            <a:off x="7209100" y="1177872"/>
            <a:ext cx="2322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 Complex numbers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3F663-C52D-42CF-984F-D031CC4D47C0}"/>
              </a:ext>
            </a:extLst>
          </p:cNvPr>
          <p:cNvSpPr txBox="1"/>
          <p:nvPr/>
        </p:nvSpPr>
        <p:spPr>
          <a:xfrm>
            <a:off x="8494990" y="1661525"/>
            <a:ext cx="2470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 Modular arithmetic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7104C-4B1F-4C95-A408-C6883ADFA484}"/>
              </a:ext>
            </a:extLst>
          </p:cNvPr>
          <p:cNvSpPr txBox="1"/>
          <p:nvPr/>
        </p:nvSpPr>
        <p:spPr>
          <a:xfrm>
            <a:off x="1703125" y="5322283"/>
            <a:ext cx="4020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dirty="0">
                <a:solidFill>
                  <a:srgbClr val="7030A0"/>
                </a:solidFill>
              </a:rPr>
              <a:t>4. Modular arithmetic, decimals and 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  divisibility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CD6D6-601A-44FE-8B1F-F063BC51DA00}"/>
              </a:ext>
            </a:extLst>
          </p:cNvPr>
          <p:cNvSpPr txBox="1"/>
          <p:nvPr/>
        </p:nvSpPr>
        <p:spPr>
          <a:xfrm>
            <a:off x="4161771" y="1315588"/>
            <a:ext cx="869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5.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9345D7-0D6C-48FB-8725-BC59BDE9D5B6}"/>
              </a:ext>
            </a:extLst>
          </p:cNvPr>
          <p:cNvSpPr txBox="1"/>
          <p:nvPr/>
        </p:nvSpPr>
        <p:spPr>
          <a:xfrm>
            <a:off x="3912393" y="190553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6.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5C8EC-D51B-4E4F-A8C7-E54DA12EF3F8}"/>
              </a:ext>
            </a:extLst>
          </p:cNvPr>
          <p:cNvSpPr txBox="1"/>
          <p:nvPr/>
        </p:nvSpPr>
        <p:spPr>
          <a:xfrm>
            <a:off x="2188514" y="5951616"/>
            <a:ext cx="3443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7. Introduction to cryptography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BED29-168C-4CA4-98C4-0AB4F9C2A8C3}"/>
              </a:ext>
            </a:extLst>
          </p:cNvPr>
          <p:cNvSpPr txBox="1"/>
          <p:nvPr/>
        </p:nvSpPr>
        <p:spPr>
          <a:xfrm>
            <a:off x="2907863" y="2661790"/>
            <a:ext cx="2009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8. Sigma notation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A90D2-296A-42F9-AC1B-0F12C6126652}"/>
              </a:ext>
            </a:extLst>
          </p:cNvPr>
          <p:cNvSpPr txBox="1"/>
          <p:nvPr/>
        </p:nvSpPr>
        <p:spPr>
          <a:xfrm>
            <a:off x="9089648" y="2562707"/>
            <a:ext cx="169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9. Polynomials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C976F-3156-49C7-8EC1-BC9E75343498}"/>
              </a:ext>
            </a:extLst>
          </p:cNvPr>
          <p:cNvSpPr txBox="1"/>
          <p:nvPr/>
        </p:nvSpPr>
        <p:spPr>
          <a:xfrm>
            <a:off x="9023920" y="3137833"/>
            <a:ext cx="179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10. Symmetries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71C50C-DB10-4E4B-9A91-016840B4CF1C}"/>
              </a:ext>
            </a:extLst>
          </p:cNvPr>
          <p:cNvSpPr txBox="1"/>
          <p:nvPr/>
        </p:nvSpPr>
        <p:spPr>
          <a:xfrm>
            <a:off x="7472655" y="3515612"/>
            <a:ext cx="1972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11. Permutations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B1B8DE-3E8C-405A-9D53-0E89817F1963}"/>
              </a:ext>
            </a:extLst>
          </p:cNvPr>
          <p:cNvSpPr txBox="1"/>
          <p:nvPr/>
        </p:nvSpPr>
        <p:spPr>
          <a:xfrm>
            <a:off x="8164281" y="5065333"/>
            <a:ext cx="2948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12. Introduction to Groups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69598-3ED4-4ED1-B2E0-1E4D6144A56B}"/>
              </a:ext>
            </a:extLst>
          </p:cNvPr>
          <p:cNvSpPr txBox="1"/>
          <p:nvPr/>
        </p:nvSpPr>
        <p:spPr>
          <a:xfrm>
            <a:off x="1495763" y="6905140"/>
            <a:ext cx="3714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13. Further topics in cryptography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15DEF-14A7-440A-826E-770AF90E288D}"/>
              </a:ext>
            </a:extLst>
          </p:cNvPr>
          <p:cNvSpPr txBox="1"/>
          <p:nvPr/>
        </p:nvSpPr>
        <p:spPr>
          <a:xfrm>
            <a:off x="1561835" y="3196502"/>
            <a:ext cx="3013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14. Equivalence relations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and equivalence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3BEC01-58AA-4C9A-B2D0-DDE36A309694}"/>
              </a:ext>
            </a:extLst>
          </p:cNvPr>
          <p:cNvSpPr txBox="1"/>
          <p:nvPr/>
        </p:nvSpPr>
        <p:spPr>
          <a:xfrm>
            <a:off x="8767139" y="5594033"/>
            <a:ext cx="314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15. </a:t>
            </a:r>
            <a:r>
              <a:rPr lang="en-US" sz="2000" dirty="0" err="1">
                <a:solidFill>
                  <a:srgbClr val="00B050"/>
                </a:solidFill>
              </a:rPr>
              <a:t>Cosets</a:t>
            </a:r>
            <a:r>
              <a:rPr lang="en-US" sz="2000" dirty="0">
                <a:solidFill>
                  <a:srgbClr val="00B050"/>
                </a:solidFill>
              </a:rPr>
              <a:t> and factor groups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4AFAB-F6D1-44E0-8B20-6B2E3245C412}"/>
              </a:ext>
            </a:extLst>
          </p:cNvPr>
          <p:cNvSpPr txBox="1"/>
          <p:nvPr/>
        </p:nvSpPr>
        <p:spPr>
          <a:xfrm>
            <a:off x="1156781" y="7548105"/>
            <a:ext cx="4359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16. Error detecting and correcting codes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EC0CE0-8159-4D73-A977-17C67DB83FD3}"/>
              </a:ext>
            </a:extLst>
          </p:cNvPr>
          <p:cNvSpPr txBox="1"/>
          <p:nvPr/>
        </p:nvSpPr>
        <p:spPr>
          <a:xfrm>
            <a:off x="8058524" y="6474233"/>
            <a:ext cx="3069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17. Isomorphisms of groups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E8798D-74D3-43A7-868E-3C66C0281CCD}"/>
              </a:ext>
            </a:extLst>
          </p:cNvPr>
          <p:cNvSpPr txBox="1"/>
          <p:nvPr/>
        </p:nvSpPr>
        <p:spPr>
          <a:xfrm>
            <a:off x="7214219" y="6988202"/>
            <a:ext cx="3404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18. Homomorphisms of groups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82E8E3-A8EA-4097-88AD-20FFB69BE455}"/>
              </a:ext>
            </a:extLst>
          </p:cNvPr>
          <p:cNvSpPr txBox="1"/>
          <p:nvPr/>
        </p:nvSpPr>
        <p:spPr>
          <a:xfrm>
            <a:off x="7618246" y="7442123"/>
            <a:ext cx="3771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20. Introduction to rings and fields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7861A3-15B8-42A6-98CB-D9F883763429}"/>
              </a:ext>
            </a:extLst>
          </p:cNvPr>
          <p:cNvSpPr txBox="1"/>
          <p:nvPr/>
        </p:nvSpPr>
        <p:spPr>
          <a:xfrm>
            <a:off x="2121724" y="8060039"/>
            <a:ext cx="2024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19. Group actions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3AB4BA-E2AB-4F83-98ED-CF7CFB0CA49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61829" y="2105593"/>
            <a:ext cx="3727819" cy="657169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C87E4C-1A0E-495F-837A-5DFD697E2E3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361829" y="2105593"/>
            <a:ext cx="3662091" cy="123229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1F35E5-AB30-4C84-BD63-6DB37000355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5361829" y="2105593"/>
            <a:ext cx="2110826" cy="161007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40EF5F-07A3-4EC7-A317-327D9C3B5B0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550670" y="1715698"/>
            <a:ext cx="45804" cy="327639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132EF8-4479-403B-A3B1-DDB53256E20A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5361829" y="2105593"/>
            <a:ext cx="2696695" cy="456869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737C79-BEBD-4133-A1E2-1A05504041FE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5361829" y="2105593"/>
            <a:ext cx="1852390" cy="508266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55554D-3EEE-460E-AE7B-92DD41D114F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910043" y="2305648"/>
            <a:ext cx="727068" cy="364596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26DA45-64E0-43C2-9162-E02A966DE33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917644" y="2762762"/>
            <a:ext cx="4172004" cy="9908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DF8B85-3D32-4FBE-BEDD-ED98F5758DA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12393" y="3781622"/>
            <a:ext cx="4854746" cy="201246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1D2329-9BED-476B-9107-1311771BB027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8370508" y="1577982"/>
            <a:ext cx="1267927" cy="348735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D4CF99-8449-4455-9631-D17B31EE029E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9503859" y="2942716"/>
            <a:ext cx="628548" cy="4499407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EFE45E-6FC7-4C01-BD44-73897385739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12752" y="2061635"/>
            <a:ext cx="117641" cy="2920679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C3F89A-16B1-4666-A84B-6291C5E2C540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9638435" y="3537943"/>
            <a:ext cx="285090" cy="1527390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94C227D-F6A8-49DC-9E01-B3E277DD9F9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106554" y="2061635"/>
            <a:ext cx="5623839" cy="3157859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7FFC7D-C7DB-4DB5-A3B4-0813061CEAB0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910043" y="2061635"/>
            <a:ext cx="5820350" cy="388998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7630F26-AC8D-4899-B8A5-B6C1B9F6DD44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3352778" y="2061635"/>
            <a:ext cx="6377615" cy="4843505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0CBB601-CAD3-40E7-BE09-807E64634010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3336320" y="2061635"/>
            <a:ext cx="6394073" cy="5486470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CEE4263-E1ED-4AC4-AAD6-044807388894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8370508" y="1577982"/>
            <a:ext cx="1133351" cy="586414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25A8B8-8F9C-4E01-97B5-DE2DC772D56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8916480" y="5899964"/>
            <a:ext cx="343048" cy="1088238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4934EFF-27F3-4189-A337-3CC85EEF94C3}"/>
              </a:ext>
            </a:extLst>
          </p:cNvPr>
          <p:cNvCxnSpPr>
            <a:cxnSpLocks/>
          </p:cNvCxnSpPr>
          <p:nvPr/>
        </p:nvCxnSpPr>
        <p:spPr>
          <a:xfrm>
            <a:off x="9696773" y="6891200"/>
            <a:ext cx="23399" cy="24132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E6F3C73-DE6F-45F9-8585-84C8BC211F9A}"/>
              </a:ext>
            </a:extLst>
          </p:cNvPr>
          <p:cNvCxnSpPr>
            <a:cxnSpLocks/>
          </p:cNvCxnSpPr>
          <p:nvPr/>
        </p:nvCxnSpPr>
        <p:spPr>
          <a:xfrm>
            <a:off x="8837920" y="7317193"/>
            <a:ext cx="9900" cy="24132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8CB3639-03B7-4757-9F84-87E2BD001D91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3352778" y="6351726"/>
            <a:ext cx="557265" cy="553414"/>
          </a:xfrm>
          <a:prstGeom prst="straightConnector1">
            <a:avLst/>
          </a:prstGeom>
          <a:ln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3C94104-6648-4939-8652-586D37C57804}"/>
              </a:ext>
            </a:extLst>
          </p:cNvPr>
          <p:cNvCxnSpPr>
            <a:cxnSpLocks/>
          </p:cNvCxnSpPr>
          <p:nvPr/>
        </p:nvCxnSpPr>
        <p:spPr>
          <a:xfrm flipH="1">
            <a:off x="4631477" y="5351821"/>
            <a:ext cx="3760818" cy="149093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0528508-A692-432C-9834-ADAB7050ABE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141597" y="5794088"/>
            <a:ext cx="3625542" cy="157736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31C58D5-6D34-45C2-974D-0DF890F5213D}"/>
              </a:ext>
            </a:extLst>
          </p:cNvPr>
          <p:cNvCxnSpPr>
            <a:cxnSpLocks/>
          </p:cNvCxnSpPr>
          <p:nvPr/>
        </p:nvCxnSpPr>
        <p:spPr>
          <a:xfrm flipH="1">
            <a:off x="3617675" y="5409603"/>
            <a:ext cx="4693299" cy="2650436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96C59D-A0A7-4CCF-A795-C383F8651292}"/>
              </a:ext>
            </a:extLst>
          </p:cNvPr>
          <p:cNvSpPr txBox="1"/>
          <p:nvPr/>
        </p:nvSpPr>
        <p:spPr>
          <a:xfrm>
            <a:off x="1345672" y="1579542"/>
            <a:ext cx="3012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Appendix: Induction proofs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8F0F12-6E18-4844-A733-166541D7D63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457245" y="3956234"/>
            <a:ext cx="1181190" cy="1109099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2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105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Thron, Christopher P</dc:creator>
  <cp:lastModifiedBy>Thron, Christopher P</cp:lastModifiedBy>
  <cp:revision>14</cp:revision>
  <dcterms:created xsi:type="dcterms:W3CDTF">2020-08-04T12:53:39Z</dcterms:created>
  <dcterms:modified xsi:type="dcterms:W3CDTF">2020-08-04T22:05:25Z</dcterms:modified>
</cp:coreProperties>
</file>