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7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5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4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2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2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6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4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4470-9390-4C37-8416-BFDBEA22BEB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4470-9390-4C37-8416-BFDBEA22BEB8}" type="datetimeFigureOut">
              <a:rPr lang="en-US" smtClean="0"/>
              <a:t>4/1/2017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1AFC-6769-49E1-B6C4-D31C35BEF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7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jpe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jpe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49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5" Type="http://schemas.openxmlformats.org/officeDocument/2006/relationships/image" Target="../media/image4.gif"/><Relationship Id="rId15" Type="http://schemas.openxmlformats.org/officeDocument/2006/relationships/image" Target="../media/image51.png"/><Relationship Id="rId10" Type="http://schemas.openxmlformats.org/officeDocument/2006/relationships/image" Target="../media/image5.jpeg"/><Relationship Id="rId4" Type="http://schemas.openxmlformats.org/officeDocument/2006/relationships/image" Target="../media/image30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12" Type="http://schemas.openxmlformats.org/officeDocument/2006/relationships/image" Target="../media/image36.jpeg"/><Relationship Id="rId2" Type="http://schemas.openxmlformats.org/officeDocument/2006/relationships/image" Target="../media/image27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1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.jpeg"/><Relationship Id="rId4" Type="http://schemas.openxmlformats.org/officeDocument/2006/relationships/image" Target="../media/image4.gif"/><Relationship Id="rId9" Type="http://schemas.openxmlformats.org/officeDocument/2006/relationships/image" Target="../media/image58.png"/><Relationship Id="rId1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8.png"/><Relationship Id="rId18" Type="http://schemas.openxmlformats.org/officeDocument/2006/relationships/image" Target="../media/image72.png"/><Relationship Id="rId3" Type="http://schemas.openxmlformats.org/officeDocument/2006/relationships/image" Target="../media/image64.png"/><Relationship Id="rId7" Type="http://schemas.openxmlformats.org/officeDocument/2006/relationships/image" Target="../media/image4.gif"/><Relationship Id="rId12" Type="http://schemas.openxmlformats.org/officeDocument/2006/relationships/image" Target="../media/image5.jpeg"/><Relationship Id="rId17" Type="http://schemas.openxmlformats.org/officeDocument/2006/relationships/image" Target="../media/image71.png"/><Relationship Id="rId2" Type="http://schemas.openxmlformats.org/officeDocument/2006/relationships/image" Target="../media/image2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67.png"/><Relationship Id="rId5" Type="http://schemas.openxmlformats.org/officeDocument/2006/relationships/image" Target="../media/image52.png"/><Relationship Id="rId15" Type="http://schemas.openxmlformats.org/officeDocument/2006/relationships/image" Target="../media/image61.png"/><Relationship Id="rId10" Type="http://schemas.openxmlformats.org/officeDocument/2006/relationships/image" Target="../media/image57.png"/><Relationship Id="rId4" Type="http://schemas.microsoft.com/office/2007/relationships/hdphoto" Target="../media/hdphoto2.wdp"/><Relationship Id="rId9" Type="http://schemas.openxmlformats.org/officeDocument/2006/relationships/image" Target="../media/image66.png"/><Relationship Id="rId1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79.png"/><Relationship Id="rId3" Type="http://schemas.openxmlformats.org/officeDocument/2006/relationships/image" Target="../media/image3.png"/><Relationship Id="rId7" Type="http://schemas.openxmlformats.org/officeDocument/2006/relationships/image" Target="../media/image74.png"/><Relationship Id="rId12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11" Type="http://schemas.openxmlformats.org/officeDocument/2006/relationships/image" Target="../media/image77.png"/><Relationship Id="rId5" Type="http://schemas.openxmlformats.org/officeDocument/2006/relationships/image" Target="../media/image73.png"/><Relationship Id="rId10" Type="http://schemas.openxmlformats.org/officeDocument/2006/relationships/image" Target="../media/image76.png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12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200623" y="32563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3023" y="34087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7549" y="17002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89949" y="18526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37549" y="4269044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685327" y="1469985"/>
            <a:ext cx="3611301" cy="3687802"/>
            <a:chOff x="2685327" y="1469985"/>
            <a:chExt cx="3611301" cy="36878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09"/>
            <a:stretch/>
          </p:blipFill>
          <p:spPr>
            <a:xfrm>
              <a:off x="3048000" y="1700212"/>
              <a:ext cx="3248628" cy="34575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685327" y="1469985"/>
              <a:ext cx="1030146" cy="740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54362" y="295154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23053" y="228214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7936" y="37656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45802" y="37044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3"/>
              <a:endCxn id="11" idx="6"/>
            </p:cNvCxnSpPr>
            <p:nvPr/>
          </p:nvCxnSpPr>
          <p:spPr>
            <a:xfrm flipV="1">
              <a:off x="3867753" y="2327861"/>
              <a:ext cx="1746740" cy="701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363656" y="2872601"/>
              <a:ext cx="8486" cy="94704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70234" y="3737464"/>
              <a:ext cx="1492437" cy="236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6" idx="4"/>
            </p:cNvCxnSpPr>
            <p:nvPr/>
          </p:nvCxnSpPr>
          <p:spPr>
            <a:xfrm>
              <a:off x="5434892" y="2666571"/>
              <a:ext cx="7137" cy="12476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389172" y="257513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59695" y="3565529"/>
              <a:ext cx="5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47856" y="3790042"/>
              <a:ext cx="80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 smtClean="0"/>
                <a:t>1+</a:t>
              </a:r>
              <a:r>
                <a:rPr lang="en-US" b="1" dirty="0" smtClean="0"/>
                <a:t>P</a:t>
              </a:r>
              <a:r>
                <a:rPr lang="en-US" sz="1200" b="1" dirty="0" smtClean="0"/>
                <a:t>2</a:t>
              </a:r>
              <a:endParaRPr lang="en-US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14394" y="1978109"/>
              <a:ext cx="5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/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55124" y="2693249"/>
              <a:ext cx="5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485821" y="2466582"/>
            <a:ext cx="152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P</a:t>
            </a:r>
            <a:r>
              <a:rPr lang="en-US" sz="1200" b="1" dirty="0" smtClean="0"/>
              <a:t>1+</a:t>
            </a:r>
            <a:r>
              <a:rPr lang="en-US" b="1" dirty="0" smtClean="0"/>
              <a:t>P</a:t>
            </a:r>
            <a:r>
              <a:rPr lang="en-US" sz="1200" b="1" dirty="0" smtClean="0"/>
              <a:t>2</a:t>
            </a:r>
            <a:r>
              <a:rPr lang="en-US" dirty="0" smtClean="0"/>
              <a:t> ) </a:t>
            </a:r>
            <a:r>
              <a:rPr lang="en-US" b="1" dirty="0" smtClean="0"/>
              <a:t>+P</a:t>
            </a:r>
            <a:r>
              <a:rPr lang="en-US" sz="1200" b="1" dirty="0" smtClean="0"/>
              <a:t>3 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551278" y="1469985"/>
            <a:ext cx="4330342" cy="3687802"/>
            <a:chOff x="6400803" y="1469985"/>
            <a:chExt cx="4330342" cy="368780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09"/>
            <a:stretch/>
          </p:blipFill>
          <p:spPr>
            <a:xfrm>
              <a:off x="6763476" y="1700212"/>
              <a:ext cx="3248628" cy="3457575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6400803" y="1469985"/>
              <a:ext cx="1030146" cy="740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569838" y="295154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238529" y="228214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661278" y="37044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33" idx="3"/>
              <a:endCxn id="42" idx="6"/>
            </p:cNvCxnSpPr>
            <p:nvPr/>
          </p:nvCxnSpPr>
          <p:spPr>
            <a:xfrm flipV="1">
              <a:off x="7583229" y="2327861"/>
              <a:ext cx="1746740" cy="7017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3" idx="4"/>
            </p:cNvCxnSpPr>
            <p:nvPr/>
          </p:nvCxnSpPr>
          <p:spPr>
            <a:xfrm>
              <a:off x="9150368" y="2666571"/>
              <a:ext cx="7137" cy="1247600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9104648" y="257513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75171" y="3565529"/>
              <a:ext cx="5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929870" y="1978109"/>
              <a:ext cx="5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70600" y="2693249"/>
              <a:ext cx="5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01297" y="2466582"/>
              <a:ext cx="1529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P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1+</a:t>
              </a:r>
              <a:r>
                <a:rPr lang="en-US" dirty="0" smtClean="0">
                  <a:solidFill>
                    <a:srgbClr val="00B0F0"/>
                  </a:solidFill>
                </a:rPr>
                <a:t>(</a:t>
              </a:r>
              <a:r>
                <a:rPr lang="en-US" b="1" dirty="0" smtClean="0">
                  <a:solidFill>
                    <a:srgbClr val="00B0F0"/>
                  </a:solidFill>
                </a:rPr>
                <a:t>P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2</a:t>
              </a:r>
              <a:r>
                <a:rPr lang="en-US" b="1" dirty="0" smtClean="0">
                  <a:solidFill>
                    <a:srgbClr val="00B0F0"/>
                  </a:solidFill>
                </a:rPr>
                <a:t>+P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3</a:t>
              </a:r>
              <a:r>
                <a:rPr lang="en-US" dirty="0" smtClean="0">
                  <a:solidFill>
                    <a:srgbClr val="00B0F0"/>
                  </a:solidFill>
                </a:rPr>
                <a:t>)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7703472" y="2380430"/>
              <a:ext cx="1548165" cy="13691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126005" y="3547284"/>
              <a:ext cx="80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P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2+</a:t>
              </a:r>
              <a:r>
                <a:rPr lang="en-US" b="1" dirty="0" smtClean="0">
                  <a:solidFill>
                    <a:srgbClr val="00B0F0"/>
                  </a:solidFill>
                </a:rPr>
                <a:t>P</a:t>
              </a:r>
              <a:r>
                <a:rPr lang="en-US" sz="1200" b="1" dirty="0">
                  <a:solidFill>
                    <a:srgbClr val="00B0F0"/>
                  </a:solidFill>
                </a:rPr>
                <a:t>3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280392" y="3267299"/>
              <a:ext cx="13204" cy="23288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8248319" y="31693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7613707" y="2999331"/>
              <a:ext cx="1543798" cy="9988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272289" y="341060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850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9"/>
          <a:stretch/>
        </p:blipFill>
        <p:spPr>
          <a:xfrm>
            <a:off x="3048000" y="1700212"/>
            <a:ext cx="3248628" cy="3457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85327" y="1469985"/>
            <a:ext cx="1030146" cy="74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54362" y="29515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3898917" y="1575620"/>
            <a:ext cx="3561" cy="1453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07404" y="3063038"/>
            <a:ext cx="10186" cy="14518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876217" y="363566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53197" y="15756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7549" y="17002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426791" y="3542438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461940" y="1229207"/>
            <a:ext cx="53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∞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555124" y="269324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926020" y="2887011"/>
            <a:ext cx="901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 </a:t>
            </a:r>
            <a:r>
              <a:rPr lang="en-US" sz="2000" b="1" dirty="0" smtClean="0"/>
              <a:t>+</a:t>
            </a:r>
            <a:r>
              <a:rPr lang="en-US" sz="2400" b="1" dirty="0" smtClean="0"/>
              <a:t> ∞</a:t>
            </a:r>
            <a:endParaRPr lang="en-US" sz="1200" b="1" dirty="0" smtClean="0"/>
          </a:p>
          <a:p>
            <a:endParaRPr lang="en-US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0" y="1381607"/>
            <a:ext cx="53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∞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442890" y="4315307"/>
            <a:ext cx="53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∞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349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415640" y="3469224"/>
            <a:ext cx="62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9"/>
          <a:stretch/>
        </p:blipFill>
        <p:spPr>
          <a:xfrm>
            <a:off x="3048000" y="1700212"/>
            <a:ext cx="3248628" cy="3457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85327" y="1469985"/>
            <a:ext cx="1030146" cy="74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54362" y="29515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890904" y="2980590"/>
            <a:ext cx="8198" cy="731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902191" y="1630086"/>
            <a:ext cx="12729" cy="136263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853382" y="36307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53197" y="15756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7549" y="17002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461940" y="1229207"/>
            <a:ext cx="53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∞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555124" y="269324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926020" y="2887011"/>
            <a:ext cx="801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1+</a:t>
            </a:r>
            <a:r>
              <a:rPr lang="en-US" sz="2400" b="1" dirty="0" smtClean="0"/>
              <a:t>∞</a:t>
            </a:r>
            <a:endParaRPr lang="en-US" sz="1200" b="1" dirty="0" smtClean="0"/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0064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9"/>
          <a:stretch/>
        </p:blipFill>
        <p:spPr>
          <a:xfrm>
            <a:off x="3048000" y="1700212"/>
            <a:ext cx="3248628" cy="3457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85327" y="1469985"/>
            <a:ext cx="1030146" cy="74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54362" y="29515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23053" y="22821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17936" y="376562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3"/>
            <a:endCxn id="11" idx="6"/>
          </p:cNvCxnSpPr>
          <p:nvPr/>
        </p:nvCxnSpPr>
        <p:spPr>
          <a:xfrm flipV="1">
            <a:off x="3867753" y="2327861"/>
            <a:ext cx="1746740" cy="701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63656" y="2872601"/>
            <a:ext cx="8486" cy="9470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0623" y="32563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3023" y="34087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7549" y="17002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89949" y="18526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37549" y="4269044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47856" y="3790042"/>
            <a:ext cx="80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1+</a:t>
            </a:r>
            <a:r>
              <a:rPr lang="en-US" b="1" dirty="0" smtClean="0"/>
              <a:t>P</a:t>
            </a:r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214394" y="197810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55124" y="269324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08223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9"/>
          <a:stretch/>
        </p:blipFill>
        <p:spPr>
          <a:xfrm>
            <a:off x="3048000" y="1700212"/>
            <a:ext cx="3248628" cy="3457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85327" y="1469985"/>
            <a:ext cx="1030146" cy="74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54362" y="29515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23053" y="22821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17936" y="376562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1" idx="4"/>
          </p:cNvCxnSpPr>
          <p:nvPr/>
        </p:nvCxnSpPr>
        <p:spPr>
          <a:xfrm flipV="1">
            <a:off x="5074534" y="2373581"/>
            <a:ext cx="494239" cy="2080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63656" y="2872601"/>
            <a:ext cx="8486" cy="9470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0623" y="32563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3743" y="35297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7549" y="17002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89949" y="18526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37549" y="4269044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47856" y="3790042"/>
            <a:ext cx="80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1+</a:t>
            </a:r>
            <a:r>
              <a:rPr lang="en-US" b="1" dirty="0" smtClean="0"/>
              <a:t>P</a:t>
            </a:r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214394" y="197810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55124" y="269324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568773" y="247732"/>
            <a:ext cx="494239" cy="208012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9"/>
          <a:stretch/>
        </p:blipFill>
        <p:spPr>
          <a:xfrm>
            <a:off x="3048000" y="11345"/>
            <a:ext cx="2544142" cy="27077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85327" y="-218883"/>
            <a:ext cx="1030146" cy="74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856056" y="706678"/>
            <a:ext cx="91440" cy="848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4918971" y="810993"/>
            <a:ext cx="282921" cy="1629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835209" y="4939649"/>
            <a:ext cx="80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1+</a:t>
            </a:r>
            <a:r>
              <a:rPr lang="en-US" b="1" dirty="0" smtClean="0"/>
              <a:t>P</a:t>
            </a:r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186451" y="2130697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89996" y="211433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7" name="Freeform 6"/>
          <p:cNvSpPr/>
          <p:nvPr/>
        </p:nvSpPr>
        <p:spPr>
          <a:xfrm rot="10084114">
            <a:off x="5483152" y="2280521"/>
            <a:ext cx="261588" cy="3147205"/>
          </a:xfrm>
          <a:custGeom>
            <a:avLst/>
            <a:gdLst>
              <a:gd name="connsiteX0" fmla="*/ 451541 w 451541"/>
              <a:gd name="connsiteY0" fmla="*/ 2722025 h 2722025"/>
              <a:gd name="connsiteX1" fmla="*/ 128 w 451541"/>
              <a:gd name="connsiteY1" fmla="*/ 1437236 h 2722025"/>
              <a:gd name="connsiteX2" fmla="*/ 405242 w 451541"/>
              <a:gd name="connsiteY2" fmla="*/ 140871 h 2722025"/>
              <a:gd name="connsiteX3" fmla="*/ 416817 w 451541"/>
              <a:gd name="connsiteY3" fmla="*/ 94572 h 272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541" h="2722025">
                <a:moveTo>
                  <a:pt x="451541" y="2722025"/>
                </a:moveTo>
                <a:cubicBezTo>
                  <a:pt x="229692" y="2294726"/>
                  <a:pt x="7844" y="1867428"/>
                  <a:pt x="128" y="1437236"/>
                </a:cubicBezTo>
                <a:cubicBezTo>
                  <a:pt x="-7588" y="1007044"/>
                  <a:pt x="335794" y="364648"/>
                  <a:pt x="405242" y="140871"/>
                </a:cubicBezTo>
                <a:cubicBezTo>
                  <a:pt x="474690" y="-82906"/>
                  <a:pt x="445753" y="5833"/>
                  <a:pt x="416817" y="94572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7" idx="3"/>
          </p:cNvCxnSpPr>
          <p:nvPr/>
        </p:nvCxnSpPr>
        <p:spPr>
          <a:xfrm flipH="1" flipV="1">
            <a:off x="5184401" y="2341561"/>
            <a:ext cx="623980" cy="29680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71341" y="236286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728685" y="52175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1" t="4908" b="12883"/>
          <a:stretch/>
        </p:blipFill>
        <p:spPr>
          <a:xfrm>
            <a:off x="6088284" y="1689904"/>
            <a:ext cx="3267894" cy="31020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68365" y="1226916"/>
            <a:ext cx="868101" cy="798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259256" y="232786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913275" y="1931016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997870" y="4336599"/>
            <a:ext cx="80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+</a:t>
            </a:r>
            <a:r>
              <a:rPr lang="en-US" b="1" dirty="0" smtClean="0"/>
              <a:t>P</a:t>
            </a:r>
            <a:endParaRPr lang="en-US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293981" y="2327861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endParaRPr lang="en-US" sz="1200" b="1" dirty="0"/>
          </a:p>
        </p:txBody>
      </p:sp>
      <p:sp>
        <p:nvSpPr>
          <p:cNvPr id="11" name="Oval 10"/>
          <p:cNvSpPr/>
          <p:nvPr/>
        </p:nvSpPr>
        <p:spPr>
          <a:xfrm>
            <a:off x="8919262" y="44408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384405" y="1990848"/>
            <a:ext cx="2539676" cy="591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958806" y="1954167"/>
            <a:ext cx="16209" cy="254394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013278" y="1870781"/>
            <a:ext cx="80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(P</a:t>
            </a:r>
            <a:r>
              <a:rPr lang="en-US" sz="1200" b="1" dirty="0" smtClean="0"/>
              <a:t>+</a:t>
            </a:r>
            <a:r>
              <a:rPr lang="en-US" b="1" dirty="0" smtClean="0"/>
              <a:t>P)’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5948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0785" y="1174459"/>
                <a:ext cx="2688945" cy="646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85" y="1174459"/>
                <a:ext cx="2688945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3386" t="-4630" r="-226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727174" y="1278963"/>
            <a:ext cx="3717235" cy="437322"/>
          </a:xfrm>
          <a:prstGeom prst="rightArrow">
            <a:avLst>
              <a:gd name="adj1" fmla="val 50000"/>
              <a:gd name="adj2" fmla="val 1045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951305" y="1174458"/>
                <a:ext cx="2762415" cy="6699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305" y="1174458"/>
                <a:ext cx="2762415" cy="669992"/>
              </a:xfrm>
              <a:prstGeom prst="rect">
                <a:avLst/>
              </a:prstGeom>
              <a:blipFill rotWithShape="0">
                <a:blip r:embed="rId3"/>
                <a:stretch>
                  <a:fillRect l="-3289" t="-4464" b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719019" y="1312957"/>
                <a:ext cx="1502875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 smtClean="0"/>
                  <a:t>Sends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019" y="1312957"/>
                <a:ext cx="1502875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40309" y="74543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Moses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19019" y="896448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sends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70829" y="74543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Rachael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20785" y="2529497"/>
                <a:ext cx="2688946" cy="6660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85" y="2529497"/>
                <a:ext cx="2688946" cy="666080"/>
              </a:xfrm>
              <a:prstGeom prst="rect">
                <a:avLst/>
              </a:prstGeom>
              <a:blipFill rotWithShape="0">
                <a:blip r:embed="rId5"/>
                <a:stretch>
                  <a:fillRect l="-3386" t="-4505" b="-99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 rot="10800000">
            <a:off x="3730489" y="2634001"/>
            <a:ext cx="3717235" cy="437322"/>
          </a:xfrm>
          <a:prstGeom prst="rightArrow">
            <a:avLst>
              <a:gd name="adj1" fmla="val 50000"/>
              <a:gd name="adj2" fmla="val 1045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7954620" y="2529496"/>
                <a:ext cx="2759100" cy="66999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620" y="2529496"/>
                <a:ext cx="2759100" cy="669992"/>
              </a:xfrm>
              <a:prstGeom prst="rect">
                <a:avLst/>
              </a:prstGeom>
              <a:blipFill rotWithShape="0">
                <a:blip r:embed="rId6"/>
                <a:stretch>
                  <a:fillRect l="-3297" t="-4464" b="-89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722334" y="2667995"/>
                <a:ext cx="1502875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 smtClean="0"/>
                  <a:t>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34" y="2667995"/>
                <a:ext cx="1502875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43624" y="2100471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Moses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22334" y="2271364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sends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8474144" y="2100471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Rachael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340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650" y="2028534"/>
            <a:ext cx="1611407" cy="2086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1382" y="2028534"/>
            <a:ext cx="1806465" cy="18433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12" y="2028534"/>
            <a:ext cx="1982313" cy="188716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844253" y="2228989"/>
            <a:ext cx="2393759" cy="437322"/>
          </a:xfrm>
          <a:prstGeom prst="rightArrow">
            <a:avLst>
              <a:gd name="adj1" fmla="val 50000"/>
              <a:gd name="adj2" fmla="val 1045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118264" y="2262983"/>
                <a:ext cx="1502875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64" y="2262983"/>
                <a:ext cx="1502875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53622" y="4059900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Moses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090474" y="4147669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Fred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9281672" y="4059900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Rachael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>
            <a:off x="6474695" y="2194993"/>
            <a:ext cx="2393759" cy="437322"/>
          </a:xfrm>
          <a:prstGeom prst="rightArrow">
            <a:avLst>
              <a:gd name="adj1" fmla="val 50000"/>
              <a:gd name="adj2" fmla="val 1045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6748706" y="2228987"/>
                <a:ext cx="1502875" cy="37696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𝑛𝑓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706" y="2228987"/>
                <a:ext cx="1502875" cy="376963"/>
              </a:xfrm>
              <a:prstGeom prst="rect">
                <a:avLst/>
              </a:prstGeom>
              <a:blipFill rotWithShape="0">
                <a:blip r:embed="rId6"/>
                <a:stretch>
                  <a:fillRect b="-126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ight Arrow 22"/>
          <p:cNvSpPr/>
          <p:nvPr/>
        </p:nvSpPr>
        <p:spPr>
          <a:xfrm rot="10800000">
            <a:off x="2818534" y="3272041"/>
            <a:ext cx="2393759" cy="437322"/>
          </a:xfrm>
          <a:prstGeom prst="rightArrow">
            <a:avLst>
              <a:gd name="adj1" fmla="val 50000"/>
              <a:gd name="adj2" fmla="val 1045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3425048" y="3306035"/>
                <a:ext cx="1502875" cy="37696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𝑚𝑓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048" y="3306035"/>
                <a:ext cx="1502875" cy="376963"/>
              </a:xfrm>
              <a:prstGeom prst="rect">
                <a:avLst/>
              </a:prstGeom>
              <a:blipFill rotWithShape="0">
                <a:blip r:embed="rId7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 rot="10800000">
            <a:off x="6461304" y="3268240"/>
            <a:ext cx="2393759" cy="437322"/>
          </a:xfrm>
          <a:prstGeom prst="rightArrow">
            <a:avLst>
              <a:gd name="adj1" fmla="val 50000"/>
              <a:gd name="adj2" fmla="val 1045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7067818" y="3302234"/>
                <a:ext cx="1502875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818" y="3302234"/>
                <a:ext cx="1502875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12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7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22" y="1721922"/>
            <a:ext cx="8187262" cy="186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7703" y="1297154"/>
                <a:ext cx="3170955" cy="9233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dirty="0" smtClean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3" y="1297154"/>
                <a:ext cx="3170955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2874" t="-3268" r="-575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851615" y="1359260"/>
            <a:ext cx="1908993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60614" y="5870491"/>
                <a:ext cx="3050874" cy="9455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=25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14" y="5870491"/>
                <a:ext cx="3050874" cy="945580"/>
              </a:xfrm>
              <a:prstGeom prst="rect">
                <a:avLst/>
              </a:prstGeom>
              <a:blipFill rotWithShape="0">
                <a:blip r:embed="rId3"/>
                <a:stretch>
                  <a:fillRect l="-2988" t="-1911" b="-89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39297" y="1375059"/>
                <a:ext cx="1435063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97" y="1375059"/>
                <a:ext cx="1435063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5462" t="-746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47867" y="952018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Moses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86" y="55928"/>
            <a:ext cx="747785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21" y="119305"/>
            <a:ext cx="960505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19457" y="967954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Fred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3910989" y="2547702"/>
            <a:ext cx="1908993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860647" y="1309729"/>
                <a:ext cx="3055193" cy="9510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computes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47" y="1309729"/>
                <a:ext cx="3055193" cy="951094"/>
              </a:xfrm>
              <a:prstGeom prst="rect">
                <a:avLst/>
              </a:prstGeom>
              <a:blipFill rotWithShape="0">
                <a:blip r:embed="rId7"/>
                <a:stretch>
                  <a:fillRect l="-2976" t="-3165" b="-25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 rot="10800000">
            <a:off x="5349636" y="6141615"/>
            <a:ext cx="363327" cy="371453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253759" y="2547304"/>
                <a:ext cx="1506854" cy="4247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 smtClean="0"/>
                  <a:t>49</a:t>
                </a:r>
                <a:endParaRPr lang="en-US" sz="2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59" y="2547304"/>
                <a:ext cx="1506854" cy="424732"/>
              </a:xfrm>
              <a:prstGeom prst="rect">
                <a:avLst/>
              </a:prstGeom>
              <a:blipFill rotWithShape="0">
                <a:blip r:embed="rId8"/>
                <a:stretch>
                  <a:fillRect l="-8032" t="-5556" r="-7631" b="-180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591294" y="5887512"/>
                <a:ext cx="3714988" cy="9455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Computes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m:rPr>
                        <m:nor/>
                      </m:rPr>
                      <a:rPr lang="en-US" b="1" i="0" dirty="0" smtClean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                 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94" y="5887512"/>
                <a:ext cx="3714988" cy="945580"/>
              </a:xfrm>
              <a:prstGeom prst="rect">
                <a:avLst/>
              </a:prstGeom>
              <a:blipFill rotWithShape="0">
                <a:blip r:embed="rId9"/>
                <a:stretch>
                  <a:fillRect l="-2455" t="-25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47703" y="2394270"/>
                <a:ext cx="3503911" cy="945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Computes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Key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                      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3" y="2394270"/>
                <a:ext cx="3503911" cy="945580"/>
              </a:xfrm>
              <a:prstGeom prst="rect">
                <a:avLst/>
              </a:prstGeom>
              <a:blipFill rotWithShape="0">
                <a:blip r:embed="rId10"/>
                <a:stretch>
                  <a:fillRect l="-2600" t="-2548" r="-36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860647" y="4059832"/>
                <a:ext cx="3702613" cy="9469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=35,</m:t>
                    </m:r>
                    <m:r>
                      <m:rPr>
                        <m:nor/>
                      </m:rPr>
                      <a:rPr lang="en-US" b="0" i="0" dirty="0" smtClean="0"/>
                      <m:t>f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Computes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Key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                      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47" y="4059832"/>
                <a:ext cx="3702613" cy="946991"/>
              </a:xfrm>
              <a:prstGeom prst="rect">
                <a:avLst/>
              </a:prstGeom>
              <a:blipFill rotWithShape="0">
                <a:blip r:embed="rId11"/>
                <a:stretch>
                  <a:fillRect l="-2459" t="-3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345021" y="5450775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Rachael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06" y="4571876"/>
            <a:ext cx="896121" cy="914400"/>
          </a:xfrm>
          <a:prstGeom prst="rect">
            <a:avLst/>
          </a:prstGeom>
        </p:spPr>
      </p:pic>
      <p:sp>
        <p:nvSpPr>
          <p:cNvPr id="9" name="Curved Left Arrow 8"/>
          <p:cNvSpPr/>
          <p:nvPr/>
        </p:nvSpPr>
        <p:spPr>
          <a:xfrm>
            <a:off x="8943490" y="1684385"/>
            <a:ext cx="1198001" cy="4489286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695262" y="3649279"/>
                <a:ext cx="1526507" cy="4247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dirty="0" smtClean="0"/>
                  <a:t>Sends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62" y="3649279"/>
                <a:ext cx="1526507" cy="424732"/>
              </a:xfrm>
              <a:prstGeom prst="rect">
                <a:avLst/>
              </a:prstGeom>
              <a:blipFill rotWithShape="0">
                <a:blip r:embed="rId13"/>
                <a:stretch>
                  <a:fillRect l="-7905" t="-5634" r="-3557" b="-197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>
          <a:xfrm rot="16200000">
            <a:off x="6863802" y="5245549"/>
            <a:ext cx="801406" cy="371453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501468" y="5358592"/>
                <a:ext cx="1526075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68" y="5358592"/>
                <a:ext cx="1526075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5952" t="-5882" r="-1587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773598" y="310254"/>
                <a:ext cx="222967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b="1" u="sng" dirty="0" smtClean="0"/>
                  <a:t>Public Knowledge: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=59,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98" y="310254"/>
                <a:ext cx="2229676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4372" t="-5660" b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882422" y="2376511"/>
                <a:ext cx="3680838" cy="122809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computes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</a:rPr>
                        <m:t>Computes</m:t>
                      </m:r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</a:rPr>
                        <m:t>Key</m:t>
                      </m:r>
                      <m:r>
                        <m:rPr>
                          <m:nor/>
                        </m:rPr>
                        <a:rPr lang="en-US" b="1" dirty="0"/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,59)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22" y="2376511"/>
                <a:ext cx="3680838" cy="1228093"/>
              </a:xfrm>
              <a:prstGeom prst="rect">
                <a:avLst/>
              </a:prstGeom>
              <a:blipFill rotWithShape="0">
                <a:blip r:embed="rId16"/>
                <a:stretch>
                  <a:fillRect l="-2475" t="-2463" b="-29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/>
          <p:cNvSpPr/>
          <p:nvPr/>
        </p:nvSpPr>
        <p:spPr>
          <a:xfrm rot="16200000">
            <a:off x="7087508" y="3640345"/>
            <a:ext cx="373793" cy="371453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5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9"/>
          <a:stretch/>
        </p:blipFill>
        <p:spPr>
          <a:xfrm>
            <a:off x="3048000" y="1700212"/>
            <a:ext cx="3248628" cy="3457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85327" y="1469985"/>
            <a:ext cx="1030146" cy="74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54362" y="29515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 flipV="1">
            <a:off x="3898917" y="1575620"/>
            <a:ext cx="3561" cy="1453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07403" y="3130150"/>
            <a:ext cx="37234" cy="15639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0623" y="32563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53197" y="15756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7549" y="17002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89949" y="18526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461940" y="1229207"/>
            <a:ext cx="53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∞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555124" y="269324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926020" y="2887011"/>
            <a:ext cx="1012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 </a:t>
            </a:r>
            <a:r>
              <a:rPr lang="en-US" sz="2400" dirty="0" smtClean="0"/>
              <a:t>+ </a:t>
            </a:r>
            <a:r>
              <a:rPr lang="en-US" sz="2400" b="1" dirty="0" smtClean="0"/>
              <a:t>∞</a:t>
            </a:r>
            <a:endParaRPr lang="en-US" sz="1200" dirty="0" smtClean="0"/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8370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/>
          <p:cNvSpPr/>
          <p:nvPr/>
        </p:nvSpPr>
        <p:spPr>
          <a:xfrm>
            <a:off x="3812003" y="4964968"/>
            <a:ext cx="1968984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3784230" y="4146124"/>
            <a:ext cx="1996757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7703" y="1435381"/>
                <a:ext cx="3170955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3" y="1435381"/>
                <a:ext cx="3170955" cy="646331"/>
              </a:xfrm>
              <a:prstGeom prst="rect">
                <a:avLst/>
              </a:prstGeom>
              <a:blipFill rotWithShape="0">
                <a:blip r:embed="rId2"/>
                <a:stretch>
                  <a:fillRect l="-2874" r="-575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851615" y="1497487"/>
            <a:ext cx="1908993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39297" y="1513286"/>
                <a:ext cx="1435063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97" y="1513286"/>
                <a:ext cx="1435063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5462" t="-5882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47867" y="1090245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Moses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86" y="247320"/>
            <a:ext cx="673007" cy="8229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21" y="310697"/>
            <a:ext cx="864455" cy="8229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19457" y="1106181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Fred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3900356" y="2303141"/>
            <a:ext cx="1908993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860647" y="1447956"/>
                <a:ext cx="3602574" cy="12740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Computes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47" y="1447956"/>
                <a:ext cx="3602574" cy="1274003"/>
              </a:xfrm>
              <a:prstGeom prst="rect">
                <a:avLst/>
              </a:prstGeom>
              <a:blipFill rotWithShape="0">
                <a:blip r:embed="rId6"/>
                <a:stretch>
                  <a:fillRect l="-2530" t="-2370" b="-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243126" y="2302743"/>
                <a:ext cx="1506854" cy="4247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 smtClean="0"/>
                  <a:t>49</a:t>
                </a:r>
                <a:endParaRPr lang="en-US" sz="2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126" y="2302743"/>
                <a:ext cx="1506854" cy="424732"/>
              </a:xfrm>
              <a:prstGeom prst="rect">
                <a:avLst/>
              </a:prstGeom>
              <a:blipFill rotWithShape="0">
                <a:blip r:embed="rId7"/>
                <a:stretch>
                  <a:fillRect l="-7631" t="-5634" r="-8032" b="-197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47703" y="2185298"/>
                <a:ext cx="3503911" cy="6685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3" y="2185298"/>
                <a:ext cx="3503911" cy="668581"/>
              </a:xfrm>
              <a:prstGeom prst="rect">
                <a:avLst/>
              </a:prstGeom>
              <a:blipFill rotWithShape="0">
                <a:blip r:embed="rId8"/>
                <a:stretch>
                  <a:fillRect l="-2600" t="-2679" r="-347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814027" y="4878790"/>
                <a:ext cx="3702613" cy="66858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027" y="4878790"/>
                <a:ext cx="3702613" cy="668581"/>
              </a:xfrm>
              <a:prstGeom prst="rect">
                <a:avLst/>
              </a:prstGeom>
              <a:blipFill rotWithShape="0">
                <a:blip r:embed="rId9"/>
                <a:stretch>
                  <a:fillRect l="-2463" t="-3571"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052471" y="3815529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Rachael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921" y="3032327"/>
            <a:ext cx="806509" cy="822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4194489" y="4162635"/>
                <a:ext cx="1526507" cy="4247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dirty="0" smtClean="0"/>
                  <a:t>Sends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489" y="4162635"/>
                <a:ext cx="1526507" cy="424732"/>
              </a:xfrm>
              <a:prstGeom prst="rect">
                <a:avLst/>
              </a:prstGeom>
              <a:blipFill rotWithShape="0">
                <a:blip r:embed="rId11"/>
                <a:stretch>
                  <a:fillRect l="-7937" t="-5556" r="-3571" b="-180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897197" y="5020452"/>
                <a:ext cx="1526075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197" y="5020452"/>
                <a:ext cx="1526075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5929" t="-7463" r="-1581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741699" y="23163"/>
                <a:ext cx="222967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b="1" u="sng" dirty="0" smtClean="0"/>
                  <a:t>Public Knowledge: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=59,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699" y="23163"/>
                <a:ext cx="2229676" cy="646331"/>
              </a:xfrm>
              <a:prstGeom prst="rect">
                <a:avLst/>
              </a:prstGeom>
              <a:blipFill rotWithShape="0">
                <a:blip r:embed="rId13"/>
                <a:stretch>
                  <a:fillRect t="-5660" b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824915" y="4114172"/>
                <a:ext cx="3680838" cy="67409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Chooses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and computes</a:t>
                </a:r>
              </a:p>
              <a:p>
                <a:r>
                  <a:rPr lang="en-US" dirty="0"/>
                  <a:t>Computes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15" y="4114172"/>
                <a:ext cx="3680838" cy="674095"/>
              </a:xfrm>
              <a:prstGeom prst="rect">
                <a:avLst/>
              </a:prstGeom>
              <a:blipFill rotWithShape="0">
                <a:blip r:embed="rId14"/>
                <a:stretch>
                  <a:fillRect l="-2479" t="-4464" b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95693" y="4156481"/>
                <a:ext cx="3646004" cy="122257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𝑜𝑑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Computes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3" y="4156481"/>
                <a:ext cx="3646004" cy="1222579"/>
              </a:xfrm>
              <a:prstGeom prst="rect">
                <a:avLst/>
              </a:prstGeom>
              <a:blipFill rotWithShape="0">
                <a:blip r:embed="rId15"/>
                <a:stretch>
                  <a:fillRect l="-2500" t="-1980" r="-167" b="-69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86" y="2853879"/>
            <a:ext cx="673007" cy="82296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619457" y="3712740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Fred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386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7703" y="1297154"/>
                <a:ext cx="3170955" cy="92333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dirty="0" smtClean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3" y="1297154"/>
                <a:ext cx="3170955" cy="923330"/>
              </a:xfrm>
              <a:prstGeom prst="rect">
                <a:avLst/>
              </a:prstGeom>
              <a:blipFill rotWithShape="0">
                <a:blip r:embed="rId2"/>
                <a:stretch>
                  <a:fillRect l="-2874" t="-3268" r="-575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>
            <a:off x="3851615" y="1359260"/>
            <a:ext cx="1908993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760614" y="5870491"/>
                <a:ext cx="3050874" cy="9455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=5,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=25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dirty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𝑚𝑜𝑑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14" y="5870491"/>
                <a:ext cx="3050874" cy="945580"/>
              </a:xfrm>
              <a:prstGeom prst="rect">
                <a:avLst/>
              </a:prstGeom>
              <a:blipFill rotWithShape="0">
                <a:blip r:embed="rId3"/>
                <a:stretch>
                  <a:fillRect l="-2988" t="-1911" b="-89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939297" y="1375059"/>
                <a:ext cx="1435063" cy="4001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97" y="1375059"/>
                <a:ext cx="1435063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5462" t="-7463" b="-253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47867" y="952018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Moses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786" y="55928"/>
            <a:ext cx="747785" cy="9144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21" y="119305"/>
            <a:ext cx="960505" cy="9144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19457" y="967954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Fred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 rot="10800000">
            <a:off x="3910989" y="2547702"/>
            <a:ext cx="1908993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860647" y="1309729"/>
                <a:ext cx="3055193" cy="95109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computes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47" y="1309729"/>
                <a:ext cx="3055193" cy="951094"/>
              </a:xfrm>
              <a:prstGeom prst="rect">
                <a:avLst/>
              </a:prstGeom>
              <a:blipFill rotWithShape="0">
                <a:blip r:embed="rId7"/>
                <a:stretch>
                  <a:fillRect l="-2976" t="-3165" b="-253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 rot="10800000">
            <a:off x="5349636" y="6141615"/>
            <a:ext cx="363327" cy="371453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4253759" y="2547304"/>
                <a:ext cx="1506854" cy="4247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 smtClean="0"/>
                  <a:t>49</a:t>
                </a:r>
                <a:endParaRPr lang="en-US" sz="20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59" y="2547304"/>
                <a:ext cx="1506854" cy="424732"/>
              </a:xfrm>
              <a:prstGeom prst="rect">
                <a:avLst/>
              </a:prstGeom>
              <a:blipFill rotWithShape="0">
                <a:blip r:embed="rId8"/>
                <a:stretch>
                  <a:fillRect l="-8032" t="-5556" r="-7631" b="-180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591294" y="5887512"/>
                <a:ext cx="3714988" cy="94558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Computes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</a:rPr>
                      <m:t>Key</m:t>
                    </m:r>
                    <m:r>
                      <m:rPr>
                        <m:nor/>
                      </m:rPr>
                      <a:rPr lang="en-US" b="1" i="0" dirty="0" smtClean="0"/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                   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294" y="5887512"/>
                <a:ext cx="3714988" cy="945580"/>
              </a:xfrm>
              <a:prstGeom prst="rect">
                <a:avLst/>
              </a:prstGeom>
              <a:blipFill rotWithShape="0">
                <a:blip r:embed="rId9"/>
                <a:stretch>
                  <a:fillRect l="-2455" t="-254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47703" y="2394270"/>
                <a:ext cx="3503911" cy="9455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Computes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Key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                      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3" y="2394270"/>
                <a:ext cx="3503911" cy="945580"/>
              </a:xfrm>
              <a:prstGeom prst="rect">
                <a:avLst/>
              </a:prstGeom>
              <a:blipFill rotWithShape="0">
                <a:blip r:embed="rId10"/>
                <a:stretch>
                  <a:fillRect l="-2600" t="-2548" r="-36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5860647" y="4059832"/>
                <a:ext cx="3702613" cy="94699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=35,</m:t>
                    </m:r>
                    <m:r>
                      <m:rPr>
                        <m:nor/>
                      </m:rPr>
                      <a:rPr lang="en-US" b="0" i="0" dirty="0" smtClean="0"/>
                      <m:t>f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Computes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Key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(35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                            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647" y="4059832"/>
                <a:ext cx="3702613" cy="946991"/>
              </a:xfrm>
              <a:prstGeom prst="rect">
                <a:avLst/>
              </a:prstGeom>
              <a:blipFill rotWithShape="0">
                <a:blip r:embed="rId11"/>
                <a:stretch>
                  <a:fillRect l="-2459" t="-31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345021" y="5450775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Rachael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06" y="4571876"/>
            <a:ext cx="896121" cy="914400"/>
          </a:xfrm>
          <a:prstGeom prst="rect">
            <a:avLst/>
          </a:prstGeom>
        </p:spPr>
      </p:pic>
      <p:sp>
        <p:nvSpPr>
          <p:cNvPr id="9" name="Curved Left Arrow 8"/>
          <p:cNvSpPr/>
          <p:nvPr/>
        </p:nvSpPr>
        <p:spPr>
          <a:xfrm>
            <a:off x="8943490" y="1684385"/>
            <a:ext cx="1198001" cy="4489286"/>
          </a:xfrm>
          <a:prstGeom prst="curved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695262" y="3649279"/>
                <a:ext cx="1526507" cy="4247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sz="2000" dirty="0" smtClean="0"/>
                  <a:t>Sends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262" y="3649279"/>
                <a:ext cx="1526507" cy="424732"/>
              </a:xfrm>
              <a:prstGeom prst="rect">
                <a:avLst/>
              </a:prstGeom>
              <a:blipFill rotWithShape="0">
                <a:blip r:embed="rId13"/>
                <a:stretch>
                  <a:fillRect l="-7905" t="-5634" r="-3557" b="-197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Arrow 38"/>
          <p:cNvSpPr/>
          <p:nvPr/>
        </p:nvSpPr>
        <p:spPr>
          <a:xfrm rot="16200000">
            <a:off x="6863802" y="5245549"/>
            <a:ext cx="801406" cy="371453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6501468" y="5358592"/>
                <a:ext cx="1526075" cy="40011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sz="2000" dirty="0" smtClean="0"/>
                  <a:t>Sends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68" y="5358592"/>
                <a:ext cx="1526075" cy="400110"/>
              </a:xfrm>
              <a:prstGeom prst="rect">
                <a:avLst/>
              </a:prstGeom>
              <a:blipFill rotWithShape="0">
                <a:blip r:embed="rId14"/>
                <a:stretch>
                  <a:fillRect l="-5952" t="-5882" r="-1587" b="-235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773598" y="310254"/>
                <a:ext cx="222967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b="1" u="sng" dirty="0" smtClean="0"/>
                  <a:t>Public Knowledge: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=59,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98" y="310254"/>
                <a:ext cx="2229676" cy="646331"/>
              </a:xfrm>
              <a:prstGeom prst="rect">
                <a:avLst/>
              </a:prstGeom>
              <a:blipFill rotWithShape="0">
                <a:blip r:embed="rId15"/>
                <a:stretch>
                  <a:fillRect l="-4372" t="-5660" b="-28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882422" y="2376511"/>
                <a:ext cx="3680838" cy="122809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=59,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computes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𝑜𝑑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</a:rPr>
                        <m:t>Computes</m:t>
                      </m:r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dirty="0">
                          <a:latin typeface="Cambria Math" panose="02040503050406030204" pitchFamily="18" charset="0"/>
                        </a:rPr>
                        <m:t>Key</m:t>
                      </m:r>
                      <m:r>
                        <m:rPr>
                          <m:nor/>
                        </m:rPr>
                        <a:rPr lang="en-US" b="1" dirty="0"/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(7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,59)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422" y="2376511"/>
                <a:ext cx="3680838" cy="1228093"/>
              </a:xfrm>
              <a:prstGeom prst="rect">
                <a:avLst/>
              </a:prstGeom>
              <a:blipFill rotWithShape="0">
                <a:blip r:embed="rId16"/>
                <a:stretch>
                  <a:fillRect l="-2475" t="-2463" b="-29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Arrow 35"/>
          <p:cNvSpPr/>
          <p:nvPr/>
        </p:nvSpPr>
        <p:spPr>
          <a:xfrm rot="16200000">
            <a:off x="7087508" y="3640345"/>
            <a:ext cx="373793" cy="371453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485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Arrow 35"/>
          <p:cNvSpPr/>
          <p:nvPr/>
        </p:nvSpPr>
        <p:spPr>
          <a:xfrm rot="9720000">
            <a:off x="4797892" y="4574723"/>
            <a:ext cx="2175103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20520000">
            <a:off x="4811064" y="5358479"/>
            <a:ext cx="2148758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47847" y="1663989"/>
                <a:ext cx="3503911" cy="6996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47" y="1663989"/>
                <a:ext cx="3503911" cy="699679"/>
              </a:xfrm>
              <a:prstGeom prst="rect">
                <a:avLst/>
              </a:prstGeom>
              <a:blipFill rotWithShape="0">
                <a:blip r:embed="rId2"/>
                <a:stretch>
                  <a:fillRect l="-2604" b="-42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50313" y="131885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Moses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10" y="1233192"/>
            <a:ext cx="673007" cy="8229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08" y="539305"/>
            <a:ext cx="864455" cy="8229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019681" y="209205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Fred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017975" y="2521969"/>
                <a:ext cx="3602574" cy="13387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Computes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75" y="2521969"/>
                <a:ext cx="3602574" cy="1338764"/>
              </a:xfrm>
              <a:prstGeom prst="rect">
                <a:avLst/>
              </a:prstGeom>
              <a:blipFill rotWithShape="0">
                <a:blip r:embed="rId5"/>
                <a:stretch>
                  <a:fillRect l="-2530" t="-22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/>
          <p:cNvSpPr/>
          <p:nvPr/>
        </p:nvSpPr>
        <p:spPr>
          <a:xfrm rot="1072780">
            <a:off x="4822939" y="2429950"/>
            <a:ext cx="2148758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 rot="1072780">
                <a:off x="5136923" y="2438297"/>
                <a:ext cx="143506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72780">
                <a:off x="5136923" y="2438297"/>
                <a:ext cx="143506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33" t="-30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ight Arrow 23"/>
          <p:cNvSpPr/>
          <p:nvPr/>
        </p:nvSpPr>
        <p:spPr>
          <a:xfrm rot="11872780">
            <a:off x="4809767" y="3017842"/>
            <a:ext cx="2175103" cy="437322"/>
          </a:xfrm>
          <a:prstGeom prst="rightArrow">
            <a:avLst>
              <a:gd name="adj1" fmla="val 50000"/>
              <a:gd name="adj2" fmla="val 6924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 rot="1072780">
                <a:off x="5229619" y="3080156"/>
                <a:ext cx="1506854" cy="400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72780">
                <a:off x="5229619" y="3080156"/>
                <a:ext cx="150685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3488" t="-4255" r="-2326" b="-78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247847" y="2413906"/>
                <a:ext cx="3503911" cy="7052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47" y="2413906"/>
                <a:ext cx="3503911" cy="705258"/>
              </a:xfrm>
              <a:prstGeom prst="rect">
                <a:avLst/>
              </a:prstGeom>
              <a:blipFill rotWithShape="0">
                <a:blip r:embed="rId8"/>
                <a:stretch>
                  <a:fillRect l="-2604" t="-33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6985643" y="4982873"/>
                <a:ext cx="3702613" cy="7078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(35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643" y="4982873"/>
                <a:ext cx="3702613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2463" t="-33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050313" y="442991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Rachael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81" y="3675287"/>
            <a:ext cx="806509" cy="822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 rot="20520000">
                <a:off x="5222206" y="4539630"/>
                <a:ext cx="1526507" cy="4330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Sends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0000">
                <a:off x="5222206" y="4539630"/>
                <a:ext cx="1526507" cy="433004"/>
              </a:xfrm>
              <a:prstGeom prst="rect">
                <a:avLst/>
              </a:prstGeom>
              <a:blipFill rotWithShape="0">
                <a:blip r:embed="rId11"/>
                <a:stretch>
                  <a:fillRect l="-3053" b="-47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 rot="20520000">
                <a:off x="5022390" y="5443034"/>
                <a:ext cx="1526075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0000">
                <a:off x="5022390" y="5443034"/>
                <a:ext cx="1526075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154" b="-101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641843" y="251771"/>
                <a:ext cx="222967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b="1" u="sng" dirty="0" smtClean="0"/>
                  <a:t>Public Knowledge: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=59,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843" y="251771"/>
                <a:ext cx="2229676" cy="646331"/>
              </a:xfrm>
              <a:prstGeom prst="rect">
                <a:avLst/>
              </a:prstGeom>
              <a:blipFill rotWithShape="0">
                <a:blip r:embed="rId13"/>
                <a:stretch>
                  <a:fillRect t="-4717"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996531" y="4175391"/>
                <a:ext cx="3680838" cy="7763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Chooses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and computes</a:t>
                </a:r>
              </a:p>
              <a:p>
                <a:r>
                  <a:rPr lang="en-US" dirty="0"/>
                  <a:t>Computes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531" y="4175391"/>
                <a:ext cx="3680838" cy="776303"/>
              </a:xfrm>
              <a:prstGeom prst="rect">
                <a:avLst/>
              </a:prstGeom>
              <a:blipFill rotWithShape="0">
                <a:blip r:embed="rId14"/>
                <a:stretch>
                  <a:fillRect l="-2475" t="-3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105754" y="4728001"/>
                <a:ext cx="3646004" cy="136928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Computes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54" y="4728001"/>
                <a:ext cx="3646004" cy="1369286"/>
              </a:xfrm>
              <a:prstGeom prst="rect">
                <a:avLst/>
              </a:prstGeom>
              <a:blipFill rotWithShape="0">
                <a:blip r:embed="rId15"/>
                <a:stretch>
                  <a:fillRect l="-2500" t="-17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386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88110" y="3035416"/>
            <a:ext cx="753232" cy="2734091"/>
          </a:xfrm>
          <a:prstGeom prst="rect">
            <a:avLst/>
          </a:prstGeom>
          <a:noFill/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453537" y="2189665"/>
            <a:ext cx="827196" cy="2532107"/>
          </a:xfrm>
          <a:prstGeom prst="rect">
            <a:avLst/>
          </a:prstGeom>
          <a:noFill/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56925" flipV="1">
            <a:off x="5667912" y="586712"/>
            <a:ext cx="1003313" cy="2779899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44068">
            <a:off x="5590033" y="4549489"/>
            <a:ext cx="1003313" cy="277989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47847" y="1663989"/>
                <a:ext cx="3503911" cy="69967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47" y="1663989"/>
                <a:ext cx="3503911" cy="699679"/>
              </a:xfrm>
              <a:prstGeom prst="rect">
                <a:avLst/>
              </a:prstGeom>
              <a:blipFill rotWithShape="0">
                <a:blip r:embed="rId5"/>
                <a:stretch>
                  <a:fillRect l="-2604" b="-42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50313" y="131885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Moses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010" y="1233192"/>
            <a:ext cx="673007" cy="82296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08" y="539305"/>
            <a:ext cx="864455" cy="82296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019681" y="209205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2"/>
                </a:solidFill>
              </a:rPr>
              <a:t>Fred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7077350" y="2533844"/>
                <a:ext cx="3602574" cy="133876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=7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=49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Computes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350" y="2533844"/>
                <a:ext cx="3602574" cy="1338764"/>
              </a:xfrm>
              <a:prstGeom prst="rect">
                <a:avLst/>
              </a:prstGeom>
              <a:blipFill rotWithShape="0">
                <a:blip r:embed="rId8"/>
                <a:stretch>
                  <a:fillRect l="-2530" t="-22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5169812" y="3443610"/>
                <a:ext cx="1506854" cy="40011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12" y="3443610"/>
                <a:ext cx="1506854" cy="400110"/>
              </a:xfrm>
              <a:prstGeom prst="rect">
                <a:avLst/>
              </a:prstGeom>
              <a:blipFill rotWithShape="0">
                <a:blip r:embed="rId9"/>
                <a:stretch>
                  <a:fillRect l="-2410" t="-5882" r="-2410" b="-147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247847" y="2413906"/>
                <a:ext cx="3503911" cy="7052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(49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47" y="2413906"/>
                <a:ext cx="3503911" cy="705258"/>
              </a:xfrm>
              <a:prstGeom prst="rect">
                <a:avLst/>
              </a:prstGeom>
              <a:blipFill rotWithShape="0">
                <a:blip r:embed="rId10"/>
                <a:stretch>
                  <a:fillRect l="-2604" t="-339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045018" y="4899747"/>
                <a:ext cx="3702613" cy="70788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(35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,59)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018" y="4899747"/>
                <a:ext cx="3702613" cy="707886"/>
              </a:xfrm>
              <a:prstGeom prst="rect">
                <a:avLst/>
              </a:prstGeom>
              <a:blipFill rotWithShape="0">
                <a:blip r:embed="rId11"/>
                <a:stretch>
                  <a:fillRect l="-2463" t="-42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050313" y="442991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Rachael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81" y="3675287"/>
            <a:ext cx="806509" cy="822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163526" y="3996909"/>
                <a:ext cx="1526507" cy="4330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dirty="0"/>
                  <a:t>Sends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526" y="3996909"/>
                <a:ext cx="1526507" cy="433004"/>
              </a:xfrm>
              <a:prstGeom prst="rect">
                <a:avLst/>
              </a:prstGeom>
              <a:blipFill rotWithShape="0">
                <a:blip r:embed="rId13"/>
                <a:stretch>
                  <a:fillRect l="-2381" t="-5479" b="-684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098255" y="6055086"/>
                <a:ext cx="1526075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255" y="6055086"/>
                <a:ext cx="1526075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791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641843" y="251771"/>
                <a:ext cx="222967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b="1" u="sng" dirty="0" smtClean="0"/>
                  <a:t>Public Knowledge: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=59,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843" y="251771"/>
                <a:ext cx="2229676" cy="646331"/>
              </a:xfrm>
              <a:prstGeom prst="rect">
                <a:avLst/>
              </a:prstGeom>
              <a:blipFill rotWithShape="0">
                <a:blip r:embed="rId15"/>
                <a:stretch>
                  <a:fillRect t="-4717"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055906" y="4092265"/>
                <a:ext cx="3680838" cy="7763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Chooses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and computes</a:t>
                </a:r>
              </a:p>
              <a:p>
                <a:r>
                  <a:rPr lang="en-US" dirty="0"/>
                  <a:t>Computes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906" y="4092265"/>
                <a:ext cx="3680838" cy="776303"/>
              </a:xfrm>
              <a:prstGeom prst="rect">
                <a:avLst/>
              </a:prstGeom>
              <a:blipFill rotWithShape="0">
                <a:blip r:embed="rId16"/>
                <a:stretch>
                  <a:fillRect l="-2475" t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1109119" y="4812711"/>
                <a:ext cx="3646004" cy="136928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,59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endParaRPr lang="en-US" dirty="0"/>
              </a:p>
              <a:p>
                <a:r>
                  <a:rPr lang="en-US" b="1" dirty="0" smtClean="0"/>
                  <a:t>Computes</a:t>
                </a:r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59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19" y="4812711"/>
                <a:ext cx="3646004" cy="1369286"/>
              </a:xfrm>
              <a:prstGeom prst="rect">
                <a:avLst/>
              </a:prstGeom>
              <a:blipFill rotWithShape="0">
                <a:blip r:embed="rId17"/>
                <a:stretch>
                  <a:fillRect l="-2500" t="-13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39891" y="1498037"/>
                <a:ext cx="1435063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891" y="1498037"/>
                <a:ext cx="1435063" cy="369332"/>
              </a:xfrm>
              <a:prstGeom prst="rect">
                <a:avLst/>
              </a:prstGeom>
              <a:blipFill rotWithShape="0">
                <a:blip r:embed="rId18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755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64930" flipV="1">
            <a:off x="5622906" y="658880"/>
            <a:ext cx="828059" cy="2494634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55932" flipH="1">
            <a:off x="5620970" y="1636427"/>
            <a:ext cx="846799" cy="2685867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247847" y="1663989"/>
                <a:ext cx="3503911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47" y="1663989"/>
                <a:ext cx="350391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6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050313" y="131885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Moses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08" y="549244"/>
            <a:ext cx="864455" cy="822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1247847" y="2413906"/>
                <a:ext cx="3503911" cy="6685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   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847" y="2413906"/>
                <a:ext cx="3503911" cy="668581"/>
              </a:xfrm>
              <a:prstGeom prst="rect">
                <a:avLst/>
              </a:prstGeom>
              <a:blipFill rotWithShape="0">
                <a:blip r:embed="rId7"/>
                <a:stretch>
                  <a:fillRect l="-2604" t="-4464" b="-17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7306604" y="2413906"/>
                <a:ext cx="3702613" cy="646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                                 Computes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mod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604" y="2413906"/>
                <a:ext cx="3702613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2463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8165887" y="1343767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Rachael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855" y="589141"/>
            <a:ext cx="806509" cy="822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5273897" y="3074278"/>
                <a:ext cx="1401057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/>
                  <a:t>Sends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897" y="3074278"/>
                <a:ext cx="1401057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4859586" y="251068"/>
                <a:ext cx="222967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b="1" u="sng" dirty="0" smtClean="0"/>
                  <a:t>Public Knowledge: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=59,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586" y="251068"/>
                <a:ext cx="2229676" cy="646331"/>
              </a:xfrm>
              <a:prstGeom prst="rect">
                <a:avLst/>
              </a:prstGeom>
              <a:blipFill rotWithShape="0">
                <a:blip r:embed="rId11"/>
                <a:stretch>
                  <a:fillRect t="-4717" b="-37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308446" y="1663989"/>
                <a:ext cx="3680838" cy="62382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bIns="0" rtlCol="0">
                <a:spAutoFit/>
              </a:bodyPr>
              <a:lstStyle/>
              <a:p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m:rPr>
                        <m:nor/>
                      </m:rPr>
                      <a:rPr lang="en-US" b="1" dirty="0"/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446" y="1663989"/>
                <a:ext cx="3680838" cy="623825"/>
              </a:xfrm>
              <a:prstGeom prst="rect">
                <a:avLst/>
              </a:prstGeom>
              <a:blipFill rotWithShape="0">
                <a:blip r:embed="rId12"/>
                <a:stretch>
                  <a:fillRect l="-2475" t="-4808" b="-9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273896" y="1498037"/>
                <a:ext cx="1401057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 smtClean="0"/>
                  <a:t>Sends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896" y="1498037"/>
                <a:ext cx="1401057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86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6553" y="1036379"/>
            <a:ext cx="1427804" cy="1355156"/>
          </a:xfrm>
          <a:prstGeom prst="rect">
            <a:avLst/>
          </a:prstGeom>
          <a:noFill/>
        </p:spPr>
      </p:pic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63000" y="1014830"/>
            <a:ext cx="1371600" cy="1400706"/>
          </a:xfrm>
          <a:prstGeom prst="rect">
            <a:avLst/>
          </a:prstGeom>
          <a:noFill/>
        </p:spPr>
      </p:pic>
      <p:pic>
        <p:nvPicPr>
          <p:cNvPr id="1028" name="Picture 4" descr="C:\Users\Moses\AppData\Local\Microsoft\Windows\INetCache\IE\I9D92S42\spy_vs_spy_by_jonathanhher-d5pq6ez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914400"/>
            <a:ext cx="1126142" cy="1457108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3733800" y="4357647"/>
            <a:ext cx="1095014" cy="2523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3719315" y="5234049"/>
            <a:ext cx="4574141" cy="2523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98052" y="2386241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Moses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98142" y="238624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63000" y="238624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Rachael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98052" y="2767241"/>
            <a:ext cx="2011680" cy="32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Chooses n = 4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98052" y="3490604"/>
            <a:ext cx="2011680" cy="32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Computes n = 4P = (3,1)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8052" y="4300249"/>
            <a:ext cx="2011680" cy="32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Sends n = (3,1)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518299" y="4163094"/>
            <a:ext cx="2011680" cy="32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Receives n = (3,1)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8299" y="2767241"/>
            <a:ext cx="2011680" cy="32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Chooses m = 8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518299" y="5105400"/>
            <a:ext cx="2011680" cy="32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Sends m = (13,7)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15267" y="3483388"/>
            <a:ext cx="2148840" cy="32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Computes m = 8P = (13,7)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98052" y="4952999"/>
            <a:ext cx="2011680" cy="32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Receives n = (13,7)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11141" y="4240368"/>
            <a:ext cx="935610" cy="457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Receives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 = (3,1)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11141" y="5145976"/>
            <a:ext cx="2011680" cy="32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Receives m = (13,7)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98052" y="5562600"/>
            <a:ext cx="2011680" cy="762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Computes </a:t>
            </a:r>
            <a:r>
              <a:rPr lang="en-US" sz="1600" dirty="0" err="1">
                <a:solidFill>
                  <a:sysClr val="windowText" lastClr="000000"/>
                </a:solidFill>
              </a:rPr>
              <a:t>mn</a:t>
            </a:r>
            <a:r>
              <a:rPr lang="en-US" sz="1600" dirty="0">
                <a:solidFill>
                  <a:sysClr val="windowText" lastClr="000000"/>
                </a:solidFill>
              </a:rPr>
              <a:t> = 4m = 4(8P) = (32P) = 13P = (16,4)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518299" y="5562600"/>
            <a:ext cx="2011680" cy="762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Computes nm = 8n = 8(4P) = (32P) = 13P = (16,4)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5400000">
            <a:off x="2419891" y="3155711"/>
            <a:ext cx="299625" cy="2771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2419891" y="3879074"/>
            <a:ext cx="299625" cy="2771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87341" y="2768958"/>
            <a:ext cx="2011680" cy="32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Chooses f = 5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987341" y="3492321"/>
            <a:ext cx="2011680" cy="3200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Computes n = 4P = (3,1)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5400000">
            <a:off x="5835517" y="3157428"/>
            <a:ext cx="299625" cy="2771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5835517" y="3880791"/>
            <a:ext cx="299625" cy="2771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5400000">
            <a:off x="9400003" y="3148315"/>
            <a:ext cx="299625" cy="2771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9400003" y="3871678"/>
            <a:ext cx="299625" cy="2771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9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3415640" y="3469224"/>
            <a:ext cx="625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- 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9"/>
          <a:stretch/>
        </p:blipFill>
        <p:spPr>
          <a:xfrm>
            <a:off x="3048000" y="1700212"/>
            <a:ext cx="3248628" cy="3457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85327" y="1469985"/>
            <a:ext cx="1030146" cy="74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54362" y="29515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890904" y="2980590"/>
            <a:ext cx="8198" cy="7315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902191" y="1630086"/>
            <a:ext cx="12729" cy="136263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853382" y="363074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853197" y="157562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7549" y="17002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461940" y="1229207"/>
            <a:ext cx="53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∞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555124" y="269324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3926019" y="2887011"/>
            <a:ext cx="101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 </a:t>
            </a:r>
            <a:r>
              <a:rPr lang="en-US" sz="2400" dirty="0" smtClean="0"/>
              <a:t>+ </a:t>
            </a:r>
            <a:r>
              <a:rPr lang="en-US" sz="2400" b="1" dirty="0" smtClean="0"/>
              <a:t>∞</a:t>
            </a:r>
            <a:endParaRPr lang="en-US" sz="1200" b="1" dirty="0" smtClean="0"/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1166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9"/>
          <a:stretch/>
        </p:blipFill>
        <p:spPr>
          <a:xfrm>
            <a:off x="3048000" y="1700212"/>
            <a:ext cx="3248628" cy="3457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85327" y="1469985"/>
            <a:ext cx="1030146" cy="74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54362" y="29515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23053" y="22821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17936" y="376562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0" idx="3"/>
            <a:endCxn id="11" idx="6"/>
          </p:cNvCxnSpPr>
          <p:nvPr/>
        </p:nvCxnSpPr>
        <p:spPr>
          <a:xfrm flipV="1">
            <a:off x="3867753" y="2327861"/>
            <a:ext cx="1746740" cy="7017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63656" y="2872601"/>
            <a:ext cx="8486" cy="9470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0623" y="32563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3023" y="34087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7549" y="17002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89949" y="18526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37549" y="4269044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47856" y="3790042"/>
            <a:ext cx="80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1+</a:t>
            </a:r>
            <a:r>
              <a:rPr lang="en-US" b="1" dirty="0" smtClean="0"/>
              <a:t>P</a:t>
            </a:r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214394" y="197810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55124" y="269324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0507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709"/>
          <a:stretch/>
        </p:blipFill>
        <p:spPr>
          <a:xfrm>
            <a:off x="3048000" y="1700212"/>
            <a:ext cx="3248628" cy="34575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85327" y="1469985"/>
            <a:ext cx="1030146" cy="740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54362" y="29515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523053" y="228214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17936" y="376562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endCxn id="11" idx="4"/>
          </p:cNvCxnSpPr>
          <p:nvPr/>
        </p:nvCxnSpPr>
        <p:spPr>
          <a:xfrm flipV="1">
            <a:off x="5074534" y="2373581"/>
            <a:ext cx="494239" cy="20801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363656" y="2872601"/>
            <a:ext cx="8486" cy="94704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200623" y="32563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53743" y="35297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7549" y="17002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89949" y="18526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37549" y="4269044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047856" y="3790042"/>
            <a:ext cx="80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1+</a:t>
            </a:r>
            <a:r>
              <a:rPr lang="en-US" b="1" dirty="0" smtClean="0"/>
              <a:t>P</a:t>
            </a:r>
            <a:r>
              <a:rPr lang="en-US" sz="1200" b="1" dirty="0" smtClean="0"/>
              <a:t>2</a:t>
            </a:r>
            <a:endParaRPr lang="en-US" sz="1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214394" y="197810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555124" y="2693249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568773" y="247732"/>
            <a:ext cx="494239" cy="2080129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38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64930" flipV="1">
            <a:off x="5622906" y="658880"/>
            <a:ext cx="828059" cy="2494634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55932" flipH="1">
            <a:off x="5620970" y="1636427"/>
            <a:ext cx="846799" cy="2685867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050313" y="1318853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Moses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08" y="549244"/>
            <a:ext cx="864455" cy="822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306604" y="2413906"/>
                <a:ext cx="3901088" cy="64633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dirty="0" smtClean="0"/>
                  <a:t>Knows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                                     Computes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=(13,7)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604" y="2413906"/>
                <a:ext cx="3901088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336" t="-4630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8165887" y="1343767"/>
            <a:ext cx="1560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4">
                    <a:lumMod val="75000"/>
                  </a:schemeClr>
                </a:solidFill>
              </a:rPr>
              <a:t>Rachael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855" y="589141"/>
            <a:ext cx="806509" cy="822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55137" y="3065889"/>
                <a:ext cx="1732223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 smtClean="0"/>
                  <a:t>Sends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=(13,7)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37" y="3065889"/>
                <a:ext cx="1732223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245" t="-7937" r="-314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308445" y="1663989"/>
                <a:ext cx="3899247" cy="60016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bIns="0" rtlCol="0">
                <a:spAutoFit/>
              </a:bodyPr>
              <a:lstStyle/>
              <a:p>
                <a:r>
                  <a:rPr lang="en-US" dirty="0" smtClean="0"/>
                  <a:t>Chooses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=8</m:t>
                    </m:r>
                    <m:r>
                      <m:rPr>
                        <m:nor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m:rPr>
                        <m:nor/>
                      </m:rPr>
                      <a:rPr lang="en-US" b="1" dirty="0"/>
                      <m:t>Computes</m:t>
                    </m:r>
                    <m:sSub>
                      <m:sSubPr>
                        <m:ctrlPr>
                          <a:rPr lang="pt-BR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445" y="1663989"/>
                <a:ext cx="3899247" cy="600164"/>
              </a:xfrm>
              <a:prstGeom prst="rect">
                <a:avLst/>
              </a:prstGeom>
              <a:blipFill rotWithShape="0">
                <a:blip r:embed="rId9"/>
                <a:stretch>
                  <a:fillRect l="-2336" t="-5000" r="-467" b="-1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81047" y="1663989"/>
                <a:ext cx="3870711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Chooses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=(3,1)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47" y="1663989"/>
                <a:ext cx="3870711" cy="646331"/>
              </a:xfrm>
              <a:prstGeom prst="rect">
                <a:avLst/>
              </a:prstGeom>
              <a:blipFill rotWithShape="0">
                <a:blip r:embed="rId10"/>
                <a:stretch>
                  <a:fillRect l="-2358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81047" y="2413906"/>
                <a:ext cx="3870711" cy="66858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0" rtlCol="0">
                <a:spAutoFit/>
              </a:bodyPr>
              <a:lstStyle/>
              <a:p>
                <a:r>
                  <a:rPr lang="en-US" dirty="0" smtClean="0"/>
                  <a:t>Knows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49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dirty="0"/>
                        <m:t>Computes</m:t>
                      </m:r>
                      <m:sSub>
                        <m:sSubPr>
                          <m:ctrlPr>
                            <a:rPr lang="pt-BR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=4(8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47" y="2413906"/>
                <a:ext cx="3870711" cy="668581"/>
              </a:xfrm>
              <a:prstGeom prst="rect">
                <a:avLst/>
              </a:prstGeom>
              <a:blipFill rotWithShape="0">
                <a:blip r:embed="rId11"/>
                <a:stretch>
                  <a:fillRect l="-2358" t="-3571" r="-2673" b="-53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63527" y="1514815"/>
                <a:ext cx="1631556" cy="3693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dirty="0" smtClean="0"/>
                  <a:t>Sends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=(3,1)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527" y="1514815"/>
                <a:ext cx="1631556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5185" t="-6349" r="-333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859586" y="251068"/>
                <a:ext cx="2229676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45720" rIns="45720" rtlCol="0">
                <a:spAutoFit/>
              </a:bodyPr>
              <a:lstStyle/>
              <a:p>
                <a:pPr algn="ctr"/>
                <a:r>
                  <a:rPr lang="en-US" b="1" u="sng" dirty="0" smtClean="0"/>
                  <a:t>Public Knowledge: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=17,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586" y="251068"/>
                <a:ext cx="2229676" cy="646331"/>
              </a:xfrm>
              <a:prstGeom prst="rect">
                <a:avLst/>
              </a:prstGeom>
              <a:blipFill rotWithShape="0">
                <a:blip r:embed="rId13"/>
                <a:stretch>
                  <a:fillRect t="-4717" b="-75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169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393" y="1397657"/>
            <a:ext cx="1824340" cy="1828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99462" y="365141"/>
            <a:ext cx="53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∞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599462" y="3735754"/>
            <a:ext cx="53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∞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702995" y="1397657"/>
            <a:ext cx="2730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All vertical lines on the EC reach the point of infinity</a:t>
            </a:r>
            <a:endParaRPr lang="en-US" sz="1200" b="1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314778" y="918841"/>
            <a:ext cx="5460" cy="27432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385138" y="918841"/>
            <a:ext cx="5460" cy="27432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55518" y="3494526"/>
            <a:ext cx="277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These two points of infinity are actually the same</a:t>
            </a:r>
            <a:endParaRPr lang="en-US" sz="1200" b="1" dirty="0"/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695018" y="918841"/>
            <a:ext cx="5460" cy="27432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04898" y="918841"/>
            <a:ext cx="5460" cy="27432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34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991" y="1755534"/>
            <a:ext cx="3101378" cy="31089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657275" y="41239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12820" y="296471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14326" y="2686823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978603" y="378487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/>
              <a:t>2</a:t>
            </a:r>
          </a:p>
        </p:txBody>
      </p:sp>
      <p:sp>
        <p:nvSpPr>
          <p:cNvPr id="11" name="Oval 10"/>
          <p:cNvSpPr/>
          <p:nvPr/>
        </p:nvSpPr>
        <p:spPr>
          <a:xfrm>
            <a:off x="6657275" y="2408169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946839" y="3007222"/>
            <a:ext cx="1732406" cy="1128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702995" y="2441196"/>
            <a:ext cx="5460" cy="17555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134000" y="375838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712895" y="3972898"/>
            <a:ext cx="110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(P</a:t>
            </a:r>
            <a:r>
              <a:rPr lang="en-US" sz="1200" b="1" dirty="0" smtClean="0"/>
              <a:t>1</a:t>
            </a:r>
            <a:r>
              <a:rPr lang="en-US" b="1" dirty="0" smtClean="0"/>
              <a:t> + P</a:t>
            </a:r>
            <a:r>
              <a:rPr lang="en-US" sz="1200" b="1" dirty="0" smtClean="0"/>
              <a:t>2</a:t>
            </a:r>
            <a:r>
              <a:rPr lang="en-US" b="1" dirty="0" smtClean="0">
                <a:solidFill>
                  <a:prstClr val="black"/>
                </a:solidFill>
              </a:rPr>
              <a:t>)’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712894" y="2274728"/>
            <a:ext cx="1101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(P</a:t>
            </a:r>
            <a:r>
              <a:rPr lang="en-US" sz="1200" b="1" dirty="0" smtClean="0"/>
              <a:t>1</a:t>
            </a:r>
            <a:r>
              <a:rPr lang="en-US" b="1" dirty="0" smtClean="0"/>
              <a:t> + P</a:t>
            </a:r>
            <a:r>
              <a:rPr lang="en-US" sz="1200" b="1" dirty="0" smtClean="0"/>
              <a:t>2</a:t>
            </a:r>
            <a:r>
              <a:rPr lang="en-US" b="1" dirty="0" smtClean="0">
                <a:solidFill>
                  <a:prstClr val="black"/>
                </a:solidFill>
              </a:rPr>
              <a:t>)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1058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/>
          <p:cNvSpPr/>
          <p:nvPr/>
        </p:nvSpPr>
        <p:spPr>
          <a:xfrm>
            <a:off x="200623" y="32563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53023" y="340874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937549" y="17002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89949" y="1852612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37549" y="4269044"/>
            <a:ext cx="5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</a:t>
            </a:r>
            <a:r>
              <a:rPr lang="en-US" sz="1200" b="1" dirty="0" smtClean="0"/>
              <a:t>1</a:t>
            </a:r>
            <a:endParaRPr lang="en-US" sz="12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685327" y="1469985"/>
            <a:ext cx="3611301" cy="3687802"/>
            <a:chOff x="2685327" y="1469985"/>
            <a:chExt cx="3611301" cy="36878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09"/>
            <a:stretch/>
          </p:blipFill>
          <p:spPr>
            <a:xfrm>
              <a:off x="3048000" y="1700212"/>
              <a:ext cx="3248628" cy="345757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685327" y="1469985"/>
              <a:ext cx="1030146" cy="740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854362" y="295154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523053" y="228214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7936" y="37656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945802" y="37044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>
              <a:stCxn id="10" idx="3"/>
              <a:endCxn id="11" idx="6"/>
            </p:cNvCxnSpPr>
            <p:nvPr/>
          </p:nvCxnSpPr>
          <p:spPr>
            <a:xfrm flipV="1">
              <a:off x="3867753" y="2327861"/>
              <a:ext cx="1746740" cy="7017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363656" y="2872601"/>
              <a:ext cx="8486" cy="94704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70234" y="3737464"/>
              <a:ext cx="1492437" cy="2362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6" idx="4"/>
            </p:cNvCxnSpPr>
            <p:nvPr/>
          </p:nvCxnSpPr>
          <p:spPr>
            <a:xfrm>
              <a:off x="5434892" y="2666571"/>
              <a:ext cx="7137" cy="124760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5389172" y="257513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59695" y="3565529"/>
              <a:ext cx="5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47856" y="3790042"/>
              <a:ext cx="80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 smtClean="0"/>
                <a:t>1+</a:t>
              </a:r>
              <a:r>
                <a:rPr lang="en-US" b="1" dirty="0" smtClean="0"/>
                <a:t>P</a:t>
              </a:r>
              <a:r>
                <a:rPr lang="en-US" sz="1200" b="1" dirty="0" smtClean="0"/>
                <a:t>2</a:t>
              </a:r>
              <a:endParaRPr lang="en-US" sz="12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14394" y="1978109"/>
              <a:ext cx="5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/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555124" y="2693249"/>
              <a:ext cx="5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485821" y="2466582"/>
            <a:ext cx="152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/>
              <a:t>P</a:t>
            </a:r>
            <a:r>
              <a:rPr lang="en-US" sz="1200" b="1" dirty="0" smtClean="0"/>
              <a:t>1+</a:t>
            </a:r>
            <a:r>
              <a:rPr lang="en-US" b="1" dirty="0" smtClean="0"/>
              <a:t>P</a:t>
            </a:r>
            <a:r>
              <a:rPr lang="en-US" sz="1200" b="1" dirty="0" smtClean="0"/>
              <a:t>2</a:t>
            </a:r>
            <a:r>
              <a:rPr lang="en-US" dirty="0" smtClean="0"/>
              <a:t> ) </a:t>
            </a:r>
            <a:r>
              <a:rPr lang="en-US" b="1" dirty="0" smtClean="0"/>
              <a:t>+P</a:t>
            </a:r>
            <a:r>
              <a:rPr lang="en-US" sz="1200" b="1" dirty="0" smtClean="0"/>
              <a:t>3 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551278" y="1469985"/>
            <a:ext cx="4330342" cy="3687802"/>
            <a:chOff x="6400803" y="1469985"/>
            <a:chExt cx="4330342" cy="3687802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709"/>
            <a:stretch/>
          </p:blipFill>
          <p:spPr>
            <a:xfrm>
              <a:off x="6763476" y="1700212"/>
              <a:ext cx="3248628" cy="3457575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6400803" y="1469985"/>
              <a:ext cx="1030146" cy="740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7569838" y="295154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9238529" y="228214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661278" y="370447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33" idx="3"/>
              <a:endCxn id="42" idx="6"/>
            </p:cNvCxnSpPr>
            <p:nvPr/>
          </p:nvCxnSpPr>
          <p:spPr>
            <a:xfrm flipV="1">
              <a:off x="7583229" y="2327861"/>
              <a:ext cx="1746740" cy="7017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53" idx="4"/>
            </p:cNvCxnSpPr>
            <p:nvPr/>
          </p:nvCxnSpPr>
          <p:spPr>
            <a:xfrm>
              <a:off x="9150368" y="2666571"/>
              <a:ext cx="7137" cy="1247600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9104648" y="257513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275171" y="3565529"/>
              <a:ext cx="5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929870" y="1978109"/>
              <a:ext cx="5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/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70600" y="2693249"/>
              <a:ext cx="532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</a:t>
              </a:r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9201297" y="2466582"/>
              <a:ext cx="1529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P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1+</a:t>
              </a:r>
              <a:r>
                <a:rPr lang="en-US" dirty="0" smtClean="0">
                  <a:solidFill>
                    <a:srgbClr val="00B0F0"/>
                  </a:solidFill>
                </a:rPr>
                <a:t>(</a:t>
              </a:r>
              <a:r>
                <a:rPr lang="en-US" b="1" dirty="0" smtClean="0">
                  <a:solidFill>
                    <a:srgbClr val="00B0F0"/>
                  </a:solidFill>
                </a:rPr>
                <a:t>P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2</a:t>
              </a:r>
              <a:r>
                <a:rPr lang="en-US" b="1" dirty="0" smtClean="0">
                  <a:solidFill>
                    <a:srgbClr val="00B0F0"/>
                  </a:solidFill>
                </a:rPr>
                <a:t>+P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3</a:t>
              </a:r>
              <a:r>
                <a:rPr lang="en-US" dirty="0" smtClean="0">
                  <a:solidFill>
                    <a:srgbClr val="00B0F0"/>
                  </a:solidFill>
                </a:rPr>
                <a:t>)</a:t>
              </a:r>
              <a:endParaRPr lang="en-US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7703472" y="2380430"/>
              <a:ext cx="1548165" cy="13691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8126005" y="3547284"/>
              <a:ext cx="801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P</a:t>
              </a:r>
              <a:r>
                <a:rPr lang="en-US" sz="1200" b="1" dirty="0" smtClean="0">
                  <a:solidFill>
                    <a:srgbClr val="00B0F0"/>
                  </a:solidFill>
                </a:rPr>
                <a:t>2+</a:t>
              </a:r>
              <a:r>
                <a:rPr lang="en-US" b="1" dirty="0" smtClean="0">
                  <a:solidFill>
                    <a:srgbClr val="00B0F0"/>
                  </a:solidFill>
                </a:rPr>
                <a:t>P</a:t>
              </a:r>
              <a:r>
                <a:rPr lang="en-US" sz="1200" b="1" dirty="0">
                  <a:solidFill>
                    <a:srgbClr val="00B0F0"/>
                  </a:solidFill>
                </a:rPr>
                <a:t>3</a:t>
              </a:r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8280392" y="3267299"/>
              <a:ext cx="13204" cy="232884"/>
            </a:xfrm>
            <a:prstGeom prst="line">
              <a:avLst/>
            </a:prstGeom>
            <a:ln>
              <a:solidFill>
                <a:srgbClr val="00B0F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8248319" y="31693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7613707" y="2999331"/>
              <a:ext cx="1543798" cy="9988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272289" y="3410603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981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807</Words>
  <Application>Microsoft Office PowerPoint</Application>
  <PresentationFormat>Widescreen</PresentationFormat>
  <Paragraphs>269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Moses Marmolejo</dc:creator>
  <cp:lastModifiedBy>Moses Marmolejo</cp:lastModifiedBy>
  <cp:revision>18</cp:revision>
  <dcterms:created xsi:type="dcterms:W3CDTF">2016-10-01T13:16:56Z</dcterms:created>
  <dcterms:modified xsi:type="dcterms:W3CDTF">2017-04-01T21:38:00Z</dcterms:modified>
</cp:coreProperties>
</file>