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matic SC"/>
      <p:regular r:id="rId13"/>
      <p:bold r:id="rId14"/>
    </p:embeddedFont>
    <p:embeddedFont>
      <p:font typeface="Source Code Pro"/>
      <p:regular r:id="rId15"/>
      <p:bold r:id="rId16"/>
    </p:embeddedFont>
    <p:embeddedFont>
      <p:font typeface="Varela Round"/>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5F41642-410F-43EE-885E-27F439D7709A}">
  <a:tblStyle styleId="{D5F41642-410F-43EE-885E-27F439D7709A}" styleName="Table_0"/>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regular.fntdata"/><Relationship Id="rId14" Type="http://schemas.openxmlformats.org/officeDocument/2006/relationships/font" Target="fonts/AmaticSC-bold.fntdata"/><Relationship Id="rId17" Type="http://schemas.openxmlformats.org/officeDocument/2006/relationships/font" Target="fonts/VarelaRound-regular.fntdata"/><Relationship Id="rId16"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419"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tIns="91425">
            <a:noAutofit/>
          </a:bodyPr>
          <a:lstStyle/>
          <a:p>
            <a:pPr lvl="0">
              <a:spcBef>
                <a:spcPts val="0"/>
              </a:spcBef>
              <a:buNone/>
            </a:pPr>
            <a:r>
              <a:rPr lang="es-419"/>
              <a:t>Come As You Are</a:t>
            </a:r>
          </a:p>
          <a:p>
            <a:pPr lvl="0">
              <a:spcBef>
                <a:spcPts val="0"/>
              </a:spcBef>
              <a:buNone/>
            </a:pPr>
            <a:r>
              <a:rPr lang="es-419" sz="4000"/>
              <a:t>escuela de musica</a:t>
            </a:r>
          </a:p>
        </p:txBody>
      </p:sp>
      <p:sp>
        <p:nvSpPr>
          <p:cNvPr id="57" name="Shape 57"/>
          <p:cNvSpPr txBox="1"/>
          <p:nvPr>
            <p:ph idx="1" type="subTitle"/>
          </p:nvPr>
        </p:nvSpPr>
        <p:spPr>
          <a:xfrm>
            <a:off x="311700" y="3890400"/>
            <a:ext cx="8520600" cy="706200"/>
          </a:xfrm>
          <a:prstGeom prst="rect">
            <a:avLst/>
          </a:prstGeom>
        </p:spPr>
        <p:txBody>
          <a:bodyPr anchorCtr="0" anchor="ctr" bIns="91425" lIns="91425" rIns="91425" tIns="91425">
            <a:noAutofit/>
          </a:bodyPr>
          <a:lstStyle/>
          <a:p>
            <a:pPr lvl="0">
              <a:spcBef>
                <a:spcPts val="0"/>
              </a:spcBef>
              <a:buNone/>
            </a:pPr>
            <a:r>
              <a:rPr lang="es-419"/>
              <a:t>Members:</a:t>
            </a:r>
          </a:p>
          <a:p>
            <a:pPr indent="-228600" lvl="0" marL="457200" rtl="0">
              <a:spcBef>
                <a:spcPts val="0"/>
              </a:spcBef>
              <a:buChar char="★"/>
            </a:pPr>
            <a:r>
              <a:rPr lang="es-419"/>
              <a:t>Garrido Hernández Jorge</a:t>
            </a:r>
          </a:p>
          <a:p>
            <a:pPr indent="-228600" lvl="0" marL="457200" rtl="0">
              <a:spcBef>
                <a:spcPts val="0"/>
              </a:spcBef>
              <a:buChar char="★"/>
            </a:pPr>
            <a:r>
              <a:rPr lang="es-419"/>
              <a:t>Luis Edgar </a:t>
            </a:r>
            <a:r>
              <a:rPr lang="es-419"/>
              <a:t>Hernández</a:t>
            </a:r>
            <a:r>
              <a:rPr lang="es-419"/>
              <a:t> Vargas</a:t>
            </a:r>
          </a:p>
          <a:p>
            <a:pPr indent="-228600" lvl="0" marL="457200" rtl="0">
              <a:spcBef>
                <a:spcPts val="0"/>
              </a:spcBef>
              <a:buChar char="★"/>
            </a:pPr>
            <a:r>
              <a:rPr lang="es-419"/>
              <a:t>Victor Manuel Rosales Zayas</a:t>
            </a:r>
          </a:p>
          <a:p>
            <a:pPr indent="-228600" lvl="0" marL="457200">
              <a:spcBef>
                <a:spcPts val="0"/>
              </a:spcBef>
              <a:buChar char="★"/>
            </a:pPr>
            <a:r>
              <a:rPr lang="es-419"/>
              <a:t>Jose Gilberto Schiaffini Corona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Shape 62"/>
          <p:cNvSpPr txBox="1"/>
          <p:nvPr>
            <p:ph type="title"/>
          </p:nvPr>
        </p:nvSpPr>
        <p:spPr>
          <a:xfrm>
            <a:off x="265500" y="569475"/>
            <a:ext cx="4045200" cy="1020000"/>
          </a:xfrm>
          <a:prstGeom prst="rect">
            <a:avLst/>
          </a:prstGeom>
          <a:ln cap="flat" cmpd="sng" w="38100">
            <a:solidFill>
              <a:schemeClr val="dk1"/>
            </a:solidFill>
            <a:prstDash val="solid"/>
            <a:round/>
            <a:headEnd len="med" w="med" type="none"/>
            <a:tailEnd len="med" w="med" type="none"/>
          </a:ln>
        </p:spPr>
        <p:txBody>
          <a:bodyPr anchorCtr="0" anchor="b" bIns="91425" lIns="91425" rIns="91425" tIns="91425">
            <a:noAutofit/>
          </a:bodyPr>
          <a:lstStyle/>
          <a:p>
            <a:pPr indent="0" lvl="0" marL="0" rtl="0">
              <a:spcBef>
                <a:spcPts val="0"/>
              </a:spcBef>
              <a:buNone/>
            </a:pPr>
            <a:r>
              <a:rPr lang="es-419"/>
              <a:t>Name Of The Project</a:t>
            </a:r>
          </a:p>
        </p:txBody>
      </p:sp>
      <p:sp>
        <p:nvSpPr>
          <p:cNvPr id="63" name="Shape 63"/>
          <p:cNvSpPr txBox="1"/>
          <p:nvPr>
            <p:ph idx="1" type="subTitle"/>
          </p:nvPr>
        </p:nvSpPr>
        <p:spPr>
          <a:xfrm>
            <a:off x="265500" y="2221501"/>
            <a:ext cx="4045200" cy="2000100"/>
          </a:xfrm>
          <a:prstGeom prst="rect">
            <a:avLst/>
          </a:prstGeom>
        </p:spPr>
        <p:txBody>
          <a:bodyPr anchorCtr="0" anchor="t" bIns="91425" lIns="91425" rIns="91425" tIns="91425">
            <a:noAutofit/>
          </a:bodyPr>
          <a:lstStyle/>
          <a:p>
            <a:pPr lvl="0">
              <a:spcBef>
                <a:spcPts val="0"/>
              </a:spcBef>
              <a:buNone/>
            </a:pPr>
            <a:r>
              <a:rPr lang="es-419" sz="3000"/>
              <a:t>Escuela de Musica</a:t>
            </a:r>
          </a:p>
          <a:p>
            <a:pPr lvl="0">
              <a:spcBef>
                <a:spcPts val="0"/>
              </a:spcBef>
              <a:buNone/>
            </a:pPr>
            <a:r>
              <a:rPr lang="es-419" sz="3000"/>
              <a:t>‘Come As You Are’</a:t>
            </a:r>
          </a:p>
        </p:txBody>
      </p:sp>
      <p:pic>
        <p:nvPicPr>
          <p:cNvPr descr="IMG-20170612-WA0001.jpg" id="64" name="Shape 64"/>
          <p:cNvPicPr preferRelativeResize="0"/>
          <p:nvPr/>
        </p:nvPicPr>
        <p:blipFill>
          <a:blip r:embed="rId4">
            <a:alphaModFix/>
          </a:blip>
          <a:stretch>
            <a:fillRect/>
          </a:stretch>
        </p:blipFill>
        <p:spPr>
          <a:xfrm>
            <a:off x="5024601" y="490625"/>
            <a:ext cx="3788949" cy="408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Shape 69"/>
          <p:cNvSpPr txBox="1"/>
          <p:nvPr>
            <p:ph type="title"/>
          </p:nvPr>
        </p:nvSpPr>
        <p:spPr>
          <a:xfrm>
            <a:off x="311700" y="292850"/>
            <a:ext cx="8520600" cy="801000"/>
          </a:xfrm>
          <a:prstGeom prst="rect">
            <a:avLst/>
          </a:prstGeom>
          <a:ln cap="flat" cmpd="sng" w="76200">
            <a:solidFill>
              <a:schemeClr val="dk1"/>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s-419"/>
              <a:t>Objective Of The Project</a:t>
            </a:r>
          </a:p>
        </p:txBody>
      </p:sp>
      <p:sp>
        <p:nvSpPr>
          <p:cNvPr id="70" name="Shape 70"/>
          <p:cNvSpPr txBox="1"/>
          <p:nvPr>
            <p:ph idx="1" type="body"/>
          </p:nvPr>
        </p:nvSpPr>
        <p:spPr>
          <a:xfrm>
            <a:off x="926700" y="1210600"/>
            <a:ext cx="7290600" cy="3336300"/>
          </a:xfrm>
          <a:prstGeom prst="rect">
            <a:avLst/>
          </a:prstGeom>
        </p:spPr>
        <p:txBody>
          <a:bodyPr anchorCtr="0" anchor="t" bIns="91425" lIns="91425" rIns="91425" tIns="91425">
            <a:noAutofit/>
          </a:bodyPr>
          <a:lstStyle/>
          <a:p>
            <a:pPr lvl="0" marR="25400" rtl="0" algn="just">
              <a:spcBef>
                <a:spcPts val="0"/>
              </a:spcBef>
              <a:spcAft>
                <a:spcPts val="0"/>
              </a:spcAft>
              <a:buNone/>
            </a:pPr>
            <a:r>
              <a:rPr lang="es-419" sz="2400">
                <a:solidFill>
                  <a:schemeClr val="accent1"/>
                </a:solidFill>
                <a:highlight>
                  <a:srgbClr val="FFFFFF"/>
                </a:highlight>
                <a:latin typeface="Varela Round"/>
                <a:ea typeface="Varela Round"/>
                <a:cs typeface="Varela Round"/>
                <a:sym typeface="Varela Round"/>
              </a:rPr>
              <a:t>The main objective of the company is to have a quality learning when we talk about topics related to music and the courses we give, we are committed to teach everyone who is interested to play the musical instrument they have always wanted to play, turning That commitment in something real in the medium or long term.</a:t>
            </a:r>
          </a:p>
          <a:p>
            <a:pPr lvl="0" marR="25400" rtl="0">
              <a:spcBef>
                <a:spcPts val="0"/>
              </a:spcBef>
              <a:spcAft>
                <a:spcPts val="0"/>
              </a:spcAft>
              <a:buNone/>
            </a:pPr>
            <a:r>
              <a:t/>
            </a:r>
            <a:endParaRPr sz="2400">
              <a:solidFill>
                <a:schemeClr val="accent1"/>
              </a:solidFill>
              <a:highlight>
                <a:srgbClr val="FFFFFF"/>
              </a:highlight>
              <a:latin typeface="Varela Round"/>
              <a:ea typeface="Varela Round"/>
              <a:cs typeface="Varela Round"/>
              <a:sym typeface="Varela Round"/>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Shape 75"/>
          <p:cNvSpPr txBox="1"/>
          <p:nvPr>
            <p:ph type="title"/>
          </p:nvPr>
        </p:nvSpPr>
        <p:spPr>
          <a:xfrm>
            <a:off x="311700" y="292850"/>
            <a:ext cx="8520600" cy="801000"/>
          </a:xfrm>
          <a:prstGeom prst="rect">
            <a:avLst/>
          </a:prstGeom>
          <a:ln cap="flat" cmpd="sng" w="76200">
            <a:solidFill>
              <a:schemeClr val="dk1"/>
            </a:solidFill>
            <a:prstDash val="solid"/>
            <a:round/>
            <a:headEnd len="med" w="med" type="none"/>
            <a:tailEnd len="med" w="med" type="none"/>
          </a:ln>
        </p:spPr>
        <p:txBody>
          <a:bodyPr anchorCtr="0" anchor="t" bIns="91425" lIns="91425" rIns="91425" tIns="91425">
            <a:noAutofit/>
          </a:bodyPr>
          <a:lstStyle/>
          <a:p>
            <a:pPr lvl="0" rtl="0" algn="r">
              <a:spcBef>
                <a:spcPts val="0"/>
              </a:spcBef>
              <a:buNone/>
            </a:pPr>
            <a:r>
              <a:rPr lang="es-419"/>
              <a:t>Social Impact</a:t>
            </a:r>
          </a:p>
        </p:txBody>
      </p:sp>
      <p:sp>
        <p:nvSpPr>
          <p:cNvPr id="76" name="Shape 76"/>
          <p:cNvSpPr txBox="1"/>
          <p:nvPr>
            <p:ph idx="1" type="body"/>
          </p:nvPr>
        </p:nvSpPr>
        <p:spPr>
          <a:xfrm>
            <a:off x="926700" y="1439200"/>
            <a:ext cx="7290600" cy="2712600"/>
          </a:xfrm>
          <a:prstGeom prst="rect">
            <a:avLst/>
          </a:prstGeom>
        </p:spPr>
        <p:txBody>
          <a:bodyPr anchorCtr="0" anchor="t" bIns="91425" lIns="91425" rIns="91425" tIns="91425">
            <a:noAutofit/>
          </a:bodyPr>
          <a:lstStyle/>
          <a:p>
            <a:pPr lvl="0" marR="25400" rtl="0" algn="just">
              <a:spcBef>
                <a:spcPts val="0"/>
              </a:spcBef>
              <a:spcAft>
                <a:spcPts val="0"/>
              </a:spcAft>
              <a:buNone/>
            </a:pPr>
            <a:r>
              <a:rPr lang="es-419" sz="2400">
                <a:solidFill>
                  <a:schemeClr val="accent1"/>
                </a:solidFill>
                <a:highlight>
                  <a:srgbClr val="FFFFFF"/>
                </a:highlight>
                <a:latin typeface="Varela Round"/>
                <a:ea typeface="Varela Round"/>
                <a:cs typeface="Varela Round"/>
                <a:sym typeface="Varela Round"/>
              </a:rPr>
              <a:t>The management of this project is intended for any type of population sector, without any distinction, since the courses are designed to serve any sector of the population without giving importance to the sector from which it comes.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Shape 81"/>
          <p:cNvSpPr txBox="1"/>
          <p:nvPr>
            <p:ph type="title"/>
          </p:nvPr>
        </p:nvSpPr>
        <p:spPr>
          <a:xfrm>
            <a:off x="311700" y="555600"/>
            <a:ext cx="2808000" cy="755700"/>
          </a:xfrm>
          <a:prstGeom prst="rect">
            <a:avLst/>
          </a:prstGeom>
        </p:spPr>
        <p:txBody>
          <a:bodyPr anchorCtr="0" anchor="b" bIns="91425" lIns="91425" rIns="91425" tIns="91425">
            <a:noAutofit/>
          </a:bodyPr>
          <a:lstStyle/>
          <a:p>
            <a:pPr lvl="0" algn="ctr">
              <a:spcBef>
                <a:spcPts val="0"/>
              </a:spcBef>
              <a:buNone/>
            </a:pPr>
            <a:r>
              <a:rPr lang="es-419"/>
              <a:t>Scope Of The Project</a:t>
            </a:r>
          </a:p>
        </p:txBody>
      </p:sp>
      <p:sp>
        <p:nvSpPr>
          <p:cNvPr id="82" name="Shape 82"/>
          <p:cNvSpPr txBox="1"/>
          <p:nvPr>
            <p:ph idx="1" type="body"/>
          </p:nvPr>
        </p:nvSpPr>
        <p:spPr>
          <a:xfrm>
            <a:off x="311700" y="1389600"/>
            <a:ext cx="2808000" cy="3179400"/>
          </a:xfrm>
          <a:prstGeom prst="rect">
            <a:avLst/>
          </a:prstGeom>
        </p:spPr>
        <p:txBody>
          <a:bodyPr anchorCtr="0" anchor="t" bIns="91425" lIns="91425" rIns="91425" tIns="91425">
            <a:noAutofit/>
          </a:bodyPr>
          <a:lstStyle/>
          <a:p>
            <a:pPr lvl="0" marR="25400" rtl="0" algn="just">
              <a:spcBef>
                <a:spcPts val="0"/>
              </a:spcBef>
              <a:spcAft>
                <a:spcPts val="0"/>
              </a:spcAft>
              <a:buNone/>
            </a:pPr>
            <a:r>
              <a:rPr lang="es-419" sz="1600">
                <a:solidFill>
                  <a:schemeClr val="accent1"/>
                </a:solidFill>
                <a:highlight>
                  <a:srgbClr val="FFFFFF"/>
                </a:highlight>
                <a:latin typeface="Varela Round"/>
                <a:ea typeface="Varela Round"/>
                <a:cs typeface="Varela Round"/>
                <a:sym typeface="Varela Round"/>
              </a:rPr>
              <a:t>The scope of the present project is defined in roles assigned to the members through the use of a table of assignment of responsibilities, which will present these assigned roles in general aspects of the project.</a:t>
            </a:r>
          </a:p>
          <a:p>
            <a:pPr lvl="0">
              <a:spcBef>
                <a:spcPts val="0"/>
              </a:spcBef>
              <a:buNone/>
            </a:pPr>
            <a:r>
              <a:t/>
            </a:r>
            <a:endParaRPr/>
          </a:p>
        </p:txBody>
      </p:sp>
      <p:graphicFrame>
        <p:nvGraphicFramePr>
          <p:cNvPr id="83" name="Shape 83"/>
          <p:cNvGraphicFramePr/>
          <p:nvPr/>
        </p:nvGraphicFramePr>
        <p:xfrm>
          <a:off x="3861150" y="301962"/>
          <a:ext cx="3000000" cy="3000000"/>
        </p:xfrm>
        <a:graphic>
          <a:graphicData uri="http://schemas.openxmlformats.org/drawingml/2006/table">
            <a:tbl>
              <a:tblPr>
                <a:noFill/>
                <a:tableStyleId>{D5F41642-410F-43EE-885E-27F439D7709A}</a:tableStyleId>
              </a:tblPr>
              <a:tblGrid>
                <a:gridCol w="1603925"/>
                <a:gridCol w="650875"/>
                <a:gridCol w="697350"/>
                <a:gridCol w="708975"/>
                <a:gridCol w="871700"/>
              </a:tblGrid>
              <a:tr h="698325">
                <a:tc gridSpan="5">
                  <a:txBody>
                    <a:bodyPr>
                      <a:noAutofit/>
                    </a:bodyPr>
                    <a:lstStyle/>
                    <a:p>
                      <a:pPr lvl="0" rtl="0" algn="ctr">
                        <a:lnSpc>
                          <a:spcPct val="115000"/>
                        </a:lnSpc>
                        <a:spcBef>
                          <a:spcPts val="0"/>
                        </a:spcBef>
                        <a:buNone/>
                      </a:pPr>
                      <a:r>
                        <a:rPr lang="es-419" sz="3000">
                          <a:latin typeface="Amatic SC"/>
                          <a:ea typeface="Amatic SC"/>
                          <a:cs typeface="Amatic SC"/>
                          <a:sym typeface="Amatic SC"/>
                        </a:rPr>
                        <a:t>  Assignment of responsibilities</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A4C2F4"/>
                    </a:solidFill>
                  </a:tcPr>
                </a:tc>
                <a:tc hMerge="1"/>
                <a:tc hMerge="1"/>
                <a:tc hMerge="1"/>
                <a:tc hMerge="1"/>
              </a:tr>
              <a:tr h="546350">
                <a:tc>
                  <a:txBody>
                    <a:bodyPr>
                      <a:noAutofit/>
                    </a:bodyPr>
                    <a:lstStyle/>
                    <a:p>
                      <a:pPr lvl="0" rtl="0">
                        <a:spcBef>
                          <a:spcPts val="0"/>
                        </a:spcBef>
                        <a:buNone/>
                      </a:pPr>
                      <a:r>
                        <a:rPr lang="es-419" sz="1200"/>
                        <a:t>Activity/Resource</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lgn="ctr">
                        <a:spcBef>
                          <a:spcPts val="0"/>
                        </a:spcBef>
                        <a:buNone/>
                      </a:pPr>
                      <a:r>
                        <a:rPr lang="es-419" sz="1200"/>
                        <a:t>Jorge</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lgn="ctr">
                        <a:spcBef>
                          <a:spcPts val="0"/>
                        </a:spcBef>
                        <a:buNone/>
                      </a:pPr>
                      <a:r>
                        <a:rPr lang="es-419" sz="1200"/>
                        <a:t>Edgar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lgn="ctr">
                        <a:spcBef>
                          <a:spcPts val="0"/>
                        </a:spcBef>
                        <a:buNone/>
                      </a:pPr>
                      <a:r>
                        <a:rPr lang="es-419" sz="1200"/>
                        <a:t>Victor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lgn="ctr">
                        <a:spcBef>
                          <a:spcPts val="0"/>
                        </a:spcBef>
                        <a:buNone/>
                      </a:pPr>
                      <a:r>
                        <a:rPr lang="es-419" sz="1200"/>
                        <a:t>Gilberto</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r>
              <a:tr h="546350">
                <a:tc>
                  <a:txBody>
                    <a:bodyPr>
                      <a:noAutofit/>
                    </a:bodyPr>
                    <a:lstStyle/>
                    <a:p>
                      <a:pPr lvl="0" rtl="0">
                        <a:spcBef>
                          <a:spcPts val="0"/>
                        </a:spcBef>
                        <a:buNone/>
                      </a:pPr>
                      <a:r>
                        <a:rPr lang="es-419" sz="1200"/>
                        <a:t> Foundation</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A2C4C9"/>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A2C4C9"/>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A2C4C9"/>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A2C4C9"/>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A2C4C9"/>
                    </a:solidFill>
                  </a:tcPr>
                </a:tc>
              </a:tr>
              <a:tr h="546350">
                <a:tc>
                  <a:txBody>
                    <a:bodyPr>
                      <a:noAutofit/>
                    </a:bodyPr>
                    <a:lstStyle/>
                    <a:p>
                      <a:pPr lvl="0" rtl="0">
                        <a:spcBef>
                          <a:spcPts val="0"/>
                        </a:spcBef>
                        <a:buNone/>
                      </a:pPr>
                      <a:r>
                        <a:rPr lang="es-419" sz="1200"/>
                        <a:t> Sources</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A</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C</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r>
              <a:tr h="546350">
                <a:tc>
                  <a:txBody>
                    <a:bodyPr>
                      <a:noAutofit/>
                    </a:bodyPr>
                    <a:lstStyle/>
                    <a:p>
                      <a:pPr lvl="0" rtl="0">
                        <a:spcBef>
                          <a:spcPts val="0"/>
                        </a:spcBef>
                        <a:buNone/>
                      </a:pPr>
                      <a:r>
                        <a:rPr lang="es-419" sz="1200"/>
                        <a:t> Investigation</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9FC5E8"/>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9FC5E8"/>
                    </a:solidFill>
                  </a:tcPr>
                </a:tc>
                <a:tc>
                  <a:txBody>
                    <a:bodyPr>
                      <a:noAutofit/>
                    </a:bodyPr>
                    <a:lstStyle/>
                    <a:p>
                      <a:pPr lvl="0" rtl="0">
                        <a:spcBef>
                          <a:spcPts val="0"/>
                        </a:spcBef>
                        <a:buNone/>
                      </a:pPr>
                      <a:r>
                        <a:rPr lang="es-419" sz="1200"/>
                        <a:t> CI</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9FC5E8"/>
                    </a:solidFill>
                  </a:tcPr>
                </a:tc>
                <a:tc>
                  <a:txBody>
                    <a:bodyPr>
                      <a:noAutofit/>
                    </a:bodyPr>
                    <a:lstStyle/>
                    <a:p>
                      <a:pPr lvl="0" rtl="0">
                        <a:spcBef>
                          <a:spcPts val="0"/>
                        </a:spcBef>
                        <a:buNone/>
                      </a:pPr>
                      <a:r>
                        <a:rPr lang="es-419" sz="1200"/>
                        <a:t> CI</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9FC5E8"/>
                    </a:solidFill>
                  </a:tcPr>
                </a:tc>
                <a:tc>
                  <a:txBody>
                    <a:bodyPr>
                      <a:noAutofit/>
                    </a:bodyPr>
                    <a:lstStyle/>
                    <a:p>
                      <a:pPr lvl="0" rtl="0">
                        <a:spcBef>
                          <a:spcPts val="0"/>
                        </a:spcBef>
                        <a:buNone/>
                      </a:pPr>
                      <a:r>
                        <a:rPr lang="es-419" sz="1200"/>
                        <a:t> A</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9FC5E8"/>
                    </a:solidFill>
                  </a:tcPr>
                </a:tc>
              </a:tr>
              <a:tr h="546350">
                <a:tc>
                  <a:txBody>
                    <a:bodyPr>
                      <a:noAutofit/>
                    </a:bodyPr>
                    <a:lstStyle/>
                    <a:p>
                      <a:pPr lvl="0" rtl="0">
                        <a:spcBef>
                          <a:spcPts val="0"/>
                        </a:spcBef>
                        <a:buNone/>
                      </a:pPr>
                      <a:r>
                        <a:rPr lang="es-419" sz="1200"/>
                        <a:t>Planning</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C</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C</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A</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r>
              <a:tr h="546350">
                <a:tc>
                  <a:txBody>
                    <a:bodyPr>
                      <a:noAutofit/>
                    </a:bodyPr>
                    <a:lstStyle/>
                    <a:p>
                      <a:pPr lvl="0" rtl="0">
                        <a:spcBef>
                          <a:spcPts val="0"/>
                        </a:spcBef>
                        <a:buNone/>
                      </a:pPr>
                      <a:r>
                        <a:rPr lang="es-419" sz="1200"/>
                        <a:t>Development</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B4A7D6"/>
                    </a:solidFill>
                  </a:tcPr>
                </a:tc>
                <a:tc>
                  <a:txBody>
                    <a:bodyPr>
                      <a:noAutofit/>
                    </a:bodyPr>
                    <a:lstStyle/>
                    <a:p>
                      <a:pPr lvl="0" rtl="0">
                        <a:spcBef>
                          <a:spcPts val="0"/>
                        </a:spcBef>
                        <a:buNone/>
                      </a:pPr>
                      <a:r>
                        <a:rPr lang="es-419" sz="1200"/>
                        <a:t> RA</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B4A7D6"/>
                    </a:solidFill>
                  </a:tcPr>
                </a:tc>
                <a:tc>
                  <a:txBody>
                    <a:bodyPr>
                      <a:noAutofit/>
                    </a:bodyPr>
                    <a:lstStyle/>
                    <a:p>
                      <a:pPr lvl="0" rtl="0">
                        <a:spcBef>
                          <a:spcPts val="0"/>
                        </a:spcBef>
                        <a:buNone/>
                      </a:pPr>
                      <a:r>
                        <a:rPr lang="es-419" sz="1200"/>
                        <a:t> C</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B4A7D6"/>
                    </a:solidFill>
                  </a:tcPr>
                </a:tc>
                <a:tc>
                  <a:txBody>
                    <a:bodyPr>
                      <a:noAutofit/>
                    </a:bodyPr>
                    <a:lstStyle/>
                    <a:p>
                      <a:pPr lvl="0" rtl="0">
                        <a:spcBef>
                          <a:spcPts val="0"/>
                        </a:spcBef>
                        <a:buNone/>
                      </a:pPr>
                      <a:r>
                        <a:rPr lang="es-419" sz="1200"/>
                        <a:t> C</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B4A7D6"/>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rgbClr val="B4A7D6"/>
                    </a:solidFill>
                  </a:tcPr>
                </a:tc>
              </a:tr>
              <a:tr h="546350">
                <a:tc>
                  <a:txBody>
                    <a:bodyPr>
                      <a:noAutofit/>
                    </a:bodyPr>
                    <a:lstStyle/>
                    <a:p>
                      <a:pPr lvl="0" rtl="0">
                        <a:spcBef>
                          <a:spcPts val="0"/>
                        </a:spcBef>
                        <a:buNone/>
                      </a:pPr>
                      <a:r>
                        <a:rPr lang="es-419" sz="1200"/>
                        <a:t>Error checking</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CI</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R</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CI</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c>
                  <a:txBody>
                    <a:bodyPr>
                      <a:noAutofit/>
                    </a:bodyPr>
                    <a:lstStyle/>
                    <a:p>
                      <a:pPr lvl="0" rtl="0">
                        <a:spcBef>
                          <a:spcPts val="0"/>
                        </a:spcBef>
                        <a:buNone/>
                      </a:pPr>
                      <a:r>
                        <a:rPr lang="es-419" sz="1200"/>
                        <a:t> A</a:t>
                      </a:r>
                    </a:p>
                  </a:txBody>
                  <a:tcPr marT="95250" marB="95250" marR="95250" marL="95250">
                    <a:lnL cap="flat" cmpd="sng" w="12700">
                      <a:solidFill>
                        <a:srgbClr val="9E9E9E"/>
                      </a:solidFill>
                      <a:prstDash val="solid"/>
                      <a:round/>
                      <a:headEnd len="med" w="med" type="none"/>
                      <a:tailEnd len="med" w="med" type="none"/>
                    </a:lnL>
                    <a:lnR cap="flat" cmpd="sng" w="12700">
                      <a:solidFill>
                        <a:srgbClr val="9E9E9E"/>
                      </a:solidFill>
                      <a:prstDash val="solid"/>
                      <a:round/>
                      <a:headEnd len="med" w="med" type="none"/>
                      <a:tailEnd len="med" w="med" type="none"/>
                    </a:lnR>
                    <a:lnT cap="flat" cmpd="sng" w="12700">
                      <a:solidFill>
                        <a:srgbClr val="9E9E9E"/>
                      </a:solidFill>
                      <a:prstDash val="solid"/>
                      <a:round/>
                      <a:headEnd len="med" w="med" type="none"/>
                      <a:tailEnd len="med" w="med" type="none"/>
                    </a:lnT>
                    <a:lnB cap="flat" cmpd="sng" w="12700">
                      <a:solidFill>
                        <a:srgbClr val="9E9E9E"/>
                      </a:solidFill>
                      <a:prstDash val="solid"/>
                      <a:round/>
                      <a:headEnd len="med" w="med" type="none"/>
                      <a:tailEnd len="med" w="med" type="none"/>
                    </a:lnB>
                    <a:solidFill>
                      <a:schemeClr val="lt1"/>
                    </a:solidFill>
                  </a:tcPr>
                </a:tc>
              </a:tr>
            </a:tbl>
          </a:graphicData>
        </a:graphic>
      </p:graphicFrame>
      <p:sp>
        <p:nvSpPr>
          <p:cNvPr id="84" name="Shape 84"/>
          <p:cNvSpPr txBox="1"/>
          <p:nvPr/>
        </p:nvSpPr>
        <p:spPr>
          <a:xfrm>
            <a:off x="1815875" y="4188000"/>
            <a:ext cx="1971600" cy="652800"/>
          </a:xfrm>
          <a:prstGeom prst="rect">
            <a:avLst/>
          </a:prstGeom>
          <a:noFill/>
          <a:ln>
            <a:noFill/>
          </a:ln>
        </p:spPr>
        <p:txBody>
          <a:bodyPr anchorCtr="0" anchor="t" bIns="91425" lIns="91425" rIns="91425" tIns="91425">
            <a:noAutofit/>
          </a:bodyPr>
          <a:lstStyle/>
          <a:p>
            <a:pPr lvl="0">
              <a:spcBef>
                <a:spcPts val="0"/>
              </a:spcBef>
              <a:buNone/>
            </a:pPr>
            <a:r>
              <a:rPr lang="es-419" sz="900"/>
              <a:t>R: </a:t>
            </a:r>
            <a:r>
              <a:rPr i="1" lang="es-419" sz="900"/>
              <a:t>Responsible</a:t>
            </a:r>
            <a:r>
              <a:rPr lang="es-419" sz="900"/>
              <a:t> / Responsable</a:t>
            </a:r>
          </a:p>
          <a:p>
            <a:pPr lvl="0">
              <a:spcBef>
                <a:spcPts val="0"/>
              </a:spcBef>
              <a:buNone/>
            </a:pPr>
            <a:r>
              <a:rPr lang="es-419" sz="900"/>
              <a:t>A: </a:t>
            </a:r>
            <a:r>
              <a:rPr i="1" lang="es-419" sz="900"/>
              <a:t>Accountable</a:t>
            </a:r>
            <a:r>
              <a:rPr lang="es-419" sz="900"/>
              <a:t> / Persona a cargo</a:t>
            </a:r>
          </a:p>
          <a:p>
            <a:pPr lvl="0">
              <a:spcBef>
                <a:spcPts val="0"/>
              </a:spcBef>
              <a:buNone/>
            </a:pPr>
            <a:r>
              <a:rPr lang="es-419" sz="900"/>
              <a:t>C: </a:t>
            </a:r>
            <a:r>
              <a:rPr i="1" lang="es-419" sz="900"/>
              <a:t>Consulted</a:t>
            </a:r>
            <a:r>
              <a:rPr lang="es-419" sz="900"/>
              <a:t> / Consultar</a:t>
            </a:r>
          </a:p>
          <a:p>
            <a:pPr lvl="0">
              <a:spcBef>
                <a:spcPts val="0"/>
              </a:spcBef>
              <a:buNone/>
            </a:pPr>
            <a:r>
              <a:rPr lang="es-419" sz="900"/>
              <a:t>I: </a:t>
            </a:r>
            <a:r>
              <a:rPr i="1" lang="es-419" sz="900"/>
              <a:t>Informed</a:t>
            </a:r>
            <a:r>
              <a:rPr lang="es-419" sz="900"/>
              <a:t> / Informar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Shape 89"/>
          <p:cNvSpPr txBox="1"/>
          <p:nvPr>
            <p:ph type="title"/>
          </p:nvPr>
        </p:nvSpPr>
        <p:spPr>
          <a:xfrm>
            <a:off x="304800" y="309350"/>
            <a:ext cx="8537700" cy="748200"/>
          </a:xfrm>
          <a:prstGeom prst="rect">
            <a:avLst/>
          </a:prstGeom>
        </p:spPr>
        <p:txBody>
          <a:bodyPr anchorCtr="0" anchor="t" bIns="91425" lIns="91425" rIns="91425" tIns="91425">
            <a:noAutofit/>
          </a:bodyPr>
          <a:lstStyle/>
          <a:p>
            <a:pPr lvl="0">
              <a:spcBef>
                <a:spcPts val="0"/>
              </a:spcBef>
              <a:buNone/>
            </a:pPr>
            <a:r>
              <a:rPr lang="es-419"/>
              <a:t>Layout</a:t>
            </a:r>
          </a:p>
        </p:txBody>
      </p:sp>
      <p:pic>
        <p:nvPicPr>
          <p:cNvPr descr="ORG.png" id="90" name="Shape 90"/>
          <p:cNvPicPr preferRelativeResize="0"/>
          <p:nvPr/>
        </p:nvPicPr>
        <p:blipFill>
          <a:blip r:embed="rId4">
            <a:alphaModFix/>
          </a:blip>
          <a:stretch>
            <a:fillRect/>
          </a:stretch>
        </p:blipFill>
        <p:spPr>
          <a:xfrm>
            <a:off x="1554774" y="943050"/>
            <a:ext cx="5554800" cy="3999000"/>
          </a:xfrm>
          <a:prstGeom prst="rect">
            <a:avLst/>
          </a:prstGeom>
          <a:noFill/>
          <a:ln cap="flat" cmpd="sng" w="76200">
            <a:solidFill>
              <a:srgbClr val="A4C2F4"/>
            </a:solidFill>
            <a:prstDash val="solid"/>
            <a:round/>
            <a:headEnd len="med" w="med" type="none"/>
            <a:tailEnd len="med" w="med" type="none"/>
          </a:ln>
        </p:spPr>
      </p:pic>
      <p:sp>
        <p:nvSpPr>
          <p:cNvPr id="91" name="Shape 91"/>
          <p:cNvSpPr txBox="1"/>
          <p:nvPr/>
        </p:nvSpPr>
        <p:spPr>
          <a:xfrm>
            <a:off x="7249725" y="4038150"/>
            <a:ext cx="1374000" cy="903900"/>
          </a:xfrm>
          <a:prstGeom prst="rect">
            <a:avLst/>
          </a:prstGeom>
          <a:noFill/>
          <a:ln>
            <a:noFill/>
          </a:ln>
        </p:spPr>
        <p:txBody>
          <a:bodyPr anchorCtr="0" anchor="t" bIns="91425" lIns="91425" rIns="91425" tIns="91425">
            <a:noAutofit/>
          </a:bodyPr>
          <a:lstStyle/>
          <a:p>
            <a:pPr lvl="0">
              <a:spcBef>
                <a:spcPts val="0"/>
              </a:spcBef>
              <a:buNone/>
            </a:pPr>
            <a:r>
              <a:rPr i="1" lang="es-419"/>
              <a:t>Business</a:t>
            </a:r>
          </a:p>
          <a:p>
            <a:pPr lvl="0">
              <a:spcBef>
                <a:spcPts val="0"/>
              </a:spcBef>
              <a:buNone/>
            </a:pPr>
            <a:r>
              <a:rPr i="1" lang="es-419"/>
              <a:t>Organization</a:t>
            </a:r>
          </a:p>
          <a:p>
            <a:pPr lvl="0">
              <a:spcBef>
                <a:spcPts val="0"/>
              </a:spcBef>
              <a:buNone/>
            </a:pPr>
            <a:r>
              <a:rPr i="1" lang="es-419"/>
              <a:t>Chart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Shape 96"/>
          <p:cNvSpPr txBox="1"/>
          <p:nvPr>
            <p:ph type="title"/>
          </p:nvPr>
        </p:nvSpPr>
        <p:spPr>
          <a:xfrm>
            <a:off x="304800" y="309350"/>
            <a:ext cx="8537700" cy="748200"/>
          </a:xfrm>
          <a:prstGeom prst="rect">
            <a:avLst/>
          </a:prstGeom>
        </p:spPr>
        <p:txBody>
          <a:bodyPr anchorCtr="0" anchor="t" bIns="91425" lIns="91425" rIns="91425" tIns="91425">
            <a:noAutofit/>
          </a:bodyPr>
          <a:lstStyle/>
          <a:p>
            <a:pPr lvl="0" rtl="0">
              <a:spcBef>
                <a:spcPts val="0"/>
              </a:spcBef>
              <a:buNone/>
            </a:pPr>
            <a:r>
              <a:rPr lang="es-419"/>
              <a:t>relational </a:t>
            </a:r>
            <a:r>
              <a:rPr lang="es-419"/>
              <a:t>Model</a:t>
            </a:r>
          </a:p>
        </p:txBody>
      </p:sp>
      <p:pic>
        <p:nvPicPr>
          <p:cNvPr id="97" name="Shape 97"/>
          <p:cNvPicPr preferRelativeResize="0"/>
          <p:nvPr/>
        </p:nvPicPr>
        <p:blipFill>
          <a:blip r:embed="rId4">
            <a:alphaModFix/>
          </a:blip>
          <a:stretch>
            <a:fillRect/>
          </a:stretch>
        </p:blipFill>
        <p:spPr>
          <a:xfrm>
            <a:off x="1516800" y="1057550"/>
            <a:ext cx="5897725" cy="3786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