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93" r:id="rId3"/>
    <p:sldId id="262" r:id="rId4"/>
    <p:sldId id="265" r:id="rId5"/>
    <p:sldId id="266" r:id="rId6"/>
    <p:sldId id="264" r:id="rId7"/>
    <p:sldId id="285" r:id="rId8"/>
    <p:sldId id="286" r:id="rId9"/>
    <p:sldId id="261" r:id="rId10"/>
    <p:sldId id="280" r:id="rId11"/>
    <p:sldId id="279" r:id="rId12"/>
    <p:sldId id="294" r:id="rId13"/>
    <p:sldId id="281" r:id="rId14"/>
    <p:sldId id="282" r:id="rId15"/>
    <p:sldId id="284" r:id="rId16"/>
    <p:sldId id="277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63" r:id="rId28"/>
    <p:sldId id="289" r:id="rId29"/>
    <p:sldId id="288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9A5C6-852A-42FC-8BAF-8253AC3E2829}" type="datetimeFigureOut">
              <a:rPr lang="pt-PT" smtClean="0"/>
              <a:t>11/07/2017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9CB4-515F-42DC-9EAD-A561D7D3DC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92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91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2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3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24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25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9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80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801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17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7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6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230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2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0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6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071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391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614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18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09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30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29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97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92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16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3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8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08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89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8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26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1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85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7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696400" y="3754565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7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7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1" y="3051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865301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70426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2123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831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5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7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4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0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8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3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BF7A-E0A0-435F-9540-C356DFC5D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7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162166" y="3146174"/>
            <a:ext cx="6695199" cy="130971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Luis Eduardo Reis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 smtClean="0">
                <a:solidFill>
                  <a:schemeClr val="dk1"/>
                </a:solidFill>
              </a:rPr>
              <a:t>Orientador: António Coelho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8601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0" y="1153834"/>
            <a:ext cx="1511600" cy="1502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4"/>
            <a:ext cx="7201033" cy="1546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dirty="0" smtClean="0"/>
              <a:t>Abordagem híbrida para o ensino do desenvolvimento de jogos digitais e programação</a:t>
            </a:r>
            <a:endParaRPr lang="en" dirty="0"/>
          </a:p>
        </p:txBody>
      </p:sp>
      <p:cxnSp>
        <p:nvCxnSpPr>
          <p:cNvPr id="93" name="Shape 93"/>
          <p:cNvCxnSpPr/>
          <p:nvPr/>
        </p:nvCxnSpPr>
        <p:spPr>
          <a:xfrm>
            <a:off x="10248900" y="1905000"/>
            <a:ext cx="194296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" y="5361473"/>
            <a:ext cx="3225808" cy="1119158"/>
          </a:xfrm>
          <a:prstGeom prst="rect">
            <a:avLst/>
          </a:prstGeom>
        </p:spPr>
      </p:pic>
      <p:sp>
        <p:nvSpPr>
          <p:cNvPr id="10" name="Shape 89"/>
          <p:cNvSpPr txBox="1">
            <a:spLocks/>
          </p:cNvSpPr>
          <p:nvPr/>
        </p:nvSpPr>
        <p:spPr>
          <a:xfrm>
            <a:off x="7020801" y="5750015"/>
            <a:ext cx="4053600" cy="73061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" sz="3600" dirty="0" smtClean="0">
                <a:solidFill>
                  <a:schemeClr val="bg2">
                    <a:lumMod val="75000"/>
                  </a:schemeClr>
                </a:solidFill>
              </a:rPr>
              <a:t>12 de Julho de 2017</a:t>
            </a:r>
            <a:endParaRPr lang="en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sz="2400" dirty="0" smtClean="0"/>
              <a:t>Método de Aprendizagem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959158"/>
            <a:ext cx="9079600" cy="360931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PBL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20"/>
            <a:ext cx="9079600" cy="533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err="1" smtClean="0"/>
              <a:t>Lorem</a:t>
            </a:r>
            <a:r>
              <a:rPr lang="pt-PT" sz="2800" dirty="0" smtClean="0"/>
              <a:t> </a:t>
            </a:r>
            <a:r>
              <a:rPr lang="pt-PT" sz="2800" dirty="0" err="1" smtClean="0"/>
              <a:t>ipsu</a:t>
            </a:r>
            <a:r>
              <a:rPr lang="pt-PT" sz="2800" dirty="0" err="1"/>
              <a:t>m</a:t>
            </a: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5878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Tópicos de Aprendizagem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Fundamentos da 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Estruturas de Dados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Projetos de Software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Gráficos e Visualização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Linguagens de 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Algoritmos e Complexidade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Fundamentos e Design de Jogos Digitais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Programação de Jogos Digitais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06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Escolha de Problemas/Jogos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959158"/>
            <a:ext cx="9079600" cy="360931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Abordarem todos os tópicos escolhidos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Serem aplicáveis em ciclos de aprendizagem curtos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E claro, serem apelativos para os estudantes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20"/>
            <a:ext cx="9079600" cy="533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Critérios de escolha:</a:t>
            </a:r>
          </a:p>
        </p:txBody>
      </p:sp>
    </p:spTree>
    <p:extLst>
      <p:ext uri="{BB962C8B-B14F-4D97-AF65-F5344CB8AC3E}">
        <p14:creationId xmlns:p14="http://schemas.microsoft.com/office/powerpoint/2010/main" val="22569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Framework de classificação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19"/>
            <a:ext cx="9079600" cy="105990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Método para classificar a cobertura dos tópicos de aprendizagem por cada jogo  </a:t>
            </a:r>
          </a:p>
        </p:txBody>
      </p:sp>
      <p:sp>
        <p:nvSpPr>
          <p:cNvPr id="11" name="Shape 111"/>
          <p:cNvSpPr txBox="1">
            <a:spLocks/>
          </p:cNvSpPr>
          <p:nvPr/>
        </p:nvSpPr>
        <p:spPr>
          <a:xfrm>
            <a:off x="7012866" y="3431139"/>
            <a:ext cx="4079428" cy="285188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Lembrar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Entender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Aplicar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Analisar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2800" dirty="0" smtClean="0"/>
              <a:t>Avaliar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1221944" y="3573526"/>
            <a:ext cx="4079428" cy="285188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Matriz de competências usando a escala da taxonomia de </a:t>
            </a:r>
            <a:r>
              <a:rPr lang="pt-PT" sz="2800" dirty="0" err="1" smtClean="0"/>
              <a:t>Bloom</a:t>
            </a:r>
            <a:endParaRPr lang="pt-PT" sz="28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5572125" y="4191001"/>
            <a:ext cx="1440741" cy="7620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0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42776"/>
          <a:stretch/>
        </p:blipFill>
        <p:spPr>
          <a:xfrm>
            <a:off x="0" y="0"/>
            <a:ext cx="12192000" cy="6850379"/>
          </a:xfrm>
          <a:prstGeom prst="rect">
            <a:avLst/>
          </a:prstGeom>
        </p:spPr>
      </p:pic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557871" y="5218793"/>
            <a:ext cx="5076257" cy="1257533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600" dirty="0" smtClean="0">
                <a:highlight>
                  <a:srgbClr val="FFCD00"/>
                </a:highlight>
              </a:rPr>
              <a:t>Matriz de Competências</a:t>
            </a:r>
            <a:endParaRPr lang="en" sz="3600" i="1" dirty="0">
              <a:highlight>
                <a:srgbClr val="FFCD00"/>
              </a:highlight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FBF7A-E0A0-435F-9540-C356DFC5D04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Plano de Atividades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76049" y="4059445"/>
            <a:ext cx="6139051" cy="14396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en" dirty="0" smtClean="0"/>
              <a:t>Adaptavel às capacidades do estudante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" name="Shape 111"/>
          <p:cNvSpPr txBox="1">
            <a:spLocks/>
          </p:cNvSpPr>
          <p:nvPr/>
        </p:nvSpPr>
        <p:spPr>
          <a:xfrm>
            <a:off x="345612" y="2479143"/>
            <a:ext cx="8102433" cy="70220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Progressão não linear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45612" y="3285478"/>
            <a:ext cx="8102433" cy="65458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Divisão em níveis</a:t>
            </a:r>
          </a:p>
          <a:p>
            <a:pPr marL="304793" indent="0">
              <a:spcBef>
                <a:spcPts val="0"/>
              </a:spcBef>
              <a:buNone/>
            </a:pPr>
            <a:endParaRPr lang="pt-PT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2008" r="22201"/>
          <a:stretch/>
        </p:blipFill>
        <p:spPr>
          <a:xfrm>
            <a:off x="6962719" y="558800"/>
            <a:ext cx="5229281" cy="59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Jogos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1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Rock Paper Scissors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para introdução ao ambiente de trabalho e à linguagem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breve aos conceitos de variável, array e função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171801"/>
            <a:ext cx="4872399" cy="487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926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Guess the Number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que introduz estruturas de controlo, passagem de valores a funções e construção de strings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Menção a recursividade e </a:t>
            </a:r>
            <a:r>
              <a:rPr lang="en" sz="2667" dirty="0"/>
              <a:t>a</a:t>
            </a:r>
            <a:r>
              <a:rPr lang="en" sz="2667" dirty="0" smtClean="0"/>
              <a:t>lgoritmos (Pesquisa Binaria)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171801"/>
            <a:ext cx="4872399" cy="4872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568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Text Adventure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de Aventura que leva o estudante a explorar o conceito de narrativa interativa e não linear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aos conceitos de estrutura de dados e grafo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1453295"/>
            <a:ext cx="4872399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1855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Súmario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65424" y="2162176"/>
            <a:ext cx="9084861" cy="429460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Contexto / Motivação / Objetivos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Metodologias de Ensino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Trabalho Desenvolvido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Jogos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Validação</a:t>
            </a:r>
          </a:p>
          <a:p>
            <a:pPr marL="819143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pt-PT" sz="3600" dirty="0" smtClean="0"/>
              <a:t>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36770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611798" y="1228951"/>
            <a:ext cx="594653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Hangman</a:t>
            </a:r>
            <a:endParaRPr lang="en" sz="2667" b="1" dirty="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textual de complexidade intermedia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 ciclos, modularização do código, geração de strings e pesquisa por um elemento numa lista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68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Snake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Primeiro jogo com interface gráfica feita com a biblioteca p5.js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às estruturas de dados lineares (listas, pilhas, filas) e aos primeiros passos no desenvolvimento de jogos gráficos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91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597809" y="1171801"/>
            <a:ext cx="6136991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Pong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gráfico icónico perfeito para a introdução ao conceito de motor de jogo 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passo a passo de features do jogo e conceitos de computação gráfica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53295"/>
            <a:ext cx="4718905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729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Space Invaders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mais completo para introdução a um projeto de tamanho intermédio</a:t>
            </a:r>
          </a:p>
          <a:p>
            <a:pPr>
              <a:spcBef>
                <a:spcPts val="0"/>
              </a:spcBef>
              <a:buNone/>
            </a:pPr>
            <a:endParaRPr lang="en" sz="2667" dirty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Introdução a programação OO (construtor, membros, escopo) usando sintaxe simples de javascript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" y="1453295"/>
            <a:ext cx="4697422" cy="47189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312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Platform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 para um jogo de plataformas que o estudante pode expandir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POO, leitura e tratamento de ficheiros de imagem e motor de física</a:t>
            </a:r>
            <a:endParaRPr lang="en" sz="2667" dirty="0"/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1" y="1466600"/>
            <a:ext cx="4718905" cy="4692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Shape 100"/>
          <p:cNvSpPr txBox="1"/>
          <p:nvPr/>
        </p:nvSpPr>
        <p:spPr>
          <a:xfrm>
            <a:off x="998066" y="1128193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515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Tic-Tac-Toe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Jogo simples com oponente controlado pelo computador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Exemplo mais complexo para demonstração/introdução de Inteligencia Artificial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" y="1466600"/>
            <a:ext cx="4692294" cy="4692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25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815967" y="1171801"/>
            <a:ext cx="5564000" cy="4872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sz="2667" b="1" dirty="0" smtClean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FPS</a:t>
            </a:r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 para um jogo First Person Shooter que o estudante pode expandir</a:t>
            </a:r>
          </a:p>
          <a:p>
            <a:pPr>
              <a:spcBef>
                <a:spcPts val="0"/>
              </a:spcBef>
              <a:buNone/>
            </a:pPr>
            <a:endParaRPr lang="en" sz="2667" dirty="0" smtClean="0"/>
          </a:p>
          <a:p>
            <a:pPr>
              <a:spcBef>
                <a:spcPts val="0"/>
              </a:spcBef>
              <a:buNone/>
            </a:pPr>
            <a:r>
              <a:rPr lang="en" sz="2667" dirty="0" smtClean="0"/>
              <a:t>Baseado no mesmo motor que o jogo de plataformas. Exemplo mais avançado de computação gráfica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8600" y="1508967"/>
            <a:ext cx="12200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" y="1480994"/>
            <a:ext cx="4692294" cy="4663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9" name="Shape 169"/>
          <p:cNvSpPr/>
          <p:nvPr/>
        </p:nvSpPr>
        <p:spPr>
          <a:xfrm>
            <a:off x="833867" y="982266"/>
            <a:ext cx="1053599" cy="1053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Shape 100"/>
          <p:cNvSpPr txBox="1"/>
          <p:nvPr/>
        </p:nvSpPr>
        <p:spPr>
          <a:xfrm>
            <a:off x="998066" y="11341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10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79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933700"/>
            <a:ext cx="5050399" cy="87073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Validação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0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Análise por Especialistas na àrea do ensino da Programação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83188" y="2242536"/>
            <a:ext cx="9615667" cy="399316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dirty="0" smtClean="0"/>
              <a:t>Apresentação ao vivo do trabalho desenvolvido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Inquérito por questionário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Caracterização demográfica e da experiência de ensino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Opinião sobre o estado atual do ensino da programação</a:t>
            </a:r>
          </a:p>
          <a:p>
            <a:pPr marL="1066785" lvl="1" indent="-304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 smtClean="0"/>
              <a:t>Opinião sobre o trabalho desenvolvido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66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933700"/>
            <a:ext cx="5050399" cy="12065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Conclusões e Trabalho Futuro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65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4799874" cy="216156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Contexto</a:t>
            </a:r>
            <a:br>
              <a:rPr lang="en" dirty="0" smtClean="0"/>
            </a:br>
            <a:r>
              <a:rPr lang="en" dirty="0" smtClean="0"/>
              <a:t>Motivação</a:t>
            </a:r>
            <a:br>
              <a:rPr lang="en" dirty="0" smtClean="0"/>
            </a:br>
            <a:r>
              <a:rPr lang="en" dirty="0" smtClean="0"/>
              <a:t>Objetivos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31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Conclusões com base na validação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65425" y="2166336"/>
            <a:ext cx="9615667" cy="399316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Um plano híbrido seguindo uma metodologia PBL traz vantagens para o ensino da programação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A lista de tópicos e método de classificação dos problemas foram bem recebidos 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Os tutoriais de exemplo foram bem recebidos mas foram feitas diversas sugestões de melhoria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1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460833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Trabalho Futuro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65709" y="2374900"/>
            <a:ext cx="9615667" cy="34797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Melhor validação do trabalho usando experiencias com estudantes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Implementação das melhorias sugeridas pelos especialistas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Implementação dos restantes tutoriais e material de apoio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10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162166" y="3146174"/>
            <a:ext cx="6695199" cy="130971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Luis Eduardo Reis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u="sng" dirty="0" smtClean="0">
                <a:solidFill>
                  <a:schemeClr val="accent1">
                    <a:lumMod val="75000"/>
                  </a:schemeClr>
                </a:solidFill>
              </a:rPr>
              <a:t>ei12085@fe.up.pt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8601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0" y="1153834"/>
            <a:ext cx="1511600" cy="15023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4"/>
            <a:ext cx="7201033" cy="15463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PT" dirty="0" smtClean="0"/>
              <a:t>Abordagem híbrida para o ensino do desenvolvimento de jogos digitais e programação</a:t>
            </a:r>
            <a:endParaRPr lang="en" dirty="0"/>
          </a:p>
        </p:txBody>
      </p:sp>
      <p:cxnSp>
        <p:nvCxnSpPr>
          <p:cNvPr id="93" name="Shape 93"/>
          <p:cNvCxnSpPr/>
          <p:nvPr/>
        </p:nvCxnSpPr>
        <p:spPr>
          <a:xfrm>
            <a:off x="10248900" y="1905000"/>
            <a:ext cx="194296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" y="5361473"/>
            <a:ext cx="3225808" cy="1119158"/>
          </a:xfrm>
          <a:prstGeom prst="rect">
            <a:avLst/>
          </a:prstGeom>
        </p:spPr>
      </p:pic>
      <p:sp>
        <p:nvSpPr>
          <p:cNvPr id="10" name="Shape 89"/>
          <p:cNvSpPr txBox="1">
            <a:spLocks/>
          </p:cNvSpPr>
          <p:nvPr/>
        </p:nvSpPr>
        <p:spPr>
          <a:xfrm>
            <a:off x="7020801" y="5750015"/>
            <a:ext cx="4053600" cy="730616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None/>
            </a:pPr>
            <a:r>
              <a:rPr lang="en" sz="3600" dirty="0" smtClean="0">
                <a:solidFill>
                  <a:schemeClr val="bg2">
                    <a:lumMod val="75000"/>
                  </a:schemeClr>
                </a:solidFill>
              </a:rPr>
              <a:t>12 de Julho de 2017</a:t>
            </a:r>
            <a:endParaRPr lang="en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gramming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07" y="536364"/>
            <a:ext cx="2706280" cy="19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deoga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12" y="2591382"/>
            <a:ext cx="2588199" cy="19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Contexto / Motivação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76049" y="4059445"/>
            <a:ext cx="8102433" cy="73207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en" dirty="0" smtClean="0"/>
              <a:t>Uso de Jogos no Ensino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30" name="Picture 6" descr="http://media.jrn.com/images/27912683-mjs_blend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206" y="4723678"/>
            <a:ext cx="2644775" cy="17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11"/>
          <p:cNvSpPr txBox="1">
            <a:spLocks/>
          </p:cNvSpPr>
          <p:nvPr/>
        </p:nvSpPr>
        <p:spPr>
          <a:xfrm>
            <a:off x="345612" y="2479143"/>
            <a:ext cx="8102433" cy="70220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Importância da Programação</a:t>
            </a:r>
          </a:p>
        </p:txBody>
      </p:sp>
      <p:sp>
        <p:nvSpPr>
          <p:cNvPr id="13" name="Shape 111"/>
          <p:cNvSpPr txBox="1">
            <a:spLocks/>
          </p:cNvSpPr>
          <p:nvPr/>
        </p:nvSpPr>
        <p:spPr>
          <a:xfrm>
            <a:off x="345612" y="3285478"/>
            <a:ext cx="8102433" cy="65458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609585" indent="-304792">
              <a:spcBef>
                <a:spcPts val="0"/>
              </a:spcBef>
            </a:pPr>
            <a:r>
              <a:rPr lang="pt-PT" dirty="0" smtClean="0"/>
              <a:t>Popularidade dos Jogos Digitais</a:t>
            </a:r>
          </a:p>
          <a:p>
            <a:pPr marL="304793" indent="0">
              <a:spcBef>
                <a:spcPts val="0"/>
              </a:spcBef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0207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dirty="0" smtClean="0"/>
              <a:t>Objetivos deste Trabalho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spcBef>
                <a:spcPts val="0"/>
              </a:spcBef>
            </a:pPr>
            <a:r>
              <a:rPr lang="pt-PT" dirty="0" smtClean="0"/>
              <a:t>Introdução à Programação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Introdução simultânea aos Jogos Digitais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Conjunto de Atividades PBL</a:t>
            </a:r>
          </a:p>
          <a:p>
            <a:pPr marL="609585" indent="-304792">
              <a:spcBef>
                <a:spcPts val="0"/>
              </a:spcBef>
            </a:pPr>
            <a:endParaRPr lang="pt-PT" dirty="0" smtClean="0"/>
          </a:p>
          <a:p>
            <a:pPr marL="609585" indent="-304792">
              <a:spcBef>
                <a:spcPts val="0"/>
              </a:spcBef>
            </a:pPr>
            <a:r>
              <a:rPr lang="pt-PT" dirty="0" smtClean="0"/>
              <a:t>Criação de Conteúdos</a:t>
            </a:r>
            <a:endParaRPr lang="pt-PT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94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77251" y="2581881"/>
            <a:ext cx="4990374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Metodologias de Ensino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32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620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dirty="0" smtClean="0"/>
              <a:t>Ensino da Programação</a:t>
            </a:r>
            <a:endParaRPr lang="pt-PT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600367" y="3355730"/>
            <a:ext cx="9079600" cy="264154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Linguagens mais usadas (C, C++, Java)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endParaRPr lang="pt-PT" sz="2800" dirty="0" smtClean="0"/>
          </a:p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Paradigmas e Programas de estudos em unidades curriculares de introdução à programação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393562" y="1997620"/>
            <a:ext cx="9079600" cy="96153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Análise breve do estado atual do ensino da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32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841667" y="1239750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pt-PT" dirty="0" smtClean="0"/>
              <a:t>Ensino dos Jogos</a:t>
            </a:r>
            <a:endParaRPr lang="pt-PT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93562" y="4273547"/>
            <a:ext cx="9079600" cy="102577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</a:pPr>
            <a:r>
              <a:rPr lang="pt-PT" sz="2800" dirty="0" smtClean="0"/>
              <a:t>Seguindo o IGDA Curriculum Framework</a:t>
            </a:r>
            <a:endParaRPr lang="pt-PT" sz="2800" dirty="0"/>
          </a:p>
        </p:txBody>
      </p:sp>
      <p:grpSp>
        <p:nvGrpSpPr>
          <p:cNvPr id="112" name="Shape 112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Shape 111"/>
          <p:cNvSpPr txBox="1">
            <a:spLocks/>
          </p:cNvSpPr>
          <p:nvPr/>
        </p:nvSpPr>
        <p:spPr>
          <a:xfrm>
            <a:off x="1279015" y="2526470"/>
            <a:ext cx="9079600" cy="96153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32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64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667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•"/>
              <a:defRPr sz="2400" kern="120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0479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800" dirty="0" smtClean="0"/>
              <a:t>Análise das componentes principais componentes de um programa de introdução ao desenvolvimento de jogos  </a:t>
            </a:r>
          </a:p>
        </p:txBody>
      </p:sp>
    </p:spTree>
    <p:extLst>
      <p:ext uri="{BB962C8B-B14F-4D97-AF65-F5344CB8AC3E}">
        <p14:creationId xmlns:p14="http://schemas.microsoft.com/office/powerpoint/2010/main" val="3621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696301" y="2258031"/>
            <a:ext cx="5050399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/>
              <a:t>Trabalho Desenvolvido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5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664</Words>
  <Application>Microsoft Office PowerPoint</Application>
  <PresentationFormat>Ecrã Panorâmico</PresentationFormat>
  <Paragraphs>150</Paragraphs>
  <Slides>32</Slides>
  <Notes>32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Lora</vt:lpstr>
      <vt:lpstr>Quattrocento Sans</vt:lpstr>
      <vt:lpstr>Office Theme</vt:lpstr>
      <vt:lpstr>Abordagem híbrida para o ensino do desenvolvimento de jogos digitais e programação</vt:lpstr>
      <vt:lpstr>Súmario</vt:lpstr>
      <vt:lpstr>Contexto Motivação Objetivos</vt:lpstr>
      <vt:lpstr>Contexto / Motivação</vt:lpstr>
      <vt:lpstr>Objetivos deste Trabalho</vt:lpstr>
      <vt:lpstr>Metodologias de Ensino</vt:lpstr>
      <vt:lpstr>Ensino da Programação</vt:lpstr>
      <vt:lpstr>Ensino dos Jogos</vt:lpstr>
      <vt:lpstr>Trabalho Desenvolvido</vt:lpstr>
      <vt:lpstr>Método de Aprendizagem</vt:lpstr>
      <vt:lpstr>Tópicos de Aprendizagem</vt:lpstr>
      <vt:lpstr>Escolha de Problemas/Jogos</vt:lpstr>
      <vt:lpstr>Framework de classificação</vt:lpstr>
      <vt:lpstr>Matriz de Competências</vt:lpstr>
      <vt:lpstr>Plano de Atividades</vt:lpstr>
      <vt:lpstr>Jogos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Validação</vt:lpstr>
      <vt:lpstr>Análise por Especialistas na àrea do ensino da Programação</vt:lpstr>
      <vt:lpstr>Conclusões e Trabalho Futuro</vt:lpstr>
      <vt:lpstr>Conclusões com base na validação</vt:lpstr>
      <vt:lpstr>Trabalho Futuro</vt:lpstr>
      <vt:lpstr>Abordagem híbrida para o ensino do desenvolvimento de jogos digitais e programação</vt:lpstr>
    </vt:vector>
  </TitlesOfParts>
  <Company>Universidade do Porto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ei12085</dc:creator>
  <cp:lastModifiedBy>Luis Reis</cp:lastModifiedBy>
  <cp:revision>29</cp:revision>
  <dcterms:created xsi:type="dcterms:W3CDTF">2017-07-11T08:19:25Z</dcterms:created>
  <dcterms:modified xsi:type="dcterms:W3CDTF">2017-07-11T15:53:46Z</dcterms:modified>
</cp:coreProperties>
</file>